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33" r:id="rId1"/>
  </p:sldMasterIdLst>
  <p:sldIdLst>
    <p:sldId id="256" r:id="rId2"/>
    <p:sldId id="257" r:id="rId3"/>
    <p:sldId id="258" r:id="rId4"/>
    <p:sldId id="260" r:id="rId5"/>
    <p:sldId id="273" r:id="rId6"/>
    <p:sldId id="261" r:id="rId7"/>
    <p:sldId id="262" r:id="rId8"/>
    <p:sldId id="263" r:id="rId9"/>
    <p:sldId id="264" r:id="rId10"/>
    <p:sldId id="265" r:id="rId11"/>
    <p:sldId id="272" r:id="rId12"/>
    <p:sldId id="274" r:id="rId13"/>
    <p:sldId id="266" r:id="rId14"/>
    <p:sldId id="267"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1560" y="10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2"/>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832" y="5764089"/>
            <a:ext cx="912029" cy="912029"/>
          </a:xfrm>
          <a:prstGeom prst="rect">
            <a:avLst/>
          </a:prstGeom>
        </p:spPr>
      </p:pic>
    </p:spTree>
    <p:extLst>
      <p:ext uri="{BB962C8B-B14F-4D97-AF65-F5344CB8AC3E}">
        <p14:creationId xmlns:p14="http://schemas.microsoft.com/office/powerpoint/2010/main" val="882193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atin typeface="Calibri" panose="020F050202020403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latin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7928411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atin typeface="Calibri" panose="020F0502020204030204" pitchFamily="34" charset="0"/>
              </a:defRPr>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solidFill>
                <a:latin typeface="Calibri" panose="020F050202020403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latin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Calibri" panose="020F0502020204030204" pitchFamily="34" charset="0"/>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Calibri" panose="020F0502020204030204" pitchFamily="34" charset="0"/>
              </a:rPr>
              <a:t>”</a:t>
            </a:r>
          </a:p>
        </p:txBody>
      </p:sp>
    </p:spTree>
    <p:extLst>
      <p:ext uri="{BB962C8B-B14F-4D97-AF65-F5344CB8AC3E}">
        <p14:creationId xmlns:p14="http://schemas.microsoft.com/office/powerpoint/2010/main" val="246557317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0975526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2"/>
                </a:solidFill>
                <a:effectLst/>
                <a:latin typeface="Arial"/>
              </a:rPr>
              <a:t>”</a:t>
            </a:r>
          </a:p>
        </p:txBody>
      </p:sp>
    </p:spTree>
    <p:extLst>
      <p:ext uri="{BB962C8B-B14F-4D97-AF65-F5344CB8AC3E}">
        <p14:creationId xmlns:p14="http://schemas.microsoft.com/office/powerpoint/2010/main" val="110022715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3051906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07411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2210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atin typeface="Calibri" panose="020F0502020204030204" pitchFamily="34" charset="0"/>
              </a:defRPr>
            </a:lvl1p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lvl1pPr>
              <a:defRPr>
                <a:latin typeface="Calibri" panose="020F0502020204030204" pitchFamily="34" charset="0"/>
              </a:defRPr>
            </a:lvl1p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6119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1" cap="none">
                <a:latin typeface="Calibri" panose="020F050202020403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latin typeface="Calibri" panose="020F05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latin typeface="Calibri" panose="020F0502020204030204" pitchFamily="34"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2465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lvl1pPr>
              <a:defRPr>
                <a:latin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atin typeface="Calibri" panose="020F0502020204030204" pitchFamily="34" charset="0"/>
              </a:defRPr>
            </a:lvl1pPr>
            <a:lvl2pPr>
              <a:defRPr sz="1600">
                <a:latin typeface="Calibri" panose="020F0502020204030204" pitchFamily="34" charset="0"/>
              </a:defRPr>
            </a:lvl2pPr>
            <a:lvl3pPr>
              <a:defRPr sz="1400">
                <a:latin typeface="Calibri" panose="020F0502020204030204" pitchFamily="34" charset="0"/>
              </a:defRPr>
            </a:lvl3pPr>
            <a:lvl4pPr>
              <a:defRPr sz="1200">
                <a:latin typeface="Calibri" panose="020F0502020204030204" pitchFamily="34" charset="0"/>
              </a:defRPr>
            </a:lvl4pPr>
            <a:lvl5pPr>
              <a:defRPr sz="1200">
                <a:latin typeface="Calibri" panose="020F050202020403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atin typeface="Calibri" panose="020F0502020204030204" pitchFamily="34" charset="0"/>
              </a:defRPr>
            </a:lvl1pPr>
            <a:lvl2pPr>
              <a:defRPr sz="1600">
                <a:latin typeface="Calibri" panose="020F0502020204030204" pitchFamily="34" charset="0"/>
              </a:defRPr>
            </a:lvl2pPr>
            <a:lvl3pPr>
              <a:defRPr sz="1400">
                <a:latin typeface="Calibri" panose="020F0502020204030204" pitchFamily="34" charset="0"/>
              </a:defRPr>
            </a:lvl3pPr>
            <a:lvl4pPr>
              <a:defRPr sz="1200">
                <a:latin typeface="Calibri" panose="020F0502020204030204" pitchFamily="34" charset="0"/>
              </a:defRPr>
            </a:lvl4pPr>
            <a:lvl5pPr>
              <a:defRPr sz="1200">
                <a:latin typeface="Calibri" panose="020F050202020403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Calibri" panose="020F0502020204030204" pitchFamily="34" charset="0"/>
              </a:defRPr>
            </a:lvl1pPr>
          </a:lstStyle>
          <a:p>
            <a:fld id="{5586B75A-687E-405C-8A0B-8D00578BA2C3}" type="datetimeFigureOut">
              <a:rPr lang="en-US" smtClean="0"/>
              <a:pPr/>
              <a:t>3/21/2018</a:t>
            </a:fld>
            <a:endParaRPr lang="en-US" dirty="0"/>
          </a:p>
        </p:txBody>
      </p:sp>
      <p:sp>
        <p:nvSpPr>
          <p:cNvPr id="6" name="Footer Placeholder 5"/>
          <p:cNvSpPr>
            <a:spLocks noGrp="1"/>
          </p:cNvSpPr>
          <p:nvPr>
            <p:ph type="ftr" sz="quarter" idx="11"/>
          </p:nvPr>
        </p:nvSpPr>
        <p:spPr/>
        <p:txBody>
          <a:bodyPr/>
          <a:lstStyle>
            <a:lvl1pPr>
              <a:defRPr>
                <a:latin typeface="Calibri" panose="020F050202020403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Calibri" panose="020F0502020204030204" pitchFamily="34"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8816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atin typeface="Calibri" panose="020F050202020403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atin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Calibri" panose="020F0502020204030204" pitchFamily="34" charset="0"/>
              </a:defRPr>
            </a:lvl1pPr>
          </a:lstStyle>
          <a:p>
            <a:fld id="{5586B75A-687E-405C-8A0B-8D00578BA2C3}" type="datetimeFigureOut">
              <a:rPr lang="en-US" smtClean="0"/>
              <a:pPr/>
              <a:t>3/21/2018</a:t>
            </a:fld>
            <a:endParaRPr lang="en-US" dirty="0"/>
          </a:p>
        </p:txBody>
      </p:sp>
      <p:sp>
        <p:nvSpPr>
          <p:cNvPr id="8" name="Footer Placeholder 7"/>
          <p:cNvSpPr>
            <a:spLocks noGrp="1"/>
          </p:cNvSpPr>
          <p:nvPr>
            <p:ph type="ftr" sz="quarter" idx="11"/>
          </p:nvPr>
        </p:nvSpPr>
        <p:spPr/>
        <p:txBody>
          <a:bodyPr/>
          <a:lstStyle>
            <a:lvl1pPr>
              <a:defRPr>
                <a:latin typeface="Calibri" panose="020F050202020403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Calibri" panose="020F0502020204030204" pitchFamily="34"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7656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lvl1pPr>
              <a:defRPr>
                <a:latin typeface="Calibri" panose="020F0502020204030204"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atin typeface="Calibri" panose="020F0502020204030204" pitchFamily="34" charset="0"/>
              </a:defRPr>
            </a:lvl1pPr>
          </a:lstStyle>
          <a:p>
            <a:fld id="{5586B75A-687E-405C-8A0B-8D00578BA2C3}" type="datetimeFigureOut">
              <a:rPr lang="en-US" smtClean="0"/>
              <a:pPr/>
              <a:t>3/21/2018</a:t>
            </a:fld>
            <a:endParaRPr lang="en-US" dirty="0"/>
          </a:p>
        </p:txBody>
      </p:sp>
      <p:sp>
        <p:nvSpPr>
          <p:cNvPr id="4" name="Footer Placeholder 3"/>
          <p:cNvSpPr>
            <a:spLocks noGrp="1"/>
          </p:cNvSpPr>
          <p:nvPr>
            <p:ph type="ftr" sz="quarter" idx="11"/>
          </p:nvPr>
        </p:nvSpPr>
        <p:spPr/>
        <p:txBody>
          <a:bodyPr/>
          <a:lstStyle>
            <a:lvl1pPr>
              <a:defRPr>
                <a:latin typeface="Calibri" panose="020F050202020403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Calibri" panose="020F0502020204030204" pitchFamily="34"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9639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7733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atin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83511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3/21/2018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6289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00753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1794934"/>
            <a:ext cx="6347714" cy="42464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solidFill>
                <a:latin typeface="Calibri" panose="020F0502020204030204" pitchFamily="34" charset="0"/>
              </a:defRPr>
            </a:lvl1pPr>
          </a:lstStyle>
          <a:p>
            <a:fld id="{5586B75A-687E-405C-8A0B-8D00578BA2C3}" type="datetimeFigureOut">
              <a:rPr lang="en-US" smtClean="0"/>
              <a:pPr/>
              <a:t>3/21/2018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solidFill>
                <a:latin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tx1"/>
                </a:solidFill>
                <a:latin typeface="Calibri" panose="020F0502020204030204" pitchFamily="34" charset="0"/>
              </a:defRPr>
            </a:lvl1pPr>
          </a:lstStyle>
          <a:p>
            <a:fld id="{2D45696E-CB06-4FEF-A36F-479906BB93E1}" type="slidenum">
              <a:rPr lang="en-US" smtClean="0"/>
              <a:pPr/>
              <a:t>‹#›</a:t>
            </a:fld>
            <a:endParaRPr lang="en-US" dirty="0"/>
          </a:p>
        </p:txBody>
      </p:sp>
      <p:pic>
        <p:nvPicPr>
          <p:cNvPr id="19" name="Picture 18"/>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5627273" y="5815538"/>
            <a:ext cx="912029" cy="912029"/>
          </a:xfrm>
          <a:prstGeom prst="rect">
            <a:avLst/>
          </a:prstGeom>
        </p:spPr>
      </p:pic>
    </p:spTree>
    <p:extLst>
      <p:ext uri="{BB962C8B-B14F-4D97-AF65-F5344CB8AC3E}">
        <p14:creationId xmlns:p14="http://schemas.microsoft.com/office/powerpoint/2010/main" val="3536539239"/>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 id="2147484045" r:id="rId12"/>
    <p:sldLayoutId id="2147484046" r:id="rId13"/>
    <p:sldLayoutId id="2147484047" r:id="rId14"/>
    <p:sldLayoutId id="2147484048" r:id="rId15"/>
    <p:sldLayoutId id="2147484049" r:id="rId16"/>
  </p:sldLayoutIdLst>
  <p:hf sldNum="0" hdr="0" ftr="0" dt="0"/>
  <p:txStyles>
    <p:titleStyle>
      <a:lvl1pPr algn="l" defTabSz="457200" rtl="0" eaLnBrk="1" latinLnBrk="0" hangingPunct="1">
        <a:spcBef>
          <a:spcPct val="0"/>
        </a:spcBef>
        <a:buNone/>
        <a:defRPr sz="3600" b="1" kern="1200">
          <a:solidFill>
            <a:schemeClr val="accent2"/>
          </a:solidFill>
          <a:latin typeface="Calibri" panose="020F050202020403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2"/>
        </a:buClr>
        <a:buSzPct val="80000"/>
        <a:buFont typeface="Wingdings 3" charset="2"/>
        <a:buChar char=""/>
        <a:defRPr sz="1800" kern="1200">
          <a:solidFill>
            <a:schemeClr val="tx1"/>
          </a:solidFill>
          <a:latin typeface="Calibri" panose="020F0502020204030204" pitchFamily="34" charset="0"/>
          <a:ea typeface="+mn-ea"/>
          <a:cs typeface="+mn-cs"/>
        </a:defRPr>
      </a:lvl1pPr>
      <a:lvl2pPr marL="742950" indent="-285750" algn="l" defTabSz="457200" rtl="0" eaLnBrk="1" latinLnBrk="0" hangingPunct="1">
        <a:spcBef>
          <a:spcPts val="1000"/>
        </a:spcBef>
        <a:spcAft>
          <a:spcPts val="0"/>
        </a:spcAft>
        <a:buClr>
          <a:schemeClr val="accent2"/>
        </a:buClr>
        <a:buSzPct val="80000"/>
        <a:buFont typeface="Wingdings 3" charset="2"/>
        <a:buChar char=""/>
        <a:defRPr sz="1600" kern="1200">
          <a:solidFill>
            <a:schemeClr val="tx1"/>
          </a:solidFill>
          <a:latin typeface="Calibri" panose="020F0502020204030204" pitchFamily="34" charset="0"/>
          <a:ea typeface="+mn-ea"/>
          <a:cs typeface="+mn-cs"/>
        </a:defRPr>
      </a:lvl2pPr>
      <a:lvl3pPr marL="1143000" indent="-228600" algn="l" defTabSz="457200" rtl="0" eaLnBrk="1" latinLnBrk="0" hangingPunct="1">
        <a:spcBef>
          <a:spcPts val="1000"/>
        </a:spcBef>
        <a:spcAft>
          <a:spcPts val="0"/>
        </a:spcAft>
        <a:buClr>
          <a:schemeClr val="accent2"/>
        </a:buClr>
        <a:buSzPct val="80000"/>
        <a:buFont typeface="Wingdings 3" charset="2"/>
        <a:buChar char=""/>
        <a:defRPr sz="1400" kern="1200">
          <a:solidFill>
            <a:schemeClr val="tx1"/>
          </a:solidFill>
          <a:latin typeface="Calibri" panose="020F0502020204030204" pitchFamily="34" charset="0"/>
          <a:ea typeface="+mn-ea"/>
          <a:cs typeface="+mn-cs"/>
        </a:defRPr>
      </a:lvl3pPr>
      <a:lvl4pPr marL="16002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solidFill>
          <a:latin typeface="Calibri" panose="020F0502020204030204" pitchFamily="34" charset="0"/>
          <a:ea typeface="+mn-ea"/>
          <a:cs typeface="+mn-cs"/>
        </a:defRPr>
      </a:lvl4pPr>
      <a:lvl5pPr marL="2057400" indent="-228600" algn="l" defTabSz="457200" rtl="0" eaLnBrk="1" latinLnBrk="0" hangingPunct="1">
        <a:spcBef>
          <a:spcPts val="1000"/>
        </a:spcBef>
        <a:spcAft>
          <a:spcPts val="0"/>
        </a:spcAft>
        <a:buClr>
          <a:schemeClr val="accent2"/>
        </a:buClr>
        <a:buSzPct val="80000"/>
        <a:buFont typeface="Wingdings 3" charset="2"/>
        <a:buChar char=""/>
        <a:defRPr sz="1200" kern="1200">
          <a:solidFill>
            <a:schemeClr val="tx1"/>
          </a:solidFill>
          <a:latin typeface="Calibri" panose="020F0502020204030204" pitchFamily="34" charset="0"/>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AU" sz="4400" dirty="0"/>
              <a:t>Risky business</a:t>
            </a:r>
            <a:br>
              <a:rPr lang="en-AU" sz="4400" dirty="0"/>
            </a:br>
            <a:br>
              <a:rPr lang="en-AU" sz="4400" dirty="0"/>
            </a:br>
            <a:endParaRPr lang="en-AU" sz="4400" dirty="0"/>
          </a:p>
        </p:txBody>
      </p:sp>
      <p:sp>
        <p:nvSpPr>
          <p:cNvPr id="3" name="Subtitle 2"/>
          <p:cNvSpPr>
            <a:spLocks noGrp="1"/>
          </p:cNvSpPr>
          <p:nvPr>
            <p:ph type="subTitle" idx="1"/>
          </p:nvPr>
        </p:nvSpPr>
        <p:spPr>
          <a:xfrm>
            <a:off x="1130595" y="3101547"/>
            <a:ext cx="5826719" cy="1445740"/>
          </a:xfrm>
        </p:spPr>
        <p:txBody>
          <a:bodyPr>
            <a:normAutofit/>
          </a:bodyPr>
          <a:lstStyle/>
          <a:p>
            <a:pPr algn="ctr"/>
            <a:r>
              <a:rPr lang="en-AU" sz="3600" dirty="0"/>
              <a:t>Understanding what can destroy value</a:t>
            </a:r>
          </a:p>
        </p:txBody>
      </p:sp>
    </p:spTree>
    <p:extLst>
      <p:ext uri="{BB962C8B-B14F-4D97-AF65-F5344CB8AC3E}">
        <p14:creationId xmlns:p14="http://schemas.microsoft.com/office/powerpoint/2010/main" val="307282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Leadership &amp; governance (Blackrock)</a:t>
            </a:r>
          </a:p>
        </p:txBody>
      </p:sp>
      <p:sp>
        <p:nvSpPr>
          <p:cNvPr id="3" name="Content Placeholder 2"/>
          <p:cNvSpPr>
            <a:spLocks noGrp="1"/>
          </p:cNvSpPr>
          <p:nvPr>
            <p:ph idx="1"/>
          </p:nvPr>
        </p:nvSpPr>
        <p:spPr/>
        <p:txBody>
          <a:bodyPr/>
          <a:lstStyle/>
          <a:p>
            <a:pPr lvl="0"/>
            <a:r>
              <a:rPr lang="en-AU" dirty="0"/>
              <a:t>Systemic risk management</a:t>
            </a:r>
          </a:p>
          <a:p>
            <a:pPr lvl="0"/>
            <a:r>
              <a:rPr lang="en-AU" dirty="0"/>
              <a:t>Accident and safety management</a:t>
            </a:r>
          </a:p>
          <a:p>
            <a:pPr lvl="0"/>
            <a:r>
              <a:rPr lang="en-AU" dirty="0"/>
              <a:t>Business ethics and transparency of payments</a:t>
            </a:r>
          </a:p>
          <a:p>
            <a:pPr lvl="0"/>
            <a:r>
              <a:rPr lang="en-AU" dirty="0"/>
              <a:t>Competitive behaviour</a:t>
            </a:r>
          </a:p>
          <a:p>
            <a:pPr lvl="0"/>
            <a:r>
              <a:rPr lang="en-AU" dirty="0"/>
              <a:t>Regulatory capture and political influence</a:t>
            </a:r>
          </a:p>
          <a:p>
            <a:pPr lvl="0"/>
            <a:r>
              <a:rPr lang="en-AU" dirty="0"/>
              <a:t>Materials sourcing</a:t>
            </a:r>
          </a:p>
          <a:p>
            <a:pPr lvl="0"/>
            <a:r>
              <a:rPr lang="en-AU" dirty="0"/>
              <a:t>Supply chain management</a:t>
            </a:r>
          </a:p>
          <a:p>
            <a:endParaRPr lang="en-US" dirty="0"/>
          </a:p>
        </p:txBody>
      </p:sp>
    </p:spTree>
    <p:extLst>
      <p:ext uri="{BB962C8B-B14F-4D97-AF65-F5344CB8AC3E}">
        <p14:creationId xmlns:p14="http://schemas.microsoft.com/office/powerpoint/2010/main" val="189710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to analyse ESG risks</a:t>
            </a:r>
          </a:p>
        </p:txBody>
      </p:sp>
      <p:sp>
        <p:nvSpPr>
          <p:cNvPr id="3" name="Content Placeholder 2"/>
          <p:cNvSpPr>
            <a:spLocks noGrp="1"/>
          </p:cNvSpPr>
          <p:nvPr>
            <p:ph idx="1"/>
          </p:nvPr>
        </p:nvSpPr>
        <p:spPr/>
        <p:txBody>
          <a:bodyPr>
            <a:normAutofit/>
          </a:bodyPr>
          <a:lstStyle/>
          <a:p>
            <a:r>
              <a:rPr lang="en-AU" dirty="0"/>
              <a:t>Very challenging for retail shareholders</a:t>
            </a:r>
          </a:p>
          <a:p>
            <a:r>
              <a:rPr lang="en-AU" dirty="0"/>
              <a:t>The ESG research by parties is expensive and geared to institutional investors</a:t>
            </a:r>
          </a:p>
          <a:p>
            <a:r>
              <a:rPr lang="en-AU" dirty="0"/>
              <a:t>But more companies report on a broad array of issues, including their atmospheric emissions, energy and water consumption, labour and diversity standards, human rights practices and executive remuneration linked to ESG performance</a:t>
            </a:r>
          </a:p>
          <a:p>
            <a:r>
              <a:rPr lang="en-AU" dirty="0"/>
              <a:t>More third-party sources are gathering data, such as MSCI, </a:t>
            </a:r>
            <a:r>
              <a:rPr lang="en-AU" dirty="0" err="1"/>
              <a:t>Sustainalytics</a:t>
            </a:r>
            <a:r>
              <a:rPr lang="en-AU" dirty="0"/>
              <a:t>, Thomson Reuters and Bloomberg and provide comprehensive ESG scoring on an ongoing basis</a:t>
            </a:r>
          </a:p>
        </p:txBody>
      </p:sp>
    </p:spTree>
    <p:extLst>
      <p:ext uri="{BB962C8B-B14F-4D97-AF65-F5344CB8AC3E}">
        <p14:creationId xmlns:p14="http://schemas.microsoft.com/office/powerpoint/2010/main" val="647335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How to analyse ESG risk	</a:t>
            </a:r>
          </a:p>
        </p:txBody>
      </p:sp>
      <p:sp>
        <p:nvSpPr>
          <p:cNvPr id="3" name="Content Placeholder 2"/>
          <p:cNvSpPr>
            <a:spLocks noGrp="1"/>
          </p:cNvSpPr>
          <p:nvPr>
            <p:ph idx="1"/>
          </p:nvPr>
        </p:nvSpPr>
        <p:spPr/>
        <p:txBody>
          <a:bodyPr/>
          <a:lstStyle/>
          <a:p>
            <a:r>
              <a:rPr lang="en-AU" dirty="0"/>
              <a:t>Companies’ Climate Performance Score (CDP) scores, which provide a measure of their climate change initiatives, are now available on Google Finance, thus adding to the pool of public data that investors have access to</a:t>
            </a:r>
          </a:p>
          <a:p>
            <a:r>
              <a:rPr lang="en-AU" dirty="0"/>
              <a:t>More analysts cover ESG as an integral part of their business and today, there are more analysts engaged in collecting and evaluating ESG data than ever before</a:t>
            </a:r>
          </a:p>
          <a:p>
            <a:r>
              <a:rPr lang="en-AU" dirty="0"/>
              <a:t>There are higher levels of engagement with ESG issues by institutional investors, proxy advisers and asset managers and ASA is now starting to look at this in engagement</a:t>
            </a:r>
          </a:p>
          <a:p>
            <a:endParaRPr lang="en-AU" dirty="0"/>
          </a:p>
        </p:txBody>
      </p:sp>
    </p:spTree>
    <p:extLst>
      <p:ext uri="{BB962C8B-B14F-4D97-AF65-F5344CB8AC3E}">
        <p14:creationId xmlns:p14="http://schemas.microsoft.com/office/powerpoint/2010/main" val="817345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Risks to value of investment</a:t>
            </a:r>
          </a:p>
        </p:txBody>
      </p:sp>
      <p:sp>
        <p:nvSpPr>
          <p:cNvPr id="3" name="Content Placeholder 2"/>
          <p:cNvSpPr>
            <a:spLocks noGrp="1"/>
          </p:cNvSpPr>
          <p:nvPr>
            <p:ph idx="1"/>
          </p:nvPr>
        </p:nvSpPr>
        <p:spPr/>
        <p:txBody>
          <a:bodyPr/>
          <a:lstStyle/>
          <a:p>
            <a:r>
              <a:rPr lang="en-AU" dirty="0"/>
              <a:t>ESG is all about time horizons</a:t>
            </a:r>
          </a:p>
          <a:p>
            <a:r>
              <a:rPr lang="en-AU" dirty="0"/>
              <a:t>The best interests of the company cannot just be performance at any cost</a:t>
            </a:r>
          </a:p>
          <a:p>
            <a:r>
              <a:rPr lang="en-AU" dirty="0"/>
              <a:t>This leads into the second set of risks</a:t>
            </a:r>
          </a:p>
          <a:p>
            <a:endParaRPr lang="en-AU" dirty="0"/>
          </a:p>
        </p:txBody>
      </p:sp>
    </p:spTree>
    <p:extLst>
      <p:ext uri="{BB962C8B-B14F-4D97-AF65-F5344CB8AC3E}">
        <p14:creationId xmlns:p14="http://schemas.microsoft.com/office/powerpoint/2010/main" val="1698656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Shareholder primacy under question</a:t>
            </a:r>
          </a:p>
        </p:txBody>
      </p:sp>
      <p:sp>
        <p:nvSpPr>
          <p:cNvPr id="3" name="Content Placeholder 2"/>
          <p:cNvSpPr>
            <a:spLocks noGrp="1"/>
          </p:cNvSpPr>
          <p:nvPr>
            <p:ph idx="1"/>
          </p:nvPr>
        </p:nvSpPr>
        <p:spPr/>
        <p:txBody>
          <a:bodyPr/>
          <a:lstStyle/>
          <a:p>
            <a:r>
              <a:rPr lang="en-AU" dirty="0"/>
              <a:t>Directors do not owe their duties to shareholders – although case law has granted primacy to shareholders’ interests</a:t>
            </a:r>
          </a:p>
          <a:p>
            <a:r>
              <a:rPr lang="en-AU" dirty="0"/>
              <a:t>Directors owe their fiduciary duty to the best interests of the company</a:t>
            </a:r>
          </a:p>
          <a:p>
            <a:r>
              <a:rPr lang="en-AU" dirty="0"/>
              <a:t>No corporations law across 26 jurisdictions has required directors to to act in best interests of shareholders</a:t>
            </a:r>
          </a:p>
        </p:txBody>
      </p:sp>
    </p:spTree>
    <p:extLst>
      <p:ext uri="{BB962C8B-B14F-4D97-AF65-F5344CB8AC3E}">
        <p14:creationId xmlns:p14="http://schemas.microsoft.com/office/powerpoint/2010/main" val="3304244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Shareholder primacy under question</a:t>
            </a:r>
          </a:p>
        </p:txBody>
      </p:sp>
      <p:sp>
        <p:nvSpPr>
          <p:cNvPr id="3" name="Content Placeholder 2"/>
          <p:cNvSpPr>
            <a:spLocks noGrp="1"/>
          </p:cNvSpPr>
          <p:nvPr>
            <p:ph idx="1"/>
          </p:nvPr>
        </p:nvSpPr>
        <p:spPr/>
        <p:txBody>
          <a:bodyPr/>
          <a:lstStyle/>
          <a:p>
            <a:r>
              <a:rPr lang="en-AU" dirty="0"/>
              <a:t>Shareholder primacy view holds that the overriding goal of the corporation is to maximise shareholder value</a:t>
            </a:r>
          </a:p>
          <a:p>
            <a:r>
              <a:rPr lang="en-AU" dirty="0"/>
              <a:t>Significant criticism of this view including:</a:t>
            </a:r>
          </a:p>
          <a:p>
            <a:r>
              <a:rPr lang="en-AU" dirty="0"/>
              <a:t>It puts private interest of shareholder ahead of public interest</a:t>
            </a:r>
          </a:p>
          <a:p>
            <a:r>
              <a:rPr lang="en-AU" dirty="0"/>
              <a:t>External costs of corporation, </a:t>
            </a:r>
            <a:r>
              <a:rPr lang="en-AU" dirty="0" err="1"/>
              <a:t>eg</a:t>
            </a:r>
            <a:r>
              <a:rPr lang="en-AU" dirty="0"/>
              <a:t> cost to the community or the environment, passed to society while shareholders benefit from increased wealth</a:t>
            </a:r>
          </a:p>
          <a:p>
            <a:r>
              <a:rPr lang="en-AU" dirty="0"/>
              <a:t>Shareholders have no personal liability for corporate decisions and can remain indifferent to how profit is generated</a:t>
            </a:r>
          </a:p>
          <a:p>
            <a:endParaRPr lang="en-AU" dirty="0"/>
          </a:p>
        </p:txBody>
      </p:sp>
    </p:spTree>
    <p:extLst>
      <p:ext uri="{BB962C8B-B14F-4D97-AF65-F5344CB8AC3E}">
        <p14:creationId xmlns:p14="http://schemas.microsoft.com/office/powerpoint/2010/main" val="2199893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Shareholder primacy under question</a:t>
            </a:r>
          </a:p>
        </p:txBody>
      </p:sp>
      <p:sp>
        <p:nvSpPr>
          <p:cNvPr id="3" name="Content Placeholder 2"/>
          <p:cNvSpPr>
            <a:spLocks noGrp="1"/>
          </p:cNvSpPr>
          <p:nvPr>
            <p:ph idx="1"/>
          </p:nvPr>
        </p:nvSpPr>
        <p:spPr/>
        <p:txBody>
          <a:bodyPr/>
          <a:lstStyle/>
          <a:p>
            <a:r>
              <a:rPr lang="en-AU" dirty="0"/>
              <a:t>Shareholder value maximisation increasingly in conflict with  community expectations</a:t>
            </a:r>
          </a:p>
          <a:p>
            <a:r>
              <a:rPr lang="en-AU" dirty="0"/>
              <a:t>This in itself is a risk to the value of the investment</a:t>
            </a:r>
          </a:p>
          <a:p>
            <a:r>
              <a:rPr lang="en-AU" dirty="0"/>
              <a:t>Corporations need to maintain their social licence to operate</a:t>
            </a:r>
          </a:p>
          <a:p>
            <a:r>
              <a:rPr lang="en-AU" dirty="0"/>
              <a:t>This leads back to responsibility of shareholders to be aware of ESG risks</a:t>
            </a:r>
          </a:p>
          <a:p>
            <a:endParaRPr lang="en-AU" dirty="0"/>
          </a:p>
        </p:txBody>
      </p:sp>
    </p:spTree>
    <p:extLst>
      <p:ext uri="{BB962C8B-B14F-4D97-AF65-F5344CB8AC3E}">
        <p14:creationId xmlns:p14="http://schemas.microsoft.com/office/powerpoint/2010/main" val="116901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Risks</a:t>
            </a:r>
          </a:p>
        </p:txBody>
      </p:sp>
      <p:sp>
        <p:nvSpPr>
          <p:cNvPr id="3" name="Content Placeholder 2"/>
          <p:cNvSpPr>
            <a:spLocks noGrp="1"/>
          </p:cNvSpPr>
          <p:nvPr>
            <p:ph idx="1"/>
          </p:nvPr>
        </p:nvSpPr>
        <p:spPr/>
        <p:txBody>
          <a:bodyPr/>
          <a:lstStyle/>
          <a:p>
            <a:r>
              <a:rPr lang="en-AU" dirty="0"/>
              <a:t>Two sorts of risks</a:t>
            </a:r>
          </a:p>
          <a:p>
            <a:r>
              <a:rPr lang="en-AU" dirty="0"/>
              <a:t>The risk to the value of your investment if you do not understand what risks management is bringing into the business and how it can affect financial performance down the track</a:t>
            </a:r>
          </a:p>
          <a:p>
            <a:r>
              <a:rPr lang="en-AU" dirty="0"/>
              <a:t>The risk of not understanding that the community increasingly does not view shareholder value maximisation as a reasonable rationale for how directors make decisions or corporations behave.</a:t>
            </a:r>
          </a:p>
        </p:txBody>
      </p:sp>
    </p:spTree>
    <p:extLst>
      <p:ext uri="{BB962C8B-B14F-4D97-AF65-F5344CB8AC3E}">
        <p14:creationId xmlns:p14="http://schemas.microsoft.com/office/powerpoint/2010/main" val="3294602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Risks to value of investment</a:t>
            </a:r>
          </a:p>
        </p:txBody>
      </p:sp>
      <p:sp>
        <p:nvSpPr>
          <p:cNvPr id="3" name="Content Placeholder 2"/>
          <p:cNvSpPr>
            <a:spLocks noGrp="1"/>
          </p:cNvSpPr>
          <p:nvPr>
            <p:ph idx="1"/>
          </p:nvPr>
        </p:nvSpPr>
        <p:spPr/>
        <p:txBody>
          <a:bodyPr/>
          <a:lstStyle/>
          <a:p>
            <a:r>
              <a:rPr lang="en-AU" dirty="0"/>
              <a:t>ESG risks – this not </a:t>
            </a:r>
            <a:r>
              <a:rPr lang="en-AU" dirty="0" err="1"/>
              <a:t>not</a:t>
            </a:r>
            <a:r>
              <a:rPr lang="en-AU" dirty="0"/>
              <a:t> socially responsible investment</a:t>
            </a:r>
          </a:p>
          <a:p>
            <a:r>
              <a:rPr lang="en-AU" dirty="0"/>
              <a:t>It is the inclusion of environmental, social, and governance factors into financial analysis to evaluate risks and opportunities</a:t>
            </a:r>
          </a:p>
          <a:p>
            <a:r>
              <a:rPr lang="en-AU" dirty="0"/>
              <a:t>AMP Capital research shows that only around 26% of a company’s true value lies in physical assets such as stock or buildings</a:t>
            </a:r>
          </a:p>
          <a:p>
            <a:r>
              <a:rPr lang="en-AU" dirty="0"/>
              <a:t>Intangible assets make up the other 74%</a:t>
            </a:r>
          </a:p>
          <a:p>
            <a:r>
              <a:rPr lang="en-AU" dirty="0"/>
              <a:t>A number of studies show that ESG principles positively affect long-term, risk-adjusted returns</a:t>
            </a:r>
          </a:p>
          <a:p>
            <a:endParaRPr lang="en-AU" dirty="0"/>
          </a:p>
        </p:txBody>
      </p:sp>
    </p:spTree>
    <p:extLst>
      <p:ext uri="{BB962C8B-B14F-4D97-AF65-F5344CB8AC3E}">
        <p14:creationId xmlns:p14="http://schemas.microsoft.com/office/powerpoint/2010/main" val="360933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Risks to the value of investment</a:t>
            </a:r>
          </a:p>
        </p:txBody>
      </p:sp>
      <p:sp>
        <p:nvSpPr>
          <p:cNvPr id="3" name="Content Placeholder 2"/>
          <p:cNvSpPr>
            <a:spLocks noGrp="1"/>
          </p:cNvSpPr>
          <p:nvPr>
            <p:ph idx="1"/>
          </p:nvPr>
        </p:nvSpPr>
        <p:spPr/>
        <p:txBody>
          <a:bodyPr>
            <a:normAutofit/>
          </a:bodyPr>
          <a:lstStyle/>
          <a:p>
            <a:r>
              <a:rPr lang="en-AU" dirty="0"/>
              <a:t>Understanding non-financial drivers provides deeper insights into how well a company or asset grows and protects company value – let’s consider some examples</a:t>
            </a:r>
          </a:p>
          <a:p>
            <a:r>
              <a:rPr lang="en-AU" dirty="0"/>
              <a:t>Retail companies, management of supply chain and labour issues and bribery and corruption exposure are key drivers, particularly for those entities with offshore operations</a:t>
            </a:r>
          </a:p>
          <a:p>
            <a:r>
              <a:rPr lang="en-AU" dirty="0"/>
              <a:t>Insurance companies, staff management practices including absenteeism, training, professional development and turnover rates are important indicators of overall company value and management quality</a:t>
            </a:r>
          </a:p>
        </p:txBody>
      </p:sp>
    </p:spTree>
    <p:extLst>
      <p:ext uri="{BB962C8B-B14F-4D97-AF65-F5344CB8AC3E}">
        <p14:creationId xmlns:p14="http://schemas.microsoft.com/office/powerpoint/2010/main" val="357533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Risks to value of investment</a:t>
            </a:r>
          </a:p>
        </p:txBody>
      </p:sp>
      <p:sp>
        <p:nvSpPr>
          <p:cNvPr id="3" name="Content Placeholder 2"/>
          <p:cNvSpPr>
            <a:spLocks noGrp="1"/>
          </p:cNvSpPr>
          <p:nvPr>
            <p:ph idx="1"/>
          </p:nvPr>
        </p:nvSpPr>
        <p:spPr/>
        <p:txBody>
          <a:bodyPr/>
          <a:lstStyle/>
          <a:p>
            <a:r>
              <a:rPr lang="en-AU" dirty="0"/>
              <a:t>While there might be relatively weak links between individual intangible drivers and short-term earnings or share price overall ESG performance can be a good proxy for management quality</a:t>
            </a:r>
          </a:p>
          <a:p>
            <a:r>
              <a:rPr lang="en-AU" dirty="0"/>
              <a:t>In addition, ESG analysis can detect investment risks before they blow-up and identify cases where current business models are not sustainable in the long-term</a:t>
            </a:r>
          </a:p>
        </p:txBody>
      </p:sp>
    </p:spTree>
    <p:extLst>
      <p:ext uri="{BB962C8B-B14F-4D97-AF65-F5344CB8AC3E}">
        <p14:creationId xmlns:p14="http://schemas.microsoft.com/office/powerpoint/2010/main" val="405669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Environment risks (Blackrock)</a:t>
            </a:r>
          </a:p>
        </p:txBody>
      </p:sp>
      <p:sp>
        <p:nvSpPr>
          <p:cNvPr id="3" name="Content Placeholder 2"/>
          <p:cNvSpPr>
            <a:spLocks noGrp="1"/>
          </p:cNvSpPr>
          <p:nvPr>
            <p:ph idx="1"/>
          </p:nvPr>
        </p:nvSpPr>
        <p:spPr/>
        <p:txBody>
          <a:bodyPr/>
          <a:lstStyle/>
          <a:p>
            <a:pPr lvl="0"/>
            <a:r>
              <a:rPr lang="en-AU" dirty="0"/>
              <a:t>Carbon emissions</a:t>
            </a:r>
          </a:p>
          <a:p>
            <a:pPr lvl="0"/>
            <a:r>
              <a:rPr lang="en-AU" dirty="0"/>
              <a:t>Air quality</a:t>
            </a:r>
          </a:p>
          <a:p>
            <a:pPr lvl="0"/>
            <a:r>
              <a:rPr lang="en-AU" dirty="0"/>
              <a:t>Energy management</a:t>
            </a:r>
          </a:p>
          <a:p>
            <a:pPr lvl="0"/>
            <a:r>
              <a:rPr lang="en-AU" dirty="0"/>
              <a:t>Fuel management</a:t>
            </a:r>
          </a:p>
          <a:p>
            <a:pPr lvl="0"/>
            <a:r>
              <a:rPr lang="en-AU" dirty="0"/>
              <a:t>Water and wastewater management</a:t>
            </a:r>
          </a:p>
          <a:p>
            <a:pPr lvl="0"/>
            <a:r>
              <a:rPr lang="en-AU" dirty="0"/>
              <a:t>Waste and hazardous materials management</a:t>
            </a:r>
          </a:p>
          <a:p>
            <a:pPr lvl="0"/>
            <a:r>
              <a:rPr lang="en-AU" dirty="0"/>
              <a:t>Biodiversity impacts</a:t>
            </a:r>
          </a:p>
          <a:p>
            <a:endParaRPr lang="en-AU" dirty="0"/>
          </a:p>
        </p:txBody>
      </p:sp>
    </p:spTree>
    <p:extLst>
      <p:ext uri="{BB962C8B-B14F-4D97-AF65-F5344CB8AC3E}">
        <p14:creationId xmlns:p14="http://schemas.microsoft.com/office/powerpoint/2010/main" val="4205127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Social capital risks (Blackrock)</a:t>
            </a:r>
          </a:p>
        </p:txBody>
      </p:sp>
      <p:sp>
        <p:nvSpPr>
          <p:cNvPr id="3" name="Content Placeholder 2"/>
          <p:cNvSpPr>
            <a:spLocks noGrp="1"/>
          </p:cNvSpPr>
          <p:nvPr>
            <p:ph idx="1"/>
          </p:nvPr>
        </p:nvSpPr>
        <p:spPr/>
        <p:txBody>
          <a:bodyPr/>
          <a:lstStyle/>
          <a:p>
            <a:pPr lvl="0"/>
            <a:r>
              <a:rPr lang="en-AU" dirty="0"/>
              <a:t>Human rights and community relations</a:t>
            </a:r>
          </a:p>
          <a:p>
            <a:pPr lvl="0"/>
            <a:r>
              <a:rPr lang="en-AU" dirty="0"/>
              <a:t>Access and affordability</a:t>
            </a:r>
          </a:p>
          <a:p>
            <a:pPr lvl="0"/>
            <a:r>
              <a:rPr lang="en-AU" dirty="0"/>
              <a:t>Customer welfare</a:t>
            </a:r>
          </a:p>
          <a:p>
            <a:pPr lvl="0"/>
            <a:r>
              <a:rPr lang="en-AU" dirty="0"/>
              <a:t>Data security and customer privacy</a:t>
            </a:r>
          </a:p>
          <a:p>
            <a:pPr lvl="0"/>
            <a:r>
              <a:rPr lang="en-AU" dirty="0"/>
              <a:t>Fair disclosure and labelling</a:t>
            </a:r>
          </a:p>
          <a:p>
            <a:pPr lvl="0"/>
            <a:r>
              <a:rPr lang="en-AU" dirty="0"/>
              <a:t>Fair marketing and advertising</a:t>
            </a:r>
          </a:p>
          <a:p>
            <a:endParaRPr lang="en-AU" dirty="0"/>
          </a:p>
        </p:txBody>
      </p:sp>
    </p:spTree>
    <p:extLst>
      <p:ext uri="{BB962C8B-B14F-4D97-AF65-F5344CB8AC3E}">
        <p14:creationId xmlns:p14="http://schemas.microsoft.com/office/powerpoint/2010/main" val="624569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Human capital risks (Blackrock)</a:t>
            </a:r>
          </a:p>
        </p:txBody>
      </p:sp>
      <p:sp>
        <p:nvSpPr>
          <p:cNvPr id="3" name="Content Placeholder 2"/>
          <p:cNvSpPr>
            <a:spLocks noGrp="1"/>
          </p:cNvSpPr>
          <p:nvPr>
            <p:ph idx="1"/>
          </p:nvPr>
        </p:nvSpPr>
        <p:spPr/>
        <p:txBody>
          <a:bodyPr/>
          <a:lstStyle/>
          <a:p>
            <a:pPr lvl="0"/>
            <a:r>
              <a:rPr lang="en-AU" dirty="0"/>
              <a:t>Industrial relations</a:t>
            </a:r>
          </a:p>
          <a:p>
            <a:pPr lvl="0"/>
            <a:r>
              <a:rPr lang="en-AU" dirty="0"/>
              <a:t>Fair industrial practices</a:t>
            </a:r>
          </a:p>
          <a:p>
            <a:pPr lvl="0"/>
            <a:r>
              <a:rPr lang="en-AU" dirty="0"/>
              <a:t>Employee health, safety and wellbeing</a:t>
            </a:r>
          </a:p>
          <a:p>
            <a:pPr lvl="0"/>
            <a:r>
              <a:rPr lang="en-AU" dirty="0"/>
              <a:t>Diversity and inclusion</a:t>
            </a:r>
          </a:p>
          <a:p>
            <a:pPr lvl="0"/>
            <a:r>
              <a:rPr lang="en-AU" dirty="0"/>
              <a:t>Remuneration and benefits</a:t>
            </a:r>
          </a:p>
          <a:p>
            <a:pPr lvl="0"/>
            <a:r>
              <a:rPr lang="en-AU" dirty="0"/>
              <a:t>Recruitment, development and retention</a:t>
            </a:r>
          </a:p>
          <a:p>
            <a:endParaRPr lang="en-AU" dirty="0"/>
          </a:p>
        </p:txBody>
      </p:sp>
    </p:spTree>
    <p:extLst>
      <p:ext uri="{BB962C8B-B14F-4D97-AF65-F5344CB8AC3E}">
        <p14:creationId xmlns:p14="http://schemas.microsoft.com/office/powerpoint/2010/main" val="84309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Business model &amp; innovation (Blackrock)</a:t>
            </a:r>
          </a:p>
        </p:txBody>
      </p:sp>
      <p:sp>
        <p:nvSpPr>
          <p:cNvPr id="3" name="Content Placeholder 2"/>
          <p:cNvSpPr>
            <a:spLocks noGrp="1"/>
          </p:cNvSpPr>
          <p:nvPr>
            <p:ph idx="1"/>
          </p:nvPr>
        </p:nvSpPr>
        <p:spPr/>
        <p:txBody>
          <a:bodyPr/>
          <a:lstStyle/>
          <a:p>
            <a:pPr lvl="0"/>
            <a:r>
              <a:rPr lang="en-AU" dirty="0"/>
              <a:t>Lifecycle impacts of products and services</a:t>
            </a:r>
          </a:p>
          <a:p>
            <a:pPr lvl="0"/>
            <a:r>
              <a:rPr lang="en-AU" dirty="0"/>
              <a:t>Environmental, social impacts on assets &amp; operations</a:t>
            </a:r>
          </a:p>
          <a:p>
            <a:pPr lvl="0"/>
            <a:r>
              <a:rPr lang="en-AU" dirty="0"/>
              <a:t>Product packaging</a:t>
            </a:r>
          </a:p>
          <a:p>
            <a:pPr lvl="0"/>
            <a:r>
              <a:rPr lang="en-AU" dirty="0"/>
              <a:t>Product quality and safety</a:t>
            </a:r>
          </a:p>
          <a:p>
            <a:endParaRPr lang="en-AU" dirty="0"/>
          </a:p>
        </p:txBody>
      </p:sp>
    </p:spTree>
    <p:extLst>
      <p:ext uri="{BB962C8B-B14F-4D97-AF65-F5344CB8AC3E}">
        <p14:creationId xmlns:p14="http://schemas.microsoft.com/office/powerpoint/2010/main" val="1101070034"/>
      </p:ext>
    </p:extLst>
  </p:cSld>
  <p:clrMapOvr>
    <a:masterClrMapping/>
  </p:clrMapOvr>
</p:sld>
</file>

<file path=ppt/theme/theme1.xml><?xml version="1.0" encoding="utf-8"?>
<a:theme xmlns:a="http://schemas.openxmlformats.org/drawingml/2006/main" name="ASA presentation them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ASA presentation theme" id="{4C2711FE-69EF-4E17-B258-21B7A3406E9B}" vid="{26C3CE4A-D51F-4424-9190-061614FDAEB4}"/>
    </a:ext>
  </a:extLst>
</a:theme>
</file>

<file path=docProps/app.xml><?xml version="1.0" encoding="utf-8"?>
<Properties xmlns="http://schemas.openxmlformats.org/officeDocument/2006/extended-properties" xmlns:vt="http://schemas.openxmlformats.org/officeDocument/2006/docPropsVTypes">
  <Template>Hybrid_ASA_AGM_instructions</Template>
  <TotalTime>264</TotalTime>
  <Words>809</Words>
  <Application>Microsoft Office PowerPoint</Application>
  <PresentationFormat>On-screen Show (4:3)</PresentationFormat>
  <Paragraphs>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 3</vt:lpstr>
      <vt:lpstr>ASA presentation theme</vt:lpstr>
      <vt:lpstr>Risky business  </vt:lpstr>
      <vt:lpstr>Risks</vt:lpstr>
      <vt:lpstr>Risks to value of investment</vt:lpstr>
      <vt:lpstr>Risks to the value of investment</vt:lpstr>
      <vt:lpstr>Risks to value of investment</vt:lpstr>
      <vt:lpstr>Environment risks (Blackrock)</vt:lpstr>
      <vt:lpstr>Social capital risks (Blackrock)</vt:lpstr>
      <vt:lpstr>Human capital risks (Blackrock)</vt:lpstr>
      <vt:lpstr>Business model &amp; innovation (Blackrock)</vt:lpstr>
      <vt:lpstr>Leadership &amp; governance (Blackrock)</vt:lpstr>
      <vt:lpstr>How to analyse ESG risks</vt:lpstr>
      <vt:lpstr>How to analyse ESG risk </vt:lpstr>
      <vt:lpstr>Risks to value of investment</vt:lpstr>
      <vt:lpstr>Shareholder primacy under question</vt:lpstr>
      <vt:lpstr>Shareholder primacy under question</vt:lpstr>
      <vt:lpstr>Shareholder primacy under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ASA hybrid AGM</dc:title>
  <dc:creator>Judith Fox</dc:creator>
  <cp:lastModifiedBy>Judith Fox</cp:lastModifiedBy>
  <cp:revision>19</cp:revision>
  <dcterms:created xsi:type="dcterms:W3CDTF">2017-03-21T05:16:46Z</dcterms:created>
  <dcterms:modified xsi:type="dcterms:W3CDTF">2018-03-21T00:59:42Z</dcterms:modified>
</cp:coreProperties>
</file>