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3" r:id="rId2"/>
    <p:sldId id="283" r:id="rId3"/>
    <p:sldId id="285" r:id="rId4"/>
    <p:sldId id="284" r:id="rId5"/>
    <p:sldId id="288" r:id="rId6"/>
    <p:sldId id="261" r:id="rId7"/>
    <p:sldId id="257" r:id="rId8"/>
    <p:sldId id="260" r:id="rId9"/>
    <p:sldId id="286" r:id="rId10"/>
    <p:sldId id="275" r:id="rId11"/>
    <p:sldId id="276" r:id="rId12"/>
    <p:sldId id="264" r:id="rId13"/>
    <p:sldId id="266" r:id="rId14"/>
    <p:sldId id="270" r:id="rId15"/>
    <p:sldId id="272" r:id="rId16"/>
    <p:sldId id="277" r:id="rId17"/>
    <p:sldId id="274" r:id="rId18"/>
    <p:sldId id="278" r:id="rId19"/>
    <p:sldId id="280" r:id="rId20"/>
  </p:sldIdLst>
  <p:sldSz cx="12192000" cy="6858000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FF4F25"/>
    <a:srgbClr val="E94605"/>
    <a:srgbClr val="FF5001"/>
    <a:srgbClr val="FF3300"/>
    <a:srgbClr val="FA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0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8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vidS\Dropbox\Speedymoney\Marketlend\Marketlend%20Loan%20Book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S\Dropbox\Speedymoney\Marketlend\Marketlend%20Loan%20Book%20Present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06431513842401E-2"/>
          <c:y val="0.16312819570245587"/>
          <c:w val="0.97106816460536827"/>
          <c:h val="0.75244450606967617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61"/>
        <c:axId val="1066212048"/>
        <c:axId val="1356377888"/>
      </c:barChart>
      <c:catAx>
        <c:axId val="1066212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377888"/>
        <c:crosses val="autoZero"/>
        <c:auto val="1"/>
        <c:lblAlgn val="ctr"/>
        <c:lblOffset val="100"/>
        <c:noMultiLvlLbl val="1"/>
      </c:catAx>
      <c:valAx>
        <c:axId val="13563778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6621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rgbClr val="FF5001"/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500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Sheet3!$A$2:$A$13</c:f>
              <c:numCache>
                <c:formatCode>mmm\-yy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Sheet3!$B$2:$B$13</c:f>
              <c:numCache>
                <c:formatCode>0.00%</c:formatCode>
                <c:ptCount val="12"/>
                <c:pt idx="0">
                  <c:v>0.13009999999999999</c:v>
                </c:pt>
                <c:pt idx="1">
                  <c:v>0.12759999999999999</c:v>
                </c:pt>
                <c:pt idx="2">
                  <c:v>0.1275</c:v>
                </c:pt>
                <c:pt idx="3">
                  <c:v>0.128</c:v>
                </c:pt>
                <c:pt idx="4">
                  <c:v>0.1288</c:v>
                </c:pt>
                <c:pt idx="5">
                  <c:v>0.1278</c:v>
                </c:pt>
                <c:pt idx="6">
                  <c:v>0.1182</c:v>
                </c:pt>
                <c:pt idx="7">
                  <c:v>0.12889999999999999</c:v>
                </c:pt>
                <c:pt idx="8">
                  <c:v>0.12909999999999999</c:v>
                </c:pt>
                <c:pt idx="9">
                  <c:v>0.1246</c:v>
                </c:pt>
                <c:pt idx="10">
                  <c:v>0.1283</c:v>
                </c:pt>
                <c:pt idx="11">
                  <c:v>0.12920000000000001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56367008"/>
        <c:axId val="1356373536"/>
      </c:barChart>
      <c:dateAx>
        <c:axId val="1356367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373536"/>
        <c:crosses val="autoZero"/>
        <c:auto val="1"/>
        <c:lblOffset val="100"/>
        <c:baseTimeUnit val="months"/>
      </c:dateAx>
      <c:valAx>
        <c:axId val="1356373536"/>
        <c:scaling>
          <c:orientation val="minMax"/>
          <c:min val="5.000000000000001E-2"/>
        </c:scaling>
        <c:delete val="1"/>
        <c:axPos val="l"/>
        <c:numFmt formatCode="0.00%" sourceLinked="1"/>
        <c:majorTickMark val="none"/>
        <c:minorTickMark val="none"/>
        <c:tickLblPos val="nextTo"/>
        <c:crossAx val="13563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69694381539593E-2"/>
          <c:y val="9.4245647755199405E-2"/>
          <c:w val="0.83536252691169799"/>
          <c:h val="0.811508704489601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7-4368-B3DE-D5F9FF7A2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F7-4368-B3DE-D5F9FF7A2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F7-4368-B3DE-D5F9FF7A2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F7-4368-B3DE-D5F9FF7A26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F7-4368-B3DE-D5F9FF7A26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F7-4368-B3DE-D5F9FF7A26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F7-4368-B3DE-D5F9FF7A26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F7-4368-B3DE-D5F9FF7A26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6F7-4368-B3DE-D5F9FF7A26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6F7-4368-B3DE-D5F9FF7A26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6F7-4368-B3DE-D5F9FF7A26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6F7-4368-B3DE-D5F9FF7A266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6F7-4368-B3DE-D5F9FF7A266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6F7-4368-B3DE-D5F9FF7A266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6F7-4368-B3DE-D5F9FF7A266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6F7-4368-B3DE-D5F9FF7A266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6F7-4368-B3DE-D5F9FF7A266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6F7-4368-B3DE-D5F9FF7A266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6F7-4368-B3DE-D5F9FF7A266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6F7-4368-B3DE-D5F9FF7A266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6F7-4368-B3DE-D5F9FF7A266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6F7-4368-B3DE-D5F9FF7A266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6F7-4368-B3DE-D5F9FF7A266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6F7-4368-B3DE-D5F9FF7A266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6F7-4368-B3DE-D5F9FF7A266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6F7-4368-B3DE-D5F9FF7A2660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Logistics, Transport</a:t>
                    </a:r>
                  </a:p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 &amp; Supply 
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245210813055899E-3"/>
                  <c:y val="1.9535805420301498E-2"/>
                </c:manualLayout>
              </c:layout>
              <c:tx>
                <c:rich>
                  <a:bodyPr/>
                  <a:lstStyle/>
                  <a:p>
                    <a:r>
                      <a:rPr lang="en-AU"/>
                      <a:t>Manufacturing, </a:t>
                    </a:r>
                  </a:p>
                  <a:p>
                    <a:r>
                      <a:rPr lang="en-AU"/>
                      <a:t>Trades and Service 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5735632439167697E-3"/>
                  <c:y val="2.9303708130452299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Admin/Office </a:t>
                    </a:r>
                  </a:p>
                  <a:p>
                    <a:r>
                      <a:rPr lang="en-US" dirty="0"/>
                      <a:t>support 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6716475691391E-2"/>
                  <c:y val="3.17456838079899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Medical &amp;</a:t>
                    </a:r>
                  </a:p>
                  <a:p>
                    <a:r>
                      <a:rPr lang="en-US"/>
                      <a:t> Healthcare 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nb-NO"/>
                      <a:t>Mining, Oi</a:t>
                    </a:r>
                  </a:p>
                  <a:p>
                    <a:r>
                      <a:rPr lang="nb-NO"/>
                      <a:t>l &amp; Gas 
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22098783876883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Government </a:t>
                    </a:r>
                  </a:p>
                  <a:p>
                    <a:r>
                      <a:rPr lang="en-US"/>
                      <a:t>&amp; </a:t>
                    </a:r>
                    <a:r>
                      <a:rPr lang="en-US" dirty="0" err="1"/>
                      <a:t>Defence</a:t>
                    </a:r>
                    <a:r>
                      <a:rPr lang="en-US" dirty="0"/>
                      <a:t> 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2942529756671E-2"/>
                  <c:y val="-4.15135865181407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047855557029399E-3"/>
                  <c:y val="7.745677654980369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441379463500601E-2"/>
                  <c:y val="-2.93037081304522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13432951382782E-2"/>
                  <c:y val="-4.88395135507537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7206897317503E-2"/>
                  <c:y val="9.7679027101507492E-3"/>
                </c:manualLayout>
              </c:layout>
              <c:tx>
                <c:rich>
                  <a:bodyPr/>
                  <a:lstStyle/>
                  <a:p>
                    <a:r>
                      <a:rPr lang="en-AU"/>
                      <a:t>Customer Service &amp; </a:t>
                    </a:r>
                  </a:p>
                  <a:p>
                    <a:r>
                      <a:rPr lang="en-AU"/>
                      <a:t>Call Center 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4211111357862098E-2"/>
                  <c:y val="4.88395135507537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2.3681694403146999E-3"/>
                  <c:y val="8.9122498152654998E-3"/>
                </c:manualLayout>
              </c:layout>
              <c:tx>
                <c:rich>
                  <a:bodyPr/>
                  <a:lstStyle/>
                  <a:p>
                    <a:r>
                      <a:rPr lang="en-AU" dirty="0"/>
                      <a:t>Media, Advertising, </a:t>
                    </a:r>
                  </a:p>
                  <a:p>
                    <a:r>
                      <a:rPr lang="en-AU" dirty="0"/>
                      <a:t>Arts &amp; Entertainment 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20149427074174E-2"/>
                  <c:y val="1.46518540652260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Insurance and </a:t>
                    </a:r>
                  </a:p>
                  <a:p>
                    <a:r>
                      <a:rPr lang="en-US" dirty="0"/>
                      <a:t>Superannuation 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8.02568218298554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Community, Sport </a:t>
                    </a:r>
                  </a:p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and Leisure </a:t>
                    </a:r>
                    <a:r>
                      <a:rPr lang="en-AU" sz="8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AU" sz="800" dirty="0">
                        <a:solidFill>
                          <a:schemeClr val="tx1"/>
                        </a:solidFill>
                      </a:rPr>
                      <a:t>1%</a:t>
                    </a:r>
                    <a:endParaRPr lang="en-A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AU" sz="800">
                        <a:solidFill>
                          <a:schemeClr val="tx1"/>
                        </a:solidFill>
                      </a:rPr>
                      <a:t>Property and </a:t>
                    </a:r>
                  </a:p>
                  <a:p>
                    <a:r>
                      <a:rPr lang="en-AU" sz="800">
                        <a:solidFill>
                          <a:schemeClr val="tx1"/>
                        </a:solidFill>
                      </a:rPr>
                      <a:t>Real Estate 
1%</a:t>
                    </a:r>
                    <a:endParaRPr lang="en-A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4.8154093097913303E-3"/>
                  <c:y val="1.0736940931395799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solidFill>
                          <a:schemeClr val="tx1"/>
                        </a:solidFill>
                      </a:rPr>
                      <a:t>Human Resources </a:t>
                    </a:r>
                  </a:p>
                  <a:p>
                    <a:r>
                      <a:rPr lang="en-US" sz="800">
                        <a:solidFill>
                          <a:schemeClr val="tx1"/>
                        </a:solidFill>
                      </a:rPr>
                      <a:t>&amp; Recruitment 
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16F7-4368-B3DE-D5F9FF7A2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Sheet1!$A$61:$A$85</c:f>
              <c:strCache>
                <c:ptCount val="25"/>
                <c:pt idx="0">
                  <c:v>Construction, Building &amp; Architecture </c:v>
                </c:pt>
                <c:pt idx="1">
                  <c:v>Hospitality, Travel and Tourism </c:v>
                </c:pt>
                <c:pt idx="2">
                  <c:v>Retail </c:v>
                </c:pt>
                <c:pt idx="3">
                  <c:v>Other </c:v>
                </c:pt>
                <c:pt idx="4">
                  <c:v>Logistics, Transport &amp; Supply </c:v>
                </c:pt>
                <c:pt idx="5">
                  <c:v>Manufacturing, Trades and Service </c:v>
                </c:pt>
                <c:pt idx="6">
                  <c:v>Admin/Office support </c:v>
                </c:pt>
                <c:pt idx="7">
                  <c:v>Medical &amp; Healthcare </c:v>
                </c:pt>
                <c:pt idx="8">
                  <c:v>Mining, Oil &amp; Gas </c:v>
                </c:pt>
                <c:pt idx="9">
                  <c:v>Government &amp; Defence </c:v>
                </c:pt>
                <c:pt idx="10">
                  <c:v>Education and Training </c:v>
                </c:pt>
                <c:pt idx="11">
                  <c:v>Sales </c:v>
                </c:pt>
                <c:pt idx="12">
                  <c:v>Banking &amp; Financial Services </c:v>
                </c:pt>
                <c:pt idx="13">
                  <c:v>IT &amp; Telecommunications </c:v>
                </c:pt>
                <c:pt idx="14">
                  <c:v>Customer Service &amp; Call Center </c:v>
                </c:pt>
                <c:pt idx="15">
                  <c:v>Automotive </c:v>
                </c:pt>
                <c:pt idx="16">
                  <c:v>Engineering </c:v>
                </c:pt>
                <c:pt idx="17">
                  <c:v>Agriculture, Fisheries and Forestry </c:v>
                </c:pt>
                <c:pt idx="18">
                  <c:v>Accounting</c:v>
                </c:pt>
                <c:pt idx="19">
                  <c:v>Media, Advertising, Arts &amp; Entertainment </c:v>
                </c:pt>
                <c:pt idx="20">
                  <c:v>Insurance and Superannuation </c:v>
                </c:pt>
                <c:pt idx="21">
                  <c:v>Community, Sport and Leisure </c:v>
                </c:pt>
                <c:pt idx="22">
                  <c:v>Property and Real Estate </c:v>
                </c:pt>
                <c:pt idx="23">
                  <c:v>Human Resources &amp; Recruitment </c:v>
                </c:pt>
                <c:pt idx="24">
                  <c:v>Legal </c:v>
                </c:pt>
              </c:strCache>
            </c:strRef>
          </c:cat>
          <c:val>
            <c:numRef>
              <c:f>Sheet1!$B$61:$B$85</c:f>
              <c:numCache>
                <c:formatCode>General</c:formatCode>
                <c:ptCount val="25"/>
                <c:pt idx="0">
                  <c:v>1959</c:v>
                </c:pt>
                <c:pt idx="1">
                  <c:v>1648</c:v>
                </c:pt>
                <c:pt idx="2">
                  <c:v>1582</c:v>
                </c:pt>
                <c:pt idx="3">
                  <c:v>1630</c:v>
                </c:pt>
                <c:pt idx="4">
                  <c:v>1339</c:v>
                </c:pt>
                <c:pt idx="5">
                  <c:v>1197</c:v>
                </c:pt>
                <c:pt idx="6">
                  <c:v>1175</c:v>
                </c:pt>
                <c:pt idx="7">
                  <c:v>1072</c:v>
                </c:pt>
                <c:pt idx="8">
                  <c:v>928</c:v>
                </c:pt>
                <c:pt idx="9">
                  <c:v>726</c:v>
                </c:pt>
                <c:pt idx="10">
                  <c:v>679</c:v>
                </c:pt>
                <c:pt idx="11">
                  <c:v>652</c:v>
                </c:pt>
                <c:pt idx="12">
                  <c:v>568</c:v>
                </c:pt>
                <c:pt idx="13">
                  <c:v>550</c:v>
                </c:pt>
                <c:pt idx="14">
                  <c:v>523</c:v>
                </c:pt>
                <c:pt idx="15">
                  <c:v>347</c:v>
                </c:pt>
                <c:pt idx="16">
                  <c:v>275</c:v>
                </c:pt>
                <c:pt idx="17">
                  <c:v>256</c:v>
                </c:pt>
                <c:pt idx="18">
                  <c:v>215</c:v>
                </c:pt>
                <c:pt idx="19">
                  <c:v>215</c:v>
                </c:pt>
                <c:pt idx="20">
                  <c:v>213</c:v>
                </c:pt>
                <c:pt idx="21">
                  <c:v>205</c:v>
                </c:pt>
                <c:pt idx="22">
                  <c:v>166</c:v>
                </c:pt>
                <c:pt idx="23">
                  <c:v>138</c:v>
                </c:pt>
                <c:pt idx="24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16F7-4368-B3DE-D5F9FF7A266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16F7-4368-B3DE-D5F9FF7A2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16F7-4368-B3DE-D5F9FF7A2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16F7-4368-B3DE-D5F9FF7A2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16F7-4368-B3DE-D5F9FF7A26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16F7-4368-B3DE-D5F9FF7A26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16F7-4368-B3DE-D5F9FF7A26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16F7-4368-B3DE-D5F9FF7A26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16F7-4368-B3DE-D5F9FF7A26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16F7-4368-B3DE-D5F9FF7A26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16F7-4368-B3DE-D5F9FF7A26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16F7-4368-B3DE-D5F9FF7A26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16F7-4368-B3DE-D5F9FF7A266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16F7-4368-B3DE-D5F9FF7A266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16F7-4368-B3DE-D5F9FF7A266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16F7-4368-B3DE-D5F9FF7A266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16F7-4368-B3DE-D5F9FF7A266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6-16F7-4368-B3DE-D5F9FF7A266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16F7-4368-B3DE-D5F9FF7A266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A-16F7-4368-B3DE-D5F9FF7A266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16F7-4368-B3DE-D5F9FF7A266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16F7-4368-B3DE-D5F9FF7A266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16F7-4368-B3DE-D5F9FF7A266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16F7-4368-B3DE-D5F9FF7A266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16F7-4368-B3DE-D5F9FF7A266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16F7-4368-B3DE-D5F9FF7A266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8-16F7-4368-B3DE-D5F9FF7A2660}"/>
              </c:ext>
            </c:extLst>
          </c:dPt>
          <c:cat>
            <c:strRef>
              <c:f>Sheet1!$A$61:$A$85</c:f>
              <c:strCache>
                <c:ptCount val="25"/>
                <c:pt idx="0">
                  <c:v>Construction, Building &amp; Architecture </c:v>
                </c:pt>
                <c:pt idx="1">
                  <c:v>Hospitality, Travel and Tourism </c:v>
                </c:pt>
                <c:pt idx="2">
                  <c:v>Retail </c:v>
                </c:pt>
                <c:pt idx="3">
                  <c:v>Other </c:v>
                </c:pt>
                <c:pt idx="4">
                  <c:v>Logistics, Transport &amp; Supply </c:v>
                </c:pt>
                <c:pt idx="5">
                  <c:v>Manufacturing, Trades and Service </c:v>
                </c:pt>
                <c:pt idx="6">
                  <c:v>Admin/Office support </c:v>
                </c:pt>
                <c:pt idx="7">
                  <c:v>Medical &amp; Healthcare </c:v>
                </c:pt>
                <c:pt idx="8">
                  <c:v>Mining, Oil &amp; Gas </c:v>
                </c:pt>
                <c:pt idx="9">
                  <c:v>Government &amp; Defence </c:v>
                </c:pt>
                <c:pt idx="10">
                  <c:v>Education and Training </c:v>
                </c:pt>
                <c:pt idx="11">
                  <c:v>Sales </c:v>
                </c:pt>
                <c:pt idx="12">
                  <c:v>Banking &amp; Financial Services </c:v>
                </c:pt>
                <c:pt idx="13">
                  <c:v>IT &amp; Telecommunications </c:v>
                </c:pt>
                <c:pt idx="14">
                  <c:v>Customer Service &amp; Call Center </c:v>
                </c:pt>
                <c:pt idx="15">
                  <c:v>Automotive </c:v>
                </c:pt>
                <c:pt idx="16">
                  <c:v>Engineering </c:v>
                </c:pt>
                <c:pt idx="17">
                  <c:v>Agriculture, Fisheries and Forestry </c:v>
                </c:pt>
                <c:pt idx="18">
                  <c:v>Accounting</c:v>
                </c:pt>
                <c:pt idx="19">
                  <c:v>Media, Advertising, Arts &amp; Entertainment </c:v>
                </c:pt>
                <c:pt idx="20">
                  <c:v>Insurance and Superannuation </c:v>
                </c:pt>
                <c:pt idx="21">
                  <c:v>Community, Sport and Leisure </c:v>
                </c:pt>
                <c:pt idx="22">
                  <c:v>Property and Real Estate </c:v>
                </c:pt>
                <c:pt idx="23">
                  <c:v>Human Resources &amp; Recruitment </c:v>
                </c:pt>
                <c:pt idx="24">
                  <c:v>Legal </c:v>
                </c:pt>
              </c:strCache>
            </c:strRef>
          </c:cat>
          <c:val>
            <c:numRef>
              <c:f>Sheet1!$C$61:$C$85</c:f>
              <c:numCache>
                <c:formatCode>0%</c:formatCode>
                <c:ptCount val="25"/>
                <c:pt idx="0">
                  <c:v>0.10661804724066599</c:v>
                </c:pt>
                <c:pt idx="1">
                  <c:v>8.9691956024817707E-2</c:v>
                </c:pt>
                <c:pt idx="2">
                  <c:v>8.6099923805377093E-2</c:v>
                </c:pt>
                <c:pt idx="3">
                  <c:v>8.8712310874061201E-2</c:v>
                </c:pt>
                <c:pt idx="4">
                  <c:v>7.2874714270164398E-2</c:v>
                </c:pt>
                <c:pt idx="5">
                  <c:v>6.5146402525307498E-2</c:v>
                </c:pt>
                <c:pt idx="6">
                  <c:v>6.3949058452160604E-2</c:v>
                </c:pt>
                <c:pt idx="7">
                  <c:v>5.83433112006096E-2</c:v>
                </c:pt>
                <c:pt idx="8">
                  <c:v>5.0506149994557499E-2</c:v>
                </c:pt>
                <c:pt idx="9">
                  <c:v>3.9512354413845603E-2</c:v>
                </c:pt>
                <c:pt idx="10">
                  <c:v>3.69543920757592E-2</c:v>
                </c:pt>
                <c:pt idx="11">
                  <c:v>3.5484924349624497E-2</c:v>
                </c:pt>
                <c:pt idx="12">
                  <c:v>3.0913246979427499E-2</c:v>
                </c:pt>
                <c:pt idx="13">
                  <c:v>2.9933601828671001E-2</c:v>
                </c:pt>
                <c:pt idx="14">
                  <c:v>2.84641341025362E-2</c:v>
                </c:pt>
                <c:pt idx="15">
                  <c:v>1.8885381517361501E-2</c:v>
                </c:pt>
                <c:pt idx="16">
                  <c:v>1.49668009143355E-2</c:v>
                </c:pt>
                <c:pt idx="17">
                  <c:v>1.3932731032981399E-2</c:v>
                </c:pt>
                <c:pt idx="18">
                  <c:v>1.1701317078480499E-2</c:v>
                </c:pt>
                <c:pt idx="19">
                  <c:v>1.1701317078480499E-2</c:v>
                </c:pt>
                <c:pt idx="20">
                  <c:v>1.15924676172853E-2</c:v>
                </c:pt>
                <c:pt idx="21">
                  <c:v>1.1157069772504601E-2</c:v>
                </c:pt>
                <c:pt idx="22">
                  <c:v>9.0345052791988706E-3</c:v>
                </c:pt>
                <c:pt idx="23">
                  <c:v>7.5106128224665296E-3</c:v>
                </c:pt>
                <c:pt idx="24">
                  <c:v>6.31326874931969E-3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9-16F7-4368-B3DE-D5F9FF7A2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Century Gothic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D-443C-865D-83F40629518A}"/>
              </c:ext>
            </c:extLst>
          </c:dPt>
          <c:dPt>
            <c:idx val="1"/>
            <c:bubble3D val="0"/>
            <c:spPr>
              <a:solidFill>
                <a:srgbClr val="FF500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D-443C-865D-83F40629518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AD-443C-865D-83F40629518A}"/>
              </c:ext>
            </c:extLst>
          </c:dPt>
          <c:cat>
            <c:strRef>
              <c:f>Sheet1!$A$38:$A$40</c:f>
              <c:strCache>
                <c:ptCount val="3"/>
                <c:pt idx="0">
                  <c:v>Weekly</c:v>
                </c:pt>
                <c:pt idx="1">
                  <c:v>Fortnightly</c:v>
                </c:pt>
                <c:pt idx="2">
                  <c:v>Monthly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7068</c:v>
                </c:pt>
                <c:pt idx="1">
                  <c:v>8903</c:v>
                </c:pt>
                <c:pt idx="2">
                  <c:v>2403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AD-443C-865D-83F40629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6631882372929495E-2"/>
          <c:y val="0.88179628932717802"/>
          <c:w val="0.899999752971953"/>
          <c:h val="8.8969674574695207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>
                <a:latin typeface="Century Gothic" pitchFamily="34" charset="0"/>
              </a:rPr>
              <a:t>July</a:t>
            </a:r>
            <a:r>
              <a:rPr lang="en-AU" b="1" baseline="0" dirty="0">
                <a:latin typeface="Century Gothic" pitchFamily="34" charset="0"/>
              </a:rPr>
              <a:t> 2015 </a:t>
            </a:r>
            <a:r>
              <a:rPr lang="en-AU" b="1" baseline="0" dirty="0" smtClean="0">
                <a:latin typeface="Century Gothic" pitchFamily="34" charset="0"/>
              </a:rPr>
              <a:t>to May 2018</a:t>
            </a:r>
            <a:endParaRPr lang="en-AU" b="1" dirty="0">
              <a:latin typeface="Century Gothic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118196291037E-2"/>
          <c:y val="0.16421314523184599"/>
          <c:w val="0.85497604155665297"/>
          <c:h val="0.7700998535581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$'000 collected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Sheet1!$H$20:$AP$20</c:f>
              <c:strCache>
                <c:ptCount val="3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  <c:pt idx="26">
                  <c:v>Sep</c:v>
                </c:pt>
                <c:pt idx="27">
                  <c:v>Oct</c:v>
                </c:pt>
                <c:pt idx="28">
                  <c:v>Nov</c:v>
                </c:pt>
                <c:pt idx="29">
                  <c:v>Dec</c:v>
                </c:pt>
                <c:pt idx="30">
                  <c:v>Jan</c:v>
                </c:pt>
                <c:pt idx="31">
                  <c:v>Feb</c:v>
                </c:pt>
                <c:pt idx="32">
                  <c:v>Mar</c:v>
                </c:pt>
                <c:pt idx="33">
                  <c:v>Apr</c:v>
                </c:pt>
                <c:pt idx="34">
                  <c:v>May</c:v>
                </c:pt>
              </c:strCache>
            </c:strRef>
          </c:cat>
          <c:val>
            <c:numRef>
              <c:f>Sheet1!$H$21:$AP$21</c:f>
              <c:numCache>
                <c:formatCode>General</c:formatCode>
                <c:ptCount val="35"/>
                <c:pt idx="0">
                  <c:v>728</c:v>
                </c:pt>
                <c:pt idx="1">
                  <c:v>825</c:v>
                </c:pt>
                <c:pt idx="2">
                  <c:v>853</c:v>
                </c:pt>
                <c:pt idx="3">
                  <c:v>950</c:v>
                </c:pt>
                <c:pt idx="4">
                  <c:v>903</c:v>
                </c:pt>
                <c:pt idx="5">
                  <c:v>1084</c:v>
                </c:pt>
                <c:pt idx="6">
                  <c:v>925</c:v>
                </c:pt>
                <c:pt idx="7">
                  <c:v>1019</c:v>
                </c:pt>
                <c:pt idx="8">
                  <c:v>1038</c:v>
                </c:pt>
                <c:pt idx="9">
                  <c:v>1070</c:v>
                </c:pt>
                <c:pt idx="10">
                  <c:v>1262</c:v>
                </c:pt>
                <c:pt idx="11">
                  <c:v>1267</c:v>
                </c:pt>
                <c:pt idx="12">
                  <c:v>1164</c:v>
                </c:pt>
                <c:pt idx="13">
                  <c:v>1119</c:v>
                </c:pt>
                <c:pt idx="14">
                  <c:v>1266</c:v>
                </c:pt>
                <c:pt idx="15">
                  <c:v>1192</c:v>
                </c:pt>
                <c:pt idx="16">
                  <c:v>1166</c:v>
                </c:pt>
                <c:pt idx="17">
                  <c:v>1452</c:v>
                </c:pt>
                <c:pt idx="18">
                  <c:v>1325</c:v>
                </c:pt>
                <c:pt idx="19" formatCode="0">
                  <c:v>1598.6886000000002</c:v>
                </c:pt>
                <c:pt idx="20" formatCode="0">
                  <c:v>1851.2704000000001</c:v>
                </c:pt>
                <c:pt idx="21" formatCode="0">
                  <c:v>1659.7213999999999</c:v>
                </c:pt>
                <c:pt idx="22" formatCode="0">
                  <c:v>1826.3712</c:v>
                </c:pt>
                <c:pt idx="23" formatCode="0">
                  <c:v>2046.31</c:v>
                </c:pt>
                <c:pt idx="24" formatCode="0">
                  <c:v>1687.2432000000001</c:v>
                </c:pt>
                <c:pt idx="25" formatCode="0">
                  <c:v>1839.2833199999998</c:v>
                </c:pt>
                <c:pt idx="26">
                  <c:v>1711</c:v>
                </c:pt>
                <c:pt idx="27">
                  <c:v>1719</c:v>
                </c:pt>
                <c:pt idx="28">
                  <c:v>2230</c:v>
                </c:pt>
                <c:pt idx="29">
                  <c:v>2118</c:v>
                </c:pt>
                <c:pt idx="30">
                  <c:v>1871</c:v>
                </c:pt>
                <c:pt idx="31">
                  <c:v>1849</c:v>
                </c:pt>
                <c:pt idx="32">
                  <c:v>2411</c:v>
                </c:pt>
                <c:pt idx="33">
                  <c:v>2294</c:v>
                </c:pt>
                <c:pt idx="34">
                  <c:v>2974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AC-427F-9587-61461AFD2C5A}"/>
            </c:ext>
          </c:extLst>
        </c:ser>
        <c:ser>
          <c:idx val="1"/>
          <c:order val="1"/>
          <c:tx>
            <c:strRef>
              <c:f>Sheet1!$G$22</c:f>
              <c:strCache>
                <c:ptCount val="1"/>
                <c:pt idx="0">
                  <c:v>$ lent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Sheet1!$H$20:$AP$20</c:f>
              <c:strCache>
                <c:ptCount val="3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  <c:pt idx="26">
                  <c:v>Sep</c:v>
                </c:pt>
                <c:pt idx="27">
                  <c:v>Oct</c:v>
                </c:pt>
                <c:pt idx="28">
                  <c:v>Nov</c:v>
                </c:pt>
                <c:pt idx="29">
                  <c:v>Dec</c:v>
                </c:pt>
                <c:pt idx="30">
                  <c:v>Jan</c:v>
                </c:pt>
                <c:pt idx="31">
                  <c:v>Feb</c:v>
                </c:pt>
                <c:pt idx="32">
                  <c:v>Mar</c:v>
                </c:pt>
                <c:pt idx="33">
                  <c:v>Apr</c:v>
                </c:pt>
                <c:pt idx="34">
                  <c:v>May</c:v>
                </c:pt>
              </c:strCache>
            </c:strRef>
          </c:cat>
          <c:val>
            <c:numRef>
              <c:f>Sheet1!$H$22:$AP$22</c:f>
              <c:numCache>
                <c:formatCode>General</c:formatCode>
                <c:ptCount val="35"/>
                <c:pt idx="0">
                  <c:v>619</c:v>
                </c:pt>
                <c:pt idx="1">
                  <c:v>693</c:v>
                </c:pt>
                <c:pt idx="2">
                  <c:v>723</c:v>
                </c:pt>
                <c:pt idx="3">
                  <c:v>802</c:v>
                </c:pt>
                <c:pt idx="4">
                  <c:v>772</c:v>
                </c:pt>
                <c:pt idx="5">
                  <c:v>951</c:v>
                </c:pt>
                <c:pt idx="6">
                  <c:v>796</c:v>
                </c:pt>
                <c:pt idx="7">
                  <c:v>875</c:v>
                </c:pt>
                <c:pt idx="8">
                  <c:v>877</c:v>
                </c:pt>
                <c:pt idx="9">
                  <c:v>920</c:v>
                </c:pt>
                <c:pt idx="10">
                  <c:v>1067</c:v>
                </c:pt>
                <c:pt idx="11">
                  <c:v>1047</c:v>
                </c:pt>
                <c:pt idx="12">
                  <c:v>960</c:v>
                </c:pt>
                <c:pt idx="13">
                  <c:v>934</c:v>
                </c:pt>
                <c:pt idx="14">
                  <c:v>1064</c:v>
                </c:pt>
                <c:pt idx="15">
                  <c:v>1022</c:v>
                </c:pt>
                <c:pt idx="16">
                  <c:v>984</c:v>
                </c:pt>
                <c:pt idx="17">
                  <c:v>1225</c:v>
                </c:pt>
                <c:pt idx="18">
                  <c:v>1120</c:v>
                </c:pt>
                <c:pt idx="19" formatCode="0">
                  <c:v>1289.2650000000001</c:v>
                </c:pt>
                <c:pt idx="20" formatCode="0">
                  <c:v>1492.96</c:v>
                </c:pt>
                <c:pt idx="21" formatCode="0">
                  <c:v>1338.4849999999999</c:v>
                </c:pt>
                <c:pt idx="22" formatCode="0">
                  <c:v>1472.88</c:v>
                </c:pt>
                <c:pt idx="23" formatCode="0">
                  <c:v>1650.25</c:v>
                </c:pt>
                <c:pt idx="24" formatCode="0">
                  <c:v>1360.68</c:v>
                </c:pt>
                <c:pt idx="25" formatCode="0">
                  <c:v>1483.2929999999999</c:v>
                </c:pt>
                <c:pt idx="26">
                  <c:v>1384</c:v>
                </c:pt>
                <c:pt idx="27">
                  <c:v>1388</c:v>
                </c:pt>
                <c:pt idx="28">
                  <c:v>1802</c:v>
                </c:pt>
                <c:pt idx="29">
                  <c:v>1714</c:v>
                </c:pt>
                <c:pt idx="30">
                  <c:v>1512</c:v>
                </c:pt>
                <c:pt idx="31">
                  <c:v>1495</c:v>
                </c:pt>
                <c:pt idx="32">
                  <c:v>1952</c:v>
                </c:pt>
                <c:pt idx="33">
                  <c:v>1855</c:v>
                </c:pt>
                <c:pt idx="34">
                  <c:v>2406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AC-427F-9587-61461AFD2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173776"/>
        <c:axId val="1360175408"/>
      </c:barChart>
      <c:lineChart>
        <c:grouping val="standard"/>
        <c:varyColors val="0"/>
        <c:ser>
          <c:idx val="2"/>
          <c:order val="2"/>
          <c:tx>
            <c:strRef>
              <c:f>Sheet1!$G$23</c:f>
              <c:strCache>
                <c:ptCount val="1"/>
                <c:pt idx="0">
                  <c:v>no. loans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Sheet1!$H$20:$AP$20</c:f>
              <c:strCache>
                <c:ptCount val="3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  <c:pt idx="21">
                  <c:v>Apr</c:v>
                </c:pt>
                <c:pt idx="22">
                  <c:v>May</c:v>
                </c:pt>
                <c:pt idx="23">
                  <c:v>Jun</c:v>
                </c:pt>
                <c:pt idx="24">
                  <c:v>Jul</c:v>
                </c:pt>
                <c:pt idx="25">
                  <c:v>Aug</c:v>
                </c:pt>
                <c:pt idx="26">
                  <c:v>Sep</c:v>
                </c:pt>
                <c:pt idx="27">
                  <c:v>Oct</c:v>
                </c:pt>
                <c:pt idx="28">
                  <c:v>Nov</c:v>
                </c:pt>
                <c:pt idx="29">
                  <c:v>Dec</c:v>
                </c:pt>
                <c:pt idx="30">
                  <c:v>Jan</c:v>
                </c:pt>
                <c:pt idx="31">
                  <c:v>Feb</c:v>
                </c:pt>
                <c:pt idx="32">
                  <c:v>Mar</c:v>
                </c:pt>
                <c:pt idx="33">
                  <c:v>Apr</c:v>
                </c:pt>
                <c:pt idx="34">
                  <c:v>May</c:v>
                </c:pt>
              </c:strCache>
            </c:strRef>
          </c:cat>
          <c:val>
            <c:numRef>
              <c:f>Sheet1!$H$23:$AP$23</c:f>
              <c:numCache>
                <c:formatCode>General</c:formatCode>
                <c:ptCount val="35"/>
                <c:pt idx="0">
                  <c:v>1166</c:v>
                </c:pt>
                <c:pt idx="1">
                  <c:v>1296</c:v>
                </c:pt>
                <c:pt idx="2">
                  <c:v>1299</c:v>
                </c:pt>
                <c:pt idx="3">
                  <c:v>1475</c:v>
                </c:pt>
                <c:pt idx="4">
                  <c:v>1407</c:v>
                </c:pt>
                <c:pt idx="5">
                  <c:v>1651</c:v>
                </c:pt>
                <c:pt idx="6">
                  <c:v>1389</c:v>
                </c:pt>
                <c:pt idx="7">
                  <c:v>1487</c:v>
                </c:pt>
                <c:pt idx="8">
                  <c:v>1532</c:v>
                </c:pt>
                <c:pt idx="9">
                  <c:v>1647</c:v>
                </c:pt>
                <c:pt idx="10">
                  <c:v>1861</c:v>
                </c:pt>
                <c:pt idx="11">
                  <c:v>1852</c:v>
                </c:pt>
                <c:pt idx="12">
                  <c:v>1641</c:v>
                </c:pt>
                <c:pt idx="13">
                  <c:v>1636</c:v>
                </c:pt>
                <c:pt idx="14">
                  <c:v>1902</c:v>
                </c:pt>
                <c:pt idx="15">
                  <c:v>1832</c:v>
                </c:pt>
                <c:pt idx="16">
                  <c:v>1820</c:v>
                </c:pt>
                <c:pt idx="17">
                  <c:v>2320</c:v>
                </c:pt>
                <c:pt idx="18">
                  <c:v>2188</c:v>
                </c:pt>
                <c:pt idx="19">
                  <c:v>2323</c:v>
                </c:pt>
                <c:pt idx="20">
                  <c:v>2666</c:v>
                </c:pt>
                <c:pt idx="21">
                  <c:v>2369</c:v>
                </c:pt>
                <c:pt idx="22">
                  <c:v>2584</c:v>
                </c:pt>
                <c:pt idx="23">
                  <c:v>2870</c:v>
                </c:pt>
                <c:pt idx="24">
                  <c:v>2346</c:v>
                </c:pt>
                <c:pt idx="25">
                  <c:v>2553</c:v>
                </c:pt>
                <c:pt idx="26">
                  <c:v>2404</c:v>
                </c:pt>
                <c:pt idx="27">
                  <c:v>2554</c:v>
                </c:pt>
                <c:pt idx="28">
                  <c:v>3109</c:v>
                </c:pt>
                <c:pt idx="29">
                  <c:v>2836</c:v>
                </c:pt>
                <c:pt idx="30">
                  <c:v>2660</c:v>
                </c:pt>
                <c:pt idx="31">
                  <c:v>2571</c:v>
                </c:pt>
                <c:pt idx="32">
                  <c:v>3309</c:v>
                </c:pt>
                <c:pt idx="33">
                  <c:v>3164</c:v>
                </c:pt>
                <c:pt idx="34">
                  <c:v>4076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AC-427F-9587-61461AFD2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179216"/>
        <c:axId val="1360175952"/>
      </c:lineChart>
      <c:catAx>
        <c:axId val="13601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1360175408"/>
        <c:crosses val="autoZero"/>
        <c:auto val="1"/>
        <c:lblAlgn val="ctr"/>
        <c:lblOffset val="100"/>
        <c:noMultiLvlLbl val="0"/>
      </c:catAx>
      <c:valAx>
        <c:axId val="136017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1360173776"/>
        <c:crosses val="autoZero"/>
        <c:crossBetween val="between"/>
      </c:valAx>
      <c:valAx>
        <c:axId val="13601759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pPr>
            <a:endParaRPr lang="en-US"/>
          </a:p>
        </c:txPr>
        <c:crossAx val="1360179216"/>
        <c:crosses val="max"/>
        <c:crossBetween val="between"/>
      </c:valAx>
      <c:catAx>
        <c:axId val="136017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017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0.0738</cdr:x>
      <cdr:y>0.88652</cdr:y>
    </cdr:from>
    <cdr:to>
      <cdr:x>0.91241</cdr:x>
      <cdr:y>0.94685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694" y="4731329"/>
          <a:ext cx="7041931" cy="321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0.23845</cdr:x>
      <cdr:y>0.04688</cdr:y>
    </cdr:from>
    <cdr:to>
      <cdr:x>0.61997</cdr:x>
      <cdr:y>0.13802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F8713F0-6ED4-4FE2-B68B-DE5493CE4716}"/>
            </a:ext>
          </a:extLst>
        </cdr:cNvPr>
        <cdr:cNvSpPr txBox="1"/>
      </cdr:nvSpPr>
      <cdr:spPr>
        <a:xfrm xmlns:a="http://schemas.openxmlformats.org/drawingml/2006/main">
          <a:off x="1524000" y="171450"/>
          <a:ext cx="2438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D88A-6DEC-49A4-A2C8-BF9162072825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4F0A-ACBB-4278-B45C-8D64664112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82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D4D4-FCBF-E54E-8B40-89A3708356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37C19-8E22-4D1B-9185-567C92A84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058793-99B3-444D-8007-3ADDDB2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23971-A61C-44D6-BFB4-29FA48A1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26640-1F2E-48F0-AA32-FC821B7B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BFC15-074D-443A-8C66-1C9B8AD7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68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85C2-36B0-4FF3-BE45-EF660005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ABA7FA-5D10-4A1F-B6B5-62C0461E2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E8194-90EE-40DF-9405-B3125280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739F7-BEC1-4714-B598-03EC4337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AB623A-94FC-4C3A-927F-D71DF2D7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5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F8B51E-4E64-4C35-9772-AC7878616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A6B63F-6745-472F-BA63-E1B395AF9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9E99A-3971-44EB-886D-CFF16D24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2AAC49-9420-47DE-948E-ACCC1B80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727CF-F100-41AD-84A1-0DA16950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1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1733-F5C8-4655-800A-11B2BD88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5FEC4-9271-4F06-A766-8F468209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EAC95-9FFD-4493-A54C-20CFAF6F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7C473-C888-4342-9390-36D86094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CF438-4D10-4E58-915F-6D251FB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0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BFE25-6327-4B21-9E05-83AE82CD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1E9EAD-4EE2-4EE4-A7E6-963F554D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A6845-EACE-428D-9EB1-675BB48F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11FBC-7B3A-4194-BA4A-4AC10D20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CBFC4-5017-4513-9AD2-036255BB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0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60C3D-5D03-4FD9-A25A-035B53A3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DBF36E-AECC-472E-B89D-F8060F2A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82A91-0DC4-4E8C-8CA4-22F14D220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12CA85-EC50-4F3E-8D0D-49E3BF6A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68B110-6E4B-4E8F-A8CC-BD4A068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557B8-0369-45EB-BB4A-F1B4C61B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26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3C9A9-7471-4FF1-9461-B5D83570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0E066-53B4-4AC2-90E5-8AEFC3264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7BED45-92DF-412A-B6FC-9E4AD88F8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D93D87-8B76-41EC-83AA-0248720C2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F70657-4181-433B-BEFC-D7FF5C85B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17B922-C18D-43F9-9D54-0547292B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679A7B-A2A1-4D77-ADAC-DAF50182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7F7CBB-FFF9-46E4-A70A-5B3200A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5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22B5A-4613-44FB-8D7F-9A63C591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486BCB-880D-482C-92F8-D9C65C68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050118-C616-409E-B77F-BDA2F984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A62919-D447-4EAE-B883-CC9456F1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39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BE2205-F7D7-4BCC-9CE1-9990EE91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3612CD-7596-4B8D-953E-CF4DCEA5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8AB697-745A-4776-8C31-A85E9545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97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8A465-2A82-4A5C-A118-8A9EC52F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1324-DDD8-4185-9AC8-6A25DD08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3919DD-CCD2-488B-869F-045CE8F41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9D89EE-9790-44A0-AF73-F9AB7374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CEA8E-50D2-47B7-B212-4F22533C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61EBB8-EB6C-4104-8235-2288EDB1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2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FC3A1-4326-48E5-828C-FC4BBD4A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647DF1-AC06-42EB-A9D4-FFE5A13A7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FF8C88-252A-4611-AF6F-01C748E0D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C37931-0328-4888-998B-C4F89FFC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143D0-5EE5-4E56-9670-D9E1D6DB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CEBD4F-3E18-4FC2-9DAB-F09935C4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01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43C3F8-F04C-4173-8D52-4E4C77CB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941F15-8B22-4955-9425-1DA89EAA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4CFEA4-A8A4-4C1E-B135-112DB344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4497-8F14-4243-A479-9B3DB378E802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3ECAB-0A11-4535-9C74-B45799231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30C468-DF51-4DDF-80BA-44823F200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7A10-48DD-478A-97AE-49DF082D92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1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\Downloads\1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3395"/>
          <a:stretch/>
        </p:blipFill>
        <p:spPr bwMode="auto">
          <a:xfrm>
            <a:off x="0" y="1300493"/>
            <a:ext cx="12192000" cy="4973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"/>
            <a:ext cx="12192000" cy="1300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0" y="-160193"/>
            <a:ext cx="4613275" cy="194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ring Financial Group">
            <a:extLst>
              <a:ext uri="{FF2B5EF4-FFF2-40B4-BE49-F238E27FC236}">
                <a16:creationId xmlns:a16="http://schemas.microsoft.com/office/drawing/2014/main" xmlns="" id="{8D39AAB9-8DD3-4C05-A69A-FB44378DDB8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5" y="535132"/>
            <a:ext cx="4241800" cy="55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274275"/>
            <a:ext cx="12192000" cy="583725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2857852"/>
            <a:ext cx="5915891" cy="860257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684" y="2488520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>
                <a:solidFill>
                  <a:schemeClr val="bg1"/>
                </a:solidFill>
                <a:latin typeface="Century751 SeBd BT" pitchFamily="2" charset="0"/>
              </a:rPr>
              <a:t>KNOWLEDGE SERIES:</a:t>
            </a:r>
            <a:endParaRPr lang="en-US">
              <a:latin typeface="Century751 SeBd B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84" y="3004740"/>
            <a:ext cx="512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>
                <a:solidFill>
                  <a:schemeClr val="bg1"/>
                </a:solidFill>
                <a:latin typeface="Century751 SeBd BT" pitchFamily="2" charset="0"/>
              </a:rPr>
              <a:t>CONSUMER CREDIT FUND</a:t>
            </a:r>
            <a:endParaRPr lang="en-US" sz="2800">
              <a:latin typeface="Century751 SeBd BT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98BDBB3-39F0-428A-BB22-8A06E67F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4530" y="6337004"/>
            <a:ext cx="2299143" cy="520996"/>
          </a:xfrm>
        </p:spPr>
        <p:txBody>
          <a:bodyPr>
            <a:normAutofit/>
          </a:bodyPr>
          <a:lstStyle/>
          <a:p>
            <a:r>
              <a:rPr lang="en-AU" b="1" dirty="0" err="1" smtClean="0">
                <a:solidFill>
                  <a:schemeClr val="bg1"/>
                </a:solidFill>
                <a:latin typeface="Century751 SeBd BT" pitchFamily="2" charset="0"/>
              </a:rPr>
              <a:t>Hao</a:t>
            </a:r>
            <a:r>
              <a:rPr lang="en-AU" b="1" dirty="0" smtClean="0">
                <a:solidFill>
                  <a:schemeClr val="bg1"/>
                </a:solidFill>
                <a:latin typeface="Century751 SeBd BT" pitchFamily="2" charset="0"/>
              </a:rPr>
              <a:t> Nguyen</a:t>
            </a:r>
            <a:endParaRPr lang="en-AU" b="1" dirty="0">
              <a:solidFill>
                <a:schemeClr val="bg1"/>
              </a:solidFill>
              <a:latin typeface="Century751 Se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172" y="1995053"/>
            <a:ext cx="10157045" cy="3333961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43567-9269-4672-A19C-59BDC0B1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90" y="2213551"/>
            <a:ext cx="10515600" cy="682048"/>
          </a:xfrm>
        </p:spPr>
        <p:txBody>
          <a:bodyPr>
            <a:normAutofit/>
          </a:bodyPr>
          <a:lstStyle/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AU"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Via the MarketLend P2P Platform for businesses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E13355-821B-44F0-91CD-6C64028EE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26" y="3088553"/>
            <a:ext cx="972502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604058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Began in October 2015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3490" y="3909290"/>
            <a:ext cx="526254" cy="796060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3909290"/>
            <a:ext cx="561358" cy="796059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08656" y="3511260"/>
            <a:ext cx="526254" cy="1194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6920" y="3629025"/>
            <a:ext cx="526254" cy="10763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95825" y="3660128"/>
            <a:ext cx="526254" cy="104331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72100" y="3655808"/>
            <a:ext cx="554703" cy="1059065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8740" y="3955256"/>
            <a:ext cx="526254" cy="7500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79091" y="3747560"/>
            <a:ext cx="526254" cy="957788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71081" y="3654135"/>
            <a:ext cx="526254" cy="1058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68870" y="3895724"/>
            <a:ext cx="526254" cy="8191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61640" y="3644609"/>
            <a:ext cx="526254" cy="107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42375" y="3671557"/>
            <a:ext cx="526254" cy="104331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39290" y="3809996"/>
            <a:ext cx="526254" cy="904877"/>
          </a:xfrm>
          <a:prstGeom prst="rect">
            <a:avLst/>
          </a:prstGeom>
          <a:solidFill>
            <a:srgbClr val="FA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29241" y="3998190"/>
            <a:ext cx="526254" cy="716683"/>
          </a:xfrm>
          <a:prstGeom prst="rect">
            <a:avLst/>
          </a:prstGeom>
          <a:solidFill>
            <a:srgbClr val="FF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604058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The pool is comprised of: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9318" y="1204779"/>
            <a:ext cx="8577424" cy="4693455"/>
            <a:chOff x="1291317" y="1204779"/>
            <a:chExt cx="9250301" cy="5208721"/>
          </a:xfrm>
        </p:grpSpPr>
        <p:sp>
          <p:nvSpPr>
            <p:cNvPr id="14" name="Rounded Rectangle 13"/>
            <p:cNvSpPr/>
            <p:nvPr/>
          </p:nvSpPr>
          <p:spPr>
            <a:xfrm>
              <a:off x="1580927" y="12856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91317" y="12047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71880" y="1285379"/>
              <a:ext cx="906911" cy="907322"/>
            </a:xfrm>
            <a:prstGeom prst="ellipse">
              <a:avLst/>
            </a:prstGeom>
            <a:solidFill>
              <a:srgbClr val="FF4F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72335" y="1490165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6843" y="1527302"/>
              <a:ext cx="6725780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 smtClean="0">
                  <a:solidFill>
                    <a:schemeClr val="bg1"/>
                  </a:solidFill>
                  <a:latin typeface="Century Gothic" pitchFamily="34" charset="0"/>
                </a:rPr>
                <a:t>+40,000 </a:t>
              </a:r>
              <a:r>
                <a:rPr lang="en-US" dirty="0" smtClean="0">
                  <a:solidFill>
                    <a:schemeClr val="bg1"/>
                  </a:solidFill>
                  <a:latin typeface="Century Gothic" pitchFamily="34" charset="0"/>
                </a:rPr>
                <a:t>active borrowers</a:t>
              </a:r>
              <a:endParaRPr lang="en-US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25527" y="23270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460881" y="2215448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541444" y="2296048"/>
              <a:ext cx="906911" cy="907322"/>
            </a:xfrm>
            <a:prstGeom prst="ellipse">
              <a:avLst/>
            </a:prstGeom>
            <a:solidFill>
              <a:srgbClr val="4B4B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41899" y="2500835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35464" y="2551635"/>
              <a:ext cx="4305981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Individual debts less than $1,000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593627" y="33557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304017" y="32748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384580" y="3355479"/>
              <a:ext cx="906911" cy="907322"/>
            </a:xfrm>
            <a:prstGeom prst="ellipse">
              <a:avLst/>
            </a:prstGeom>
            <a:solidFill>
              <a:srgbClr val="FF50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1339" y="3546171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99543" y="3583308"/>
              <a:ext cx="67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All falling due within 4 months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838227" y="43971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473581" y="4285548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554144" y="4366148"/>
              <a:ext cx="906911" cy="907322"/>
            </a:xfrm>
            <a:prstGeom prst="ellipse">
              <a:avLst/>
            </a:prstGeom>
            <a:solidFill>
              <a:srgbClr val="4B4B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40903" y="4556840"/>
              <a:ext cx="66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56753" y="4621735"/>
              <a:ext cx="4697392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Regular repayments via direct debit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606327" y="5425869"/>
              <a:ext cx="7258273" cy="857436"/>
            </a:xfrm>
            <a:prstGeom prst="roundRect">
              <a:avLst>
                <a:gd name="adj" fmla="val 50000"/>
              </a:avLst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16717" y="5344979"/>
              <a:ext cx="1068037" cy="106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4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397280" y="5425579"/>
              <a:ext cx="906911" cy="907322"/>
            </a:xfrm>
            <a:prstGeom prst="ellipse">
              <a:avLst/>
            </a:prstGeom>
            <a:solidFill>
              <a:srgbClr val="FF50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97735" y="5630365"/>
              <a:ext cx="668356" cy="51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entury Gothic" pitchFamily="34" charset="0"/>
                </a:rPr>
                <a:t>05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99543" y="5659199"/>
              <a:ext cx="6725780" cy="40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fontAlgn="base"/>
              <a:r>
                <a:rPr lang="en-US" dirty="0">
                  <a:solidFill>
                    <a:schemeClr val="bg1"/>
                  </a:solidFill>
                  <a:latin typeface="Century Gothic" pitchFamily="34" charset="0"/>
                </a:rPr>
                <a:t>Paying 4% per </a:t>
              </a:r>
              <a:r>
                <a:rPr lang="en-US" dirty="0" smtClean="0">
                  <a:solidFill>
                    <a:schemeClr val="bg1"/>
                  </a:solidFill>
                  <a:latin typeface="Century Gothic" pitchFamily="34" charset="0"/>
                </a:rPr>
                <a:t>month on the principal lent</a:t>
              </a:r>
              <a:endParaRPr lang="en-US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0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hite patte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27167" y="1796131"/>
            <a:ext cx="8937853" cy="3371621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712" y="4146411"/>
            <a:ext cx="8229600" cy="898600"/>
          </a:xfrm>
        </p:spPr>
        <p:txBody>
          <a:bodyPr>
            <a:normAutofit/>
          </a:bodyPr>
          <a:lstStyle/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Automated credit assessment &amp; repayments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64647" y="2102726"/>
            <a:ext cx="1975353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100% Online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9184" y="2111779"/>
            <a:ext cx="1991762" cy="1059256"/>
          </a:xfrm>
          <a:prstGeom prst="roundRect">
            <a:avLst/>
          </a:prstGeom>
          <a:solidFill>
            <a:srgbClr val="FF5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+20,000 </a:t>
            </a:r>
          </a:p>
          <a:p>
            <a:pPr algn="ctr"/>
            <a:r>
              <a:rPr lang="en-AU" sz="1000"/>
              <a:t>applications per month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25652" y="2112551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  <a:p>
            <a:pPr algn="ctr"/>
            <a:r>
              <a:rPr lang="en-AU"/>
              <a:t>+85,000 </a:t>
            </a:r>
          </a:p>
          <a:p>
            <a:pPr algn="ctr"/>
            <a:r>
              <a:rPr lang="en-AU" sz="1000"/>
              <a:t>Number of loans to date</a:t>
            </a:r>
          </a:p>
          <a:p>
            <a:pPr algn="ctr"/>
            <a:endParaRPr lang="en-AU"/>
          </a:p>
        </p:txBody>
      </p:sp>
      <p:sp>
        <p:nvSpPr>
          <p:cNvPr id="16" name="Rounded Rectangle 15"/>
          <p:cNvSpPr/>
          <p:nvPr/>
        </p:nvSpPr>
        <p:spPr>
          <a:xfrm>
            <a:off x="2248237" y="3211897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3.6%</a:t>
            </a:r>
            <a:endParaRPr lang="en-AU" dirty="0"/>
          </a:p>
          <a:p>
            <a:pPr algn="ctr"/>
            <a:r>
              <a:rPr lang="en-AU" sz="1000" dirty="0"/>
              <a:t>Default rate, and dropping</a:t>
            </a:r>
            <a:endParaRPr lang="en-AU" dirty="0"/>
          </a:p>
          <a:p>
            <a:pPr algn="ctr"/>
            <a:endParaRPr lang="en-AU" sz="1000" dirty="0"/>
          </a:p>
        </p:txBody>
      </p:sp>
      <p:sp>
        <p:nvSpPr>
          <p:cNvPr id="18" name="Rounded Rectangle 17"/>
          <p:cNvSpPr/>
          <p:nvPr/>
        </p:nvSpPr>
        <p:spPr>
          <a:xfrm>
            <a:off x="4317421" y="2102726"/>
            <a:ext cx="1951119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+40,000  </a:t>
            </a:r>
            <a:endParaRPr lang="en-AU" dirty="0"/>
          </a:p>
          <a:p>
            <a:pPr algn="ctr"/>
            <a:r>
              <a:rPr lang="en-AU" sz="1000" dirty="0"/>
              <a:t>Number of live customers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17422" y="3211897"/>
            <a:ext cx="1951119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7</a:t>
            </a:r>
            <a:r>
              <a:rPr lang="en-AU" dirty="0" smtClean="0"/>
              <a:t>4</a:t>
            </a:r>
            <a:r>
              <a:rPr lang="en-AU" dirty="0"/>
              <a:t>%</a:t>
            </a:r>
          </a:p>
          <a:p>
            <a:pPr algn="ctr"/>
            <a:r>
              <a:rPr lang="en-AU" sz="1000" dirty="0"/>
              <a:t>Repeat customers per month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09185" y="3211897"/>
            <a:ext cx="1991762" cy="10592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+$60m</a:t>
            </a:r>
            <a:endParaRPr lang="en-AU" dirty="0"/>
          </a:p>
          <a:p>
            <a:pPr algn="ctr"/>
            <a:r>
              <a:rPr lang="en-AU" sz="1000" dirty="0"/>
              <a:t>Funds lent to date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25652" y="3198116"/>
            <a:ext cx="1991762" cy="1059256"/>
          </a:xfrm>
          <a:prstGeom prst="roundRect">
            <a:avLst/>
          </a:prstGeom>
          <a:solidFill>
            <a:srgbClr val="FF50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90% </a:t>
            </a:r>
          </a:p>
          <a:p>
            <a:pPr algn="ctr"/>
            <a:r>
              <a:rPr lang="en-AU" sz="1000"/>
              <a:t>Collected in 30 days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9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60207"/>
            <a:ext cx="4047745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1179" y="1130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The Loan Pool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7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88374" y="1725882"/>
            <a:ext cx="9892145" cy="348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Must be employed.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71%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of customers have been with their current employers for over 12 months.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Customers whose main source of income is a pension, government benefits or workers compensation are not eligible.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most recent 90 days of bank transaction data for the applicant’s income account is required.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average after-tax customer income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$59,000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per annum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 average customer repayments constitute 10% of their net income per pay cycle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There must be zero credit defaults &gt;$300 last 2 years,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judgements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or bankruptcies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All applicants are matched against a proprietary database for fraud</a:t>
            </a: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FF5001"/>
              </a:buClr>
              <a:buFont typeface="Wingdings" pitchFamily="2" charset="2"/>
              <a:buChar char="v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5597349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3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360207"/>
            <a:ext cx="435032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1179" y="1130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Lending Criteria</a:t>
            </a:r>
          </a:p>
        </p:txBody>
      </p:sp>
      <p:pic>
        <p:nvPicPr>
          <p:cNvPr id="16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1204" y="1502091"/>
            <a:ext cx="10355575" cy="3945844"/>
            <a:chOff x="991204" y="1438591"/>
            <a:chExt cx="10355575" cy="3945844"/>
          </a:xfrm>
        </p:grpSpPr>
        <p:sp>
          <p:nvSpPr>
            <p:cNvPr id="18" name="Rectangle 17"/>
            <p:cNvSpPr/>
            <p:nvPr/>
          </p:nvSpPr>
          <p:spPr>
            <a:xfrm>
              <a:off x="1570139" y="1696224"/>
              <a:ext cx="9307576" cy="333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fontAlgn="base">
                <a:spcBef>
                  <a:spcPts val="0"/>
                </a:spcBef>
                <a:spcAft>
                  <a:spcPts val="0"/>
                </a:spcAft>
                <a:buSzPts val="1000"/>
                <a:buFont typeface="Wingdings" panose="05000000000000000000" pitchFamily="2" charset="2"/>
                <a:buChar char="q"/>
                <a:tabLst>
                  <a:tab pos="457200" algn="l"/>
                </a:tabLst>
              </a:pP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91204" y="1438591"/>
              <a:ext cx="2812685" cy="3016137"/>
            </a:xfrm>
            <a:custGeom>
              <a:avLst/>
              <a:gdLst>
                <a:gd name="T0" fmla="*/ 195 w 3920"/>
                <a:gd name="T1" fmla="*/ 1073 h 4778"/>
                <a:gd name="T2" fmla="*/ 1073 w 3920"/>
                <a:gd name="T3" fmla="*/ 195 h 4778"/>
                <a:gd name="T4" fmla="*/ 3920 w 3920"/>
                <a:gd name="T5" fmla="*/ 195 h 4778"/>
                <a:gd name="T6" fmla="*/ 3920 w 3920"/>
                <a:gd name="T7" fmla="*/ 0 h 4778"/>
                <a:gd name="T8" fmla="*/ 1073 w 3920"/>
                <a:gd name="T9" fmla="*/ 0 h 4778"/>
                <a:gd name="T10" fmla="*/ 0 w 3920"/>
                <a:gd name="T11" fmla="*/ 1073 h 4778"/>
                <a:gd name="T12" fmla="*/ 0 w 3920"/>
                <a:gd name="T13" fmla="*/ 4778 h 4778"/>
                <a:gd name="T14" fmla="*/ 195 w 3920"/>
                <a:gd name="T15" fmla="*/ 4778 h 4778"/>
                <a:gd name="T16" fmla="*/ 195 w 3920"/>
                <a:gd name="T17" fmla="*/ 1073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0" h="4778">
                  <a:moveTo>
                    <a:pt x="195" y="1073"/>
                  </a:moveTo>
                  <a:cubicBezTo>
                    <a:pt x="195" y="589"/>
                    <a:pt x="589" y="195"/>
                    <a:pt x="1073" y="195"/>
                  </a:cubicBezTo>
                  <a:lnTo>
                    <a:pt x="3920" y="195"/>
                  </a:lnTo>
                  <a:lnTo>
                    <a:pt x="3920" y="0"/>
                  </a:lnTo>
                  <a:lnTo>
                    <a:pt x="1073" y="0"/>
                  </a:lnTo>
                  <a:cubicBezTo>
                    <a:pt x="481" y="0"/>
                    <a:pt x="0" y="481"/>
                    <a:pt x="0" y="1073"/>
                  </a:cubicBezTo>
                  <a:lnTo>
                    <a:pt x="0" y="4778"/>
                  </a:lnTo>
                  <a:lnTo>
                    <a:pt x="195" y="4778"/>
                  </a:lnTo>
                  <a:lnTo>
                    <a:pt x="195" y="1073"/>
                  </a:lnTo>
                  <a:close/>
                </a:path>
              </a:pathLst>
            </a:custGeom>
            <a:solidFill>
              <a:srgbClr val="FF50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10800000">
              <a:off x="8534094" y="2368298"/>
              <a:ext cx="2812685" cy="3016137"/>
            </a:xfrm>
            <a:custGeom>
              <a:avLst/>
              <a:gdLst>
                <a:gd name="T0" fmla="*/ 195 w 3920"/>
                <a:gd name="T1" fmla="*/ 1073 h 4778"/>
                <a:gd name="T2" fmla="*/ 1073 w 3920"/>
                <a:gd name="T3" fmla="*/ 195 h 4778"/>
                <a:gd name="T4" fmla="*/ 3920 w 3920"/>
                <a:gd name="T5" fmla="*/ 195 h 4778"/>
                <a:gd name="T6" fmla="*/ 3920 w 3920"/>
                <a:gd name="T7" fmla="*/ 0 h 4778"/>
                <a:gd name="T8" fmla="*/ 1073 w 3920"/>
                <a:gd name="T9" fmla="*/ 0 h 4778"/>
                <a:gd name="T10" fmla="*/ 0 w 3920"/>
                <a:gd name="T11" fmla="*/ 1073 h 4778"/>
                <a:gd name="T12" fmla="*/ 0 w 3920"/>
                <a:gd name="T13" fmla="*/ 4778 h 4778"/>
                <a:gd name="T14" fmla="*/ 195 w 3920"/>
                <a:gd name="T15" fmla="*/ 4778 h 4778"/>
                <a:gd name="T16" fmla="*/ 195 w 3920"/>
                <a:gd name="T17" fmla="*/ 1073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0" h="4778">
                  <a:moveTo>
                    <a:pt x="195" y="1073"/>
                  </a:moveTo>
                  <a:cubicBezTo>
                    <a:pt x="195" y="589"/>
                    <a:pt x="589" y="195"/>
                    <a:pt x="1073" y="195"/>
                  </a:cubicBezTo>
                  <a:lnTo>
                    <a:pt x="3920" y="195"/>
                  </a:lnTo>
                  <a:lnTo>
                    <a:pt x="3920" y="0"/>
                  </a:lnTo>
                  <a:lnTo>
                    <a:pt x="1073" y="0"/>
                  </a:lnTo>
                  <a:cubicBezTo>
                    <a:pt x="481" y="0"/>
                    <a:pt x="0" y="481"/>
                    <a:pt x="0" y="1073"/>
                  </a:cubicBezTo>
                  <a:lnTo>
                    <a:pt x="0" y="4778"/>
                  </a:lnTo>
                  <a:lnTo>
                    <a:pt x="195" y="4778"/>
                  </a:lnTo>
                  <a:lnTo>
                    <a:pt x="195" y="1073"/>
                  </a:lnTo>
                  <a:close/>
                </a:path>
              </a:pathLst>
            </a:custGeom>
            <a:solidFill>
              <a:srgbClr val="FF50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7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6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3200" y="4677305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5163"/>
              </p:ext>
            </p:extLst>
          </p:nvPr>
        </p:nvGraphicFramePr>
        <p:xfrm>
          <a:off x="1715506" y="931378"/>
          <a:ext cx="8330485" cy="520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360207"/>
            <a:ext cx="68453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Loan Book by Industry Sector</a:t>
            </a:r>
          </a:p>
        </p:txBody>
      </p:sp>
      <p:pic>
        <p:nvPicPr>
          <p:cNvPr id="12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4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60800" y="1345442"/>
            <a:ext cx="4775200" cy="3766594"/>
          </a:xfrm>
          <a:prstGeom prst="rect">
            <a:avLst/>
          </a:prstGeom>
          <a:noFill/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" y="360207"/>
            <a:ext cx="7813966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0"/>
            <a:ext cx="8229600" cy="184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i="1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12660"/>
              </p:ext>
            </p:extLst>
          </p:nvPr>
        </p:nvGraphicFramePr>
        <p:xfrm>
          <a:off x="4447749" y="1267161"/>
          <a:ext cx="3643311" cy="396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4607" y="5112036"/>
            <a:ext cx="967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5001"/>
              </a:buClr>
              <a:buFont typeface="Wingdings" pitchFamily="2" charset="2"/>
              <a:buChar char="v"/>
            </a:pPr>
            <a:r>
              <a:rPr lang="en-AU" sz="2400" dirty="0">
                <a:latin typeface="Century Gothic" pitchFamily="34" charset="0"/>
              </a:rPr>
              <a:t>Each repayment is made up of 76% principal and 24% interest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Customer Repayment Frequency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23" name="Picture 2" descr="C:\Users\sa\Downloads\foo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8734" y="1842912"/>
            <a:ext cx="121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Monthly
13%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901" y="3248123"/>
            <a:ext cx="1472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Fortnightly 48%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2000" y="2513654"/>
            <a:ext cx="2344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Weekly 39%</a:t>
            </a:r>
          </a:p>
        </p:txBody>
      </p:sp>
    </p:spTree>
    <p:extLst>
      <p:ext uri="{BB962C8B-B14F-4D97-AF65-F5344CB8AC3E}">
        <p14:creationId xmlns:p14="http://schemas.microsoft.com/office/powerpoint/2010/main" val="38458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7729621" y="3635612"/>
            <a:ext cx="3493326" cy="727885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716518" y="1952610"/>
            <a:ext cx="3822953" cy="470884"/>
          </a:xfrm>
          <a:prstGeom prst="rect">
            <a:avLst/>
          </a:prstGeom>
          <a:solidFill>
            <a:srgbClr val="FF4F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932AC3-36A2-4362-BA56-52A215F5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241" y="2005534"/>
            <a:ext cx="3914916" cy="45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Direct debited against salary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360207"/>
            <a:ext cx="8153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1179" y="8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Why do customers use this product?</a:t>
            </a:r>
          </a:p>
        </p:txBody>
      </p:sp>
      <p:sp>
        <p:nvSpPr>
          <p:cNvPr id="68" name="Shape 24380"/>
          <p:cNvSpPr/>
          <p:nvPr/>
        </p:nvSpPr>
        <p:spPr>
          <a:xfrm>
            <a:off x="3695701" y="5430221"/>
            <a:ext cx="4306155" cy="76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>
              <a:fillToRect l="53351" t="49280" r="46648" b="50719"/>
            </a:path>
          </a:gra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69" name="Shape 24393"/>
          <p:cNvSpPr/>
          <p:nvPr/>
        </p:nvSpPr>
        <p:spPr>
          <a:xfrm>
            <a:off x="3924774" y="2282222"/>
            <a:ext cx="3351183" cy="371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09" y="21600"/>
                </a:moveTo>
                <a:cubicBezTo>
                  <a:pt x="8307" y="21435"/>
                  <a:pt x="9970" y="20929"/>
                  <a:pt x="10752" y="19413"/>
                </a:cubicBezTo>
                <a:cubicBezTo>
                  <a:pt x="11675" y="17624"/>
                  <a:pt x="13284" y="13835"/>
                  <a:pt x="11632" y="12087"/>
                </a:cubicBezTo>
                <a:cubicBezTo>
                  <a:pt x="9981" y="10339"/>
                  <a:pt x="9506" y="9962"/>
                  <a:pt x="8816" y="9445"/>
                </a:cubicBezTo>
                <a:cubicBezTo>
                  <a:pt x="8325" y="9299"/>
                  <a:pt x="7785" y="9286"/>
                  <a:pt x="7226" y="9303"/>
                </a:cubicBezTo>
                <a:cubicBezTo>
                  <a:pt x="6633" y="9609"/>
                  <a:pt x="5622" y="10426"/>
                  <a:pt x="4871" y="10252"/>
                </a:cubicBezTo>
                <a:lnTo>
                  <a:pt x="4871" y="10252"/>
                </a:lnTo>
                <a:cubicBezTo>
                  <a:pt x="5714" y="10072"/>
                  <a:pt x="6350" y="9626"/>
                  <a:pt x="6844" y="9318"/>
                </a:cubicBezTo>
                <a:cubicBezTo>
                  <a:pt x="5625" y="9374"/>
                  <a:pt x="4346" y="9464"/>
                  <a:pt x="3296" y="8566"/>
                </a:cubicBezTo>
                <a:cubicBezTo>
                  <a:pt x="4135" y="8996"/>
                  <a:pt x="4925" y="9107"/>
                  <a:pt x="5673" y="9108"/>
                </a:cubicBezTo>
                <a:cubicBezTo>
                  <a:pt x="5399" y="8995"/>
                  <a:pt x="5150" y="8830"/>
                  <a:pt x="4936" y="8646"/>
                </a:cubicBezTo>
                <a:cubicBezTo>
                  <a:pt x="4673" y="8420"/>
                  <a:pt x="4594" y="8402"/>
                  <a:pt x="4291" y="8243"/>
                </a:cubicBezTo>
                <a:cubicBezTo>
                  <a:pt x="4609" y="8311"/>
                  <a:pt x="4755" y="8392"/>
                  <a:pt x="5002" y="8580"/>
                </a:cubicBezTo>
                <a:cubicBezTo>
                  <a:pt x="5324" y="8824"/>
                  <a:pt x="5724" y="9044"/>
                  <a:pt x="6149" y="9095"/>
                </a:cubicBezTo>
                <a:cubicBezTo>
                  <a:pt x="6874" y="9057"/>
                  <a:pt x="7559" y="8954"/>
                  <a:pt x="8210" y="8988"/>
                </a:cubicBezTo>
                <a:cubicBezTo>
                  <a:pt x="7289" y="8290"/>
                  <a:pt x="6484" y="7851"/>
                  <a:pt x="6468" y="7842"/>
                </a:cubicBezTo>
                <a:cubicBezTo>
                  <a:pt x="5407" y="7381"/>
                  <a:pt x="4697" y="7339"/>
                  <a:pt x="3496" y="6779"/>
                </a:cubicBezTo>
                <a:cubicBezTo>
                  <a:pt x="3394" y="6732"/>
                  <a:pt x="3301" y="6685"/>
                  <a:pt x="3215" y="6638"/>
                </a:cubicBezTo>
                <a:cubicBezTo>
                  <a:pt x="2806" y="6514"/>
                  <a:pt x="2479" y="6526"/>
                  <a:pt x="2175" y="6575"/>
                </a:cubicBezTo>
                <a:cubicBezTo>
                  <a:pt x="1841" y="6737"/>
                  <a:pt x="1773" y="7282"/>
                  <a:pt x="1119" y="7381"/>
                </a:cubicBezTo>
                <a:lnTo>
                  <a:pt x="959" y="7393"/>
                </a:lnTo>
                <a:cubicBezTo>
                  <a:pt x="1000" y="7380"/>
                  <a:pt x="1193" y="7322"/>
                  <a:pt x="1240" y="7304"/>
                </a:cubicBezTo>
                <a:cubicBezTo>
                  <a:pt x="1648" y="7147"/>
                  <a:pt x="1739" y="6833"/>
                  <a:pt x="1934" y="6620"/>
                </a:cubicBezTo>
                <a:cubicBezTo>
                  <a:pt x="1386" y="6734"/>
                  <a:pt x="866" y="6881"/>
                  <a:pt x="0" y="6426"/>
                </a:cubicBezTo>
                <a:lnTo>
                  <a:pt x="0" y="6426"/>
                </a:lnTo>
                <a:cubicBezTo>
                  <a:pt x="1476" y="6897"/>
                  <a:pt x="1932" y="6322"/>
                  <a:pt x="2817" y="6381"/>
                </a:cubicBezTo>
                <a:cubicBezTo>
                  <a:pt x="2299" y="5973"/>
                  <a:pt x="2220" y="5511"/>
                  <a:pt x="2014" y="4687"/>
                </a:cubicBezTo>
                <a:cubicBezTo>
                  <a:pt x="2236" y="5116"/>
                  <a:pt x="2350" y="5439"/>
                  <a:pt x="2507" y="5707"/>
                </a:cubicBezTo>
                <a:cubicBezTo>
                  <a:pt x="2460" y="5431"/>
                  <a:pt x="2484" y="5205"/>
                  <a:pt x="2652" y="4869"/>
                </a:cubicBezTo>
                <a:cubicBezTo>
                  <a:pt x="2636" y="5010"/>
                  <a:pt x="2648" y="4936"/>
                  <a:pt x="2622" y="5068"/>
                </a:cubicBezTo>
                <a:cubicBezTo>
                  <a:pt x="2538" y="5491"/>
                  <a:pt x="2576" y="5612"/>
                  <a:pt x="2696" y="5971"/>
                </a:cubicBezTo>
                <a:cubicBezTo>
                  <a:pt x="2884" y="6186"/>
                  <a:pt x="3151" y="6369"/>
                  <a:pt x="3612" y="6558"/>
                </a:cubicBezTo>
                <a:cubicBezTo>
                  <a:pt x="4802" y="7048"/>
                  <a:pt x="5479" y="7080"/>
                  <a:pt x="6445" y="7438"/>
                </a:cubicBezTo>
                <a:lnTo>
                  <a:pt x="6445" y="7438"/>
                </a:lnTo>
                <a:cubicBezTo>
                  <a:pt x="6445" y="7438"/>
                  <a:pt x="7099" y="7648"/>
                  <a:pt x="7186" y="7704"/>
                </a:cubicBezTo>
                <a:cubicBezTo>
                  <a:pt x="6942" y="7216"/>
                  <a:pt x="6810" y="6400"/>
                  <a:pt x="6339" y="6072"/>
                </a:cubicBezTo>
                <a:cubicBezTo>
                  <a:pt x="6124" y="5923"/>
                  <a:pt x="5874" y="5849"/>
                  <a:pt x="5592" y="5801"/>
                </a:cubicBezTo>
                <a:cubicBezTo>
                  <a:pt x="5353" y="5842"/>
                  <a:pt x="4894" y="6052"/>
                  <a:pt x="4758" y="6102"/>
                </a:cubicBezTo>
                <a:cubicBezTo>
                  <a:pt x="4536" y="6183"/>
                  <a:pt x="4161" y="6303"/>
                  <a:pt x="3922" y="6233"/>
                </a:cubicBezTo>
                <a:lnTo>
                  <a:pt x="3816" y="6185"/>
                </a:lnTo>
                <a:lnTo>
                  <a:pt x="3816" y="6185"/>
                </a:lnTo>
                <a:lnTo>
                  <a:pt x="3929" y="6206"/>
                </a:lnTo>
                <a:cubicBezTo>
                  <a:pt x="4236" y="6242"/>
                  <a:pt x="4594" y="6086"/>
                  <a:pt x="4864" y="5968"/>
                </a:cubicBezTo>
                <a:cubicBezTo>
                  <a:pt x="4973" y="5920"/>
                  <a:pt x="5144" y="5829"/>
                  <a:pt x="5318" y="5763"/>
                </a:cubicBezTo>
                <a:cubicBezTo>
                  <a:pt x="4701" y="5690"/>
                  <a:pt x="4361" y="5740"/>
                  <a:pt x="3521" y="5345"/>
                </a:cubicBezTo>
                <a:cubicBezTo>
                  <a:pt x="4851" y="5814"/>
                  <a:pt x="5568" y="5433"/>
                  <a:pt x="6351" y="5884"/>
                </a:cubicBezTo>
                <a:cubicBezTo>
                  <a:pt x="5934" y="5202"/>
                  <a:pt x="5294" y="4830"/>
                  <a:pt x="4741" y="4579"/>
                </a:cubicBezTo>
                <a:lnTo>
                  <a:pt x="4338" y="4390"/>
                </a:lnTo>
                <a:cubicBezTo>
                  <a:pt x="4720" y="4459"/>
                  <a:pt x="5043" y="4566"/>
                  <a:pt x="5320" y="4701"/>
                </a:cubicBezTo>
                <a:cubicBezTo>
                  <a:pt x="4826" y="4092"/>
                  <a:pt x="4817" y="3771"/>
                  <a:pt x="4687" y="2555"/>
                </a:cubicBezTo>
                <a:lnTo>
                  <a:pt x="4688" y="2555"/>
                </a:lnTo>
                <a:cubicBezTo>
                  <a:pt x="4939" y="3598"/>
                  <a:pt x="4967" y="3942"/>
                  <a:pt x="5308" y="4401"/>
                </a:cubicBezTo>
                <a:cubicBezTo>
                  <a:pt x="5266" y="4100"/>
                  <a:pt x="5295" y="3662"/>
                  <a:pt x="5337" y="3480"/>
                </a:cubicBezTo>
                <a:lnTo>
                  <a:pt x="5338" y="3480"/>
                </a:lnTo>
                <a:cubicBezTo>
                  <a:pt x="5361" y="3634"/>
                  <a:pt x="5357" y="3790"/>
                  <a:pt x="5365" y="3945"/>
                </a:cubicBezTo>
                <a:cubicBezTo>
                  <a:pt x="5376" y="4154"/>
                  <a:pt x="5365" y="4479"/>
                  <a:pt x="5521" y="4645"/>
                </a:cubicBezTo>
                <a:cubicBezTo>
                  <a:pt x="5577" y="4706"/>
                  <a:pt x="5604" y="4738"/>
                  <a:pt x="5626" y="4774"/>
                </a:cubicBezTo>
                <a:cubicBezTo>
                  <a:pt x="5745" y="4902"/>
                  <a:pt x="5888" y="5046"/>
                  <a:pt x="6059" y="5216"/>
                </a:cubicBezTo>
                <a:cubicBezTo>
                  <a:pt x="6087" y="5242"/>
                  <a:pt x="6114" y="5269"/>
                  <a:pt x="6140" y="5296"/>
                </a:cubicBezTo>
                <a:lnTo>
                  <a:pt x="6148" y="5304"/>
                </a:lnTo>
                <a:cubicBezTo>
                  <a:pt x="6152" y="5308"/>
                  <a:pt x="6156" y="5312"/>
                  <a:pt x="6160" y="5316"/>
                </a:cubicBezTo>
                <a:cubicBezTo>
                  <a:pt x="7061" y="6257"/>
                  <a:pt x="7261" y="7622"/>
                  <a:pt x="8291" y="8358"/>
                </a:cubicBezTo>
                <a:cubicBezTo>
                  <a:pt x="8321" y="8376"/>
                  <a:pt x="8344" y="8400"/>
                  <a:pt x="8360" y="8427"/>
                </a:cubicBezTo>
                <a:cubicBezTo>
                  <a:pt x="9000" y="8824"/>
                  <a:pt x="9663" y="9233"/>
                  <a:pt x="10299" y="9655"/>
                </a:cubicBezTo>
                <a:cubicBezTo>
                  <a:pt x="10088" y="8956"/>
                  <a:pt x="10286" y="8227"/>
                  <a:pt x="9790" y="7275"/>
                </a:cubicBezTo>
                <a:cubicBezTo>
                  <a:pt x="9603" y="7101"/>
                  <a:pt x="9361" y="6985"/>
                  <a:pt x="9077" y="6860"/>
                </a:cubicBezTo>
                <a:cubicBezTo>
                  <a:pt x="8819" y="6747"/>
                  <a:pt x="8579" y="6664"/>
                  <a:pt x="8346" y="6510"/>
                </a:cubicBezTo>
                <a:cubicBezTo>
                  <a:pt x="8635" y="6617"/>
                  <a:pt x="8966" y="6734"/>
                  <a:pt x="9246" y="6851"/>
                </a:cubicBezTo>
                <a:cubicBezTo>
                  <a:pt x="9404" y="6917"/>
                  <a:pt x="9543" y="6982"/>
                  <a:pt x="9665" y="7055"/>
                </a:cubicBezTo>
                <a:cubicBezTo>
                  <a:pt x="9574" y="6908"/>
                  <a:pt x="9466" y="6754"/>
                  <a:pt x="9336" y="6595"/>
                </a:cubicBezTo>
                <a:lnTo>
                  <a:pt x="8754" y="5967"/>
                </a:lnTo>
                <a:lnTo>
                  <a:pt x="8754" y="5967"/>
                </a:lnTo>
                <a:cubicBezTo>
                  <a:pt x="10102" y="6970"/>
                  <a:pt x="10377" y="7747"/>
                  <a:pt x="10472" y="8417"/>
                </a:cubicBezTo>
                <a:cubicBezTo>
                  <a:pt x="10697" y="7623"/>
                  <a:pt x="10929" y="6647"/>
                  <a:pt x="10721" y="5995"/>
                </a:cubicBezTo>
                <a:cubicBezTo>
                  <a:pt x="11164" y="6602"/>
                  <a:pt x="10729" y="8205"/>
                  <a:pt x="10531" y="8978"/>
                </a:cubicBezTo>
                <a:cubicBezTo>
                  <a:pt x="10575" y="9393"/>
                  <a:pt x="10655" y="9777"/>
                  <a:pt x="11040" y="10164"/>
                </a:cubicBezTo>
                <a:cubicBezTo>
                  <a:pt x="11582" y="10550"/>
                  <a:pt x="12098" y="11136"/>
                  <a:pt x="12530" y="11543"/>
                </a:cubicBezTo>
                <a:cubicBezTo>
                  <a:pt x="12530" y="8790"/>
                  <a:pt x="12312" y="7519"/>
                  <a:pt x="10671" y="5170"/>
                </a:cubicBezTo>
                <a:cubicBezTo>
                  <a:pt x="10201" y="4691"/>
                  <a:pt x="9616" y="4331"/>
                  <a:pt x="8981" y="4018"/>
                </a:cubicBezTo>
                <a:cubicBezTo>
                  <a:pt x="8833" y="4010"/>
                  <a:pt x="8677" y="4031"/>
                  <a:pt x="8512" y="4065"/>
                </a:cubicBezTo>
                <a:cubicBezTo>
                  <a:pt x="8018" y="4315"/>
                  <a:pt x="7788" y="4691"/>
                  <a:pt x="7326" y="5033"/>
                </a:cubicBezTo>
                <a:cubicBezTo>
                  <a:pt x="7195" y="5130"/>
                  <a:pt x="7163" y="5147"/>
                  <a:pt x="7008" y="5199"/>
                </a:cubicBezTo>
                <a:lnTo>
                  <a:pt x="7008" y="5199"/>
                </a:lnTo>
                <a:cubicBezTo>
                  <a:pt x="7120" y="5129"/>
                  <a:pt x="7192" y="5084"/>
                  <a:pt x="7292" y="4999"/>
                </a:cubicBezTo>
                <a:cubicBezTo>
                  <a:pt x="7654" y="4690"/>
                  <a:pt x="7866" y="4386"/>
                  <a:pt x="8192" y="4140"/>
                </a:cubicBezTo>
                <a:cubicBezTo>
                  <a:pt x="7893" y="4145"/>
                  <a:pt x="7605" y="4189"/>
                  <a:pt x="6833" y="3878"/>
                </a:cubicBezTo>
                <a:lnTo>
                  <a:pt x="6833" y="3878"/>
                </a:lnTo>
                <a:cubicBezTo>
                  <a:pt x="8051" y="4167"/>
                  <a:pt x="8217" y="4034"/>
                  <a:pt x="8670" y="3870"/>
                </a:cubicBezTo>
                <a:cubicBezTo>
                  <a:pt x="8033" y="3575"/>
                  <a:pt x="7357" y="3314"/>
                  <a:pt x="6705" y="3017"/>
                </a:cubicBezTo>
                <a:cubicBezTo>
                  <a:pt x="6335" y="2941"/>
                  <a:pt x="5845" y="2941"/>
                  <a:pt x="5553" y="2999"/>
                </a:cubicBezTo>
                <a:cubicBezTo>
                  <a:pt x="5367" y="3036"/>
                  <a:pt x="5537" y="3010"/>
                  <a:pt x="5327" y="3038"/>
                </a:cubicBezTo>
                <a:cubicBezTo>
                  <a:pt x="5667" y="2899"/>
                  <a:pt x="5864" y="2880"/>
                  <a:pt x="6237" y="2881"/>
                </a:cubicBezTo>
                <a:cubicBezTo>
                  <a:pt x="6300" y="2881"/>
                  <a:pt x="6361" y="2882"/>
                  <a:pt x="6420" y="2884"/>
                </a:cubicBezTo>
                <a:cubicBezTo>
                  <a:pt x="6173" y="2765"/>
                  <a:pt x="5930" y="2640"/>
                  <a:pt x="5695" y="2503"/>
                </a:cubicBezTo>
                <a:cubicBezTo>
                  <a:pt x="5849" y="2559"/>
                  <a:pt x="6005" y="2613"/>
                  <a:pt x="6161" y="2667"/>
                </a:cubicBezTo>
                <a:cubicBezTo>
                  <a:pt x="5860" y="2433"/>
                  <a:pt x="5745" y="2267"/>
                  <a:pt x="5665" y="1788"/>
                </a:cubicBezTo>
                <a:lnTo>
                  <a:pt x="5665" y="1789"/>
                </a:lnTo>
                <a:cubicBezTo>
                  <a:pt x="5652" y="1720"/>
                  <a:pt x="5656" y="1755"/>
                  <a:pt x="5652" y="1684"/>
                </a:cubicBezTo>
                <a:cubicBezTo>
                  <a:pt x="5676" y="1726"/>
                  <a:pt x="5685" y="1736"/>
                  <a:pt x="5700" y="1781"/>
                </a:cubicBezTo>
                <a:cubicBezTo>
                  <a:pt x="5899" y="2376"/>
                  <a:pt x="5946" y="2399"/>
                  <a:pt x="6499" y="2765"/>
                </a:cubicBezTo>
                <a:cubicBezTo>
                  <a:pt x="6622" y="2849"/>
                  <a:pt x="7143" y="2998"/>
                  <a:pt x="7324" y="3060"/>
                </a:cubicBezTo>
                <a:cubicBezTo>
                  <a:pt x="7001" y="2735"/>
                  <a:pt x="7054" y="2423"/>
                  <a:pt x="6727" y="1807"/>
                </a:cubicBezTo>
                <a:cubicBezTo>
                  <a:pt x="7040" y="2120"/>
                  <a:pt x="7049" y="2374"/>
                  <a:pt x="7187" y="2632"/>
                </a:cubicBezTo>
                <a:cubicBezTo>
                  <a:pt x="7176" y="2568"/>
                  <a:pt x="7173" y="2508"/>
                  <a:pt x="7178" y="2457"/>
                </a:cubicBezTo>
                <a:cubicBezTo>
                  <a:pt x="7197" y="2289"/>
                  <a:pt x="7266" y="2123"/>
                  <a:pt x="7358" y="1977"/>
                </a:cubicBezTo>
                <a:cubicBezTo>
                  <a:pt x="7324" y="2164"/>
                  <a:pt x="7243" y="2347"/>
                  <a:pt x="7260" y="2540"/>
                </a:cubicBezTo>
                <a:cubicBezTo>
                  <a:pt x="7268" y="2629"/>
                  <a:pt x="7329" y="2788"/>
                  <a:pt x="7411" y="2919"/>
                </a:cubicBezTo>
                <a:cubicBezTo>
                  <a:pt x="7542" y="3040"/>
                  <a:pt x="7730" y="3167"/>
                  <a:pt x="8016" y="3305"/>
                </a:cubicBezTo>
                <a:cubicBezTo>
                  <a:pt x="9085" y="3700"/>
                  <a:pt x="10101" y="4166"/>
                  <a:pt x="10874" y="4866"/>
                </a:cubicBezTo>
                <a:lnTo>
                  <a:pt x="10900" y="4852"/>
                </a:lnTo>
                <a:cubicBezTo>
                  <a:pt x="10563" y="3908"/>
                  <a:pt x="10350" y="3125"/>
                  <a:pt x="10482" y="2276"/>
                </a:cubicBezTo>
                <a:cubicBezTo>
                  <a:pt x="10432" y="1847"/>
                  <a:pt x="10159" y="1405"/>
                  <a:pt x="9831" y="1004"/>
                </a:cubicBezTo>
                <a:cubicBezTo>
                  <a:pt x="9523" y="747"/>
                  <a:pt x="9065" y="574"/>
                  <a:pt x="8713" y="473"/>
                </a:cubicBezTo>
                <a:cubicBezTo>
                  <a:pt x="8533" y="422"/>
                  <a:pt x="8384" y="396"/>
                  <a:pt x="8201" y="363"/>
                </a:cubicBezTo>
                <a:lnTo>
                  <a:pt x="8201" y="363"/>
                </a:lnTo>
                <a:cubicBezTo>
                  <a:pt x="8628" y="342"/>
                  <a:pt x="9132" y="511"/>
                  <a:pt x="9504" y="689"/>
                </a:cubicBezTo>
                <a:cubicBezTo>
                  <a:pt x="9537" y="705"/>
                  <a:pt x="9570" y="720"/>
                  <a:pt x="9601" y="737"/>
                </a:cubicBezTo>
                <a:cubicBezTo>
                  <a:pt x="9347" y="456"/>
                  <a:pt x="9084" y="204"/>
                  <a:pt x="8878" y="0"/>
                </a:cubicBezTo>
                <a:cubicBezTo>
                  <a:pt x="9485" y="370"/>
                  <a:pt x="10267" y="1112"/>
                  <a:pt x="10569" y="1874"/>
                </a:cubicBezTo>
                <a:cubicBezTo>
                  <a:pt x="10700" y="1406"/>
                  <a:pt x="10939" y="909"/>
                  <a:pt x="11320" y="348"/>
                </a:cubicBezTo>
                <a:cubicBezTo>
                  <a:pt x="11226" y="567"/>
                  <a:pt x="11145" y="772"/>
                  <a:pt x="11075" y="966"/>
                </a:cubicBezTo>
                <a:cubicBezTo>
                  <a:pt x="11348" y="710"/>
                  <a:pt x="11696" y="486"/>
                  <a:pt x="12033" y="368"/>
                </a:cubicBezTo>
                <a:cubicBezTo>
                  <a:pt x="11930" y="445"/>
                  <a:pt x="11985" y="407"/>
                  <a:pt x="11876" y="477"/>
                </a:cubicBezTo>
                <a:cubicBezTo>
                  <a:pt x="11515" y="707"/>
                  <a:pt x="11231" y="909"/>
                  <a:pt x="10987" y="1224"/>
                </a:cubicBezTo>
                <a:cubicBezTo>
                  <a:pt x="10640" y="2297"/>
                  <a:pt x="10676" y="3010"/>
                  <a:pt x="10943" y="3857"/>
                </a:cubicBezTo>
                <a:cubicBezTo>
                  <a:pt x="11050" y="3652"/>
                  <a:pt x="11229" y="3499"/>
                  <a:pt x="11417" y="3317"/>
                </a:cubicBezTo>
                <a:cubicBezTo>
                  <a:pt x="11420" y="3310"/>
                  <a:pt x="11425" y="3303"/>
                  <a:pt x="11431" y="3297"/>
                </a:cubicBezTo>
                <a:cubicBezTo>
                  <a:pt x="11485" y="3244"/>
                  <a:pt x="11529" y="3202"/>
                  <a:pt x="11565" y="3167"/>
                </a:cubicBezTo>
                <a:cubicBezTo>
                  <a:pt x="11821" y="2891"/>
                  <a:pt x="12059" y="2522"/>
                  <a:pt x="12117" y="1853"/>
                </a:cubicBezTo>
                <a:lnTo>
                  <a:pt x="12117" y="1853"/>
                </a:lnTo>
                <a:cubicBezTo>
                  <a:pt x="12168" y="2339"/>
                  <a:pt x="12080" y="2669"/>
                  <a:pt x="11936" y="2922"/>
                </a:cubicBezTo>
                <a:cubicBezTo>
                  <a:pt x="11988" y="2898"/>
                  <a:pt x="12054" y="2868"/>
                  <a:pt x="12139" y="2826"/>
                </a:cubicBezTo>
                <a:cubicBezTo>
                  <a:pt x="12339" y="2729"/>
                  <a:pt x="12469" y="2637"/>
                  <a:pt x="12654" y="2524"/>
                </a:cubicBezTo>
                <a:lnTo>
                  <a:pt x="12654" y="2524"/>
                </a:lnTo>
                <a:cubicBezTo>
                  <a:pt x="12484" y="2701"/>
                  <a:pt x="12402" y="2767"/>
                  <a:pt x="12180" y="2892"/>
                </a:cubicBezTo>
                <a:cubicBezTo>
                  <a:pt x="11972" y="3010"/>
                  <a:pt x="11891" y="3044"/>
                  <a:pt x="11830" y="3082"/>
                </a:cubicBezTo>
                <a:cubicBezTo>
                  <a:pt x="11525" y="3490"/>
                  <a:pt x="11093" y="3692"/>
                  <a:pt x="11054" y="4182"/>
                </a:cubicBezTo>
                <a:cubicBezTo>
                  <a:pt x="11171" y="4503"/>
                  <a:pt x="11315" y="4850"/>
                  <a:pt x="11479" y="5246"/>
                </a:cubicBezTo>
                <a:cubicBezTo>
                  <a:pt x="11752" y="5710"/>
                  <a:pt x="12151" y="6292"/>
                  <a:pt x="12598" y="7288"/>
                </a:cubicBezTo>
                <a:cubicBezTo>
                  <a:pt x="12764" y="6800"/>
                  <a:pt x="14157" y="5311"/>
                  <a:pt x="14533" y="4758"/>
                </a:cubicBezTo>
                <a:cubicBezTo>
                  <a:pt x="14855" y="4237"/>
                  <a:pt x="14738" y="3730"/>
                  <a:pt x="14492" y="3246"/>
                </a:cubicBezTo>
                <a:cubicBezTo>
                  <a:pt x="14318" y="3149"/>
                  <a:pt x="14042" y="3079"/>
                  <a:pt x="13934" y="3044"/>
                </a:cubicBezTo>
                <a:cubicBezTo>
                  <a:pt x="13648" y="2949"/>
                  <a:pt x="13228" y="2803"/>
                  <a:pt x="13026" y="2569"/>
                </a:cubicBezTo>
                <a:cubicBezTo>
                  <a:pt x="12972" y="2507"/>
                  <a:pt x="12952" y="2450"/>
                  <a:pt x="12919" y="2378"/>
                </a:cubicBezTo>
                <a:lnTo>
                  <a:pt x="12919" y="2378"/>
                </a:lnTo>
                <a:lnTo>
                  <a:pt x="13005" y="2487"/>
                </a:lnTo>
                <a:cubicBezTo>
                  <a:pt x="13269" y="2781"/>
                  <a:pt x="13736" y="2892"/>
                  <a:pt x="14120" y="3004"/>
                </a:cubicBezTo>
                <a:cubicBezTo>
                  <a:pt x="14203" y="3028"/>
                  <a:pt x="14306" y="3053"/>
                  <a:pt x="14407" y="3088"/>
                </a:cubicBezTo>
                <a:cubicBezTo>
                  <a:pt x="14231" y="2776"/>
                  <a:pt x="14015" y="2475"/>
                  <a:pt x="13845" y="2186"/>
                </a:cubicBezTo>
                <a:cubicBezTo>
                  <a:pt x="14352" y="2681"/>
                  <a:pt x="14852" y="3232"/>
                  <a:pt x="14926" y="3844"/>
                </a:cubicBezTo>
                <a:cubicBezTo>
                  <a:pt x="15038" y="3505"/>
                  <a:pt x="15114" y="3139"/>
                  <a:pt x="15135" y="2738"/>
                </a:cubicBezTo>
                <a:cubicBezTo>
                  <a:pt x="15384" y="3903"/>
                  <a:pt x="14822" y="4857"/>
                  <a:pt x="14206" y="5694"/>
                </a:cubicBezTo>
                <a:cubicBezTo>
                  <a:pt x="14587" y="5563"/>
                  <a:pt x="15018" y="5568"/>
                  <a:pt x="15617" y="5270"/>
                </a:cubicBezTo>
                <a:cubicBezTo>
                  <a:pt x="15215" y="5631"/>
                  <a:pt x="14874" y="5677"/>
                  <a:pt x="14560" y="5748"/>
                </a:cubicBezTo>
                <a:cubicBezTo>
                  <a:pt x="14825" y="5819"/>
                  <a:pt x="15075" y="5946"/>
                  <a:pt x="15458" y="5947"/>
                </a:cubicBezTo>
                <a:cubicBezTo>
                  <a:pt x="15499" y="5947"/>
                  <a:pt x="15722" y="5937"/>
                  <a:pt x="15757" y="5936"/>
                </a:cubicBezTo>
                <a:cubicBezTo>
                  <a:pt x="15052" y="6127"/>
                  <a:pt x="14747" y="5837"/>
                  <a:pt x="14328" y="5811"/>
                </a:cubicBezTo>
                <a:cubicBezTo>
                  <a:pt x="14203" y="5855"/>
                  <a:pt x="14081" y="5917"/>
                  <a:pt x="13959" y="6023"/>
                </a:cubicBezTo>
                <a:cubicBezTo>
                  <a:pt x="13298" y="6886"/>
                  <a:pt x="12824" y="7524"/>
                  <a:pt x="13063" y="8367"/>
                </a:cubicBezTo>
                <a:cubicBezTo>
                  <a:pt x="13302" y="9210"/>
                  <a:pt x="13750" y="11648"/>
                  <a:pt x="13736" y="12373"/>
                </a:cubicBezTo>
                <a:cubicBezTo>
                  <a:pt x="13891" y="10710"/>
                  <a:pt x="15367" y="8414"/>
                  <a:pt x="16834" y="7406"/>
                </a:cubicBezTo>
                <a:cubicBezTo>
                  <a:pt x="17129" y="7100"/>
                  <a:pt x="17302" y="6765"/>
                  <a:pt x="17407" y="6405"/>
                </a:cubicBezTo>
                <a:cubicBezTo>
                  <a:pt x="17356" y="5961"/>
                  <a:pt x="16894" y="5458"/>
                  <a:pt x="16661" y="5160"/>
                </a:cubicBezTo>
                <a:cubicBezTo>
                  <a:pt x="16953" y="5394"/>
                  <a:pt x="17305" y="5700"/>
                  <a:pt x="17490" y="6048"/>
                </a:cubicBezTo>
                <a:cubicBezTo>
                  <a:pt x="17570" y="5600"/>
                  <a:pt x="17579" y="5117"/>
                  <a:pt x="17611" y="4605"/>
                </a:cubicBezTo>
                <a:cubicBezTo>
                  <a:pt x="17672" y="4921"/>
                  <a:pt x="17721" y="5218"/>
                  <a:pt x="17748" y="5501"/>
                </a:cubicBezTo>
                <a:cubicBezTo>
                  <a:pt x="17929" y="5082"/>
                  <a:pt x="18159" y="4730"/>
                  <a:pt x="18464" y="4310"/>
                </a:cubicBezTo>
                <a:cubicBezTo>
                  <a:pt x="18543" y="4202"/>
                  <a:pt x="18523" y="4229"/>
                  <a:pt x="18617" y="4133"/>
                </a:cubicBezTo>
                <a:cubicBezTo>
                  <a:pt x="18250" y="4769"/>
                  <a:pt x="17976" y="5137"/>
                  <a:pt x="17767" y="5779"/>
                </a:cubicBezTo>
                <a:cubicBezTo>
                  <a:pt x="17789" y="6389"/>
                  <a:pt x="17677" y="6932"/>
                  <a:pt x="17297" y="7451"/>
                </a:cubicBezTo>
                <a:cubicBezTo>
                  <a:pt x="17912" y="7228"/>
                  <a:pt x="18698" y="7128"/>
                  <a:pt x="19239" y="6774"/>
                </a:cubicBezTo>
                <a:cubicBezTo>
                  <a:pt x="19530" y="6559"/>
                  <a:pt x="19644" y="6302"/>
                  <a:pt x="19659" y="6024"/>
                </a:cubicBezTo>
                <a:cubicBezTo>
                  <a:pt x="19599" y="5678"/>
                  <a:pt x="19016" y="5375"/>
                  <a:pt x="18765" y="5176"/>
                </a:cubicBezTo>
                <a:lnTo>
                  <a:pt x="18765" y="5176"/>
                </a:lnTo>
                <a:cubicBezTo>
                  <a:pt x="19007" y="5251"/>
                  <a:pt x="19335" y="5466"/>
                  <a:pt x="19515" y="5626"/>
                </a:cubicBezTo>
                <a:cubicBezTo>
                  <a:pt x="19564" y="5670"/>
                  <a:pt x="19608" y="5712"/>
                  <a:pt x="19646" y="5755"/>
                </a:cubicBezTo>
                <a:cubicBezTo>
                  <a:pt x="19590" y="5345"/>
                  <a:pt x="19386" y="4904"/>
                  <a:pt x="19254" y="4492"/>
                </a:cubicBezTo>
                <a:cubicBezTo>
                  <a:pt x="19609" y="5174"/>
                  <a:pt x="20029" y="5894"/>
                  <a:pt x="19693" y="6522"/>
                </a:cubicBezTo>
                <a:cubicBezTo>
                  <a:pt x="19758" y="6480"/>
                  <a:pt x="19826" y="6436"/>
                  <a:pt x="19895" y="6389"/>
                </a:cubicBezTo>
                <a:lnTo>
                  <a:pt x="20774" y="5725"/>
                </a:lnTo>
                <a:cubicBezTo>
                  <a:pt x="20606" y="5903"/>
                  <a:pt x="20447" y="6062"/>
                  <a:pt x="20298" y="6204"/>
                </a:cubicBezTo>
                <a:cubicBezTo>
                  <a:pt x="20372" y="6175"/>
                  <a:pt x="20460" y="6149"/>
                  <a:pt x="20579" y="6118"/>
                </a:cubicBezTo>
                <a:cubicBezTo>
                  <a:pt x="20836" y="6052"/>
                  <a:pt x="21099" y="6021"/>
                  <a:pt x="21363" y="5953"/>
                </a:cubicBezTo>
                <a:cubicBezTo>
                  <a:pt x="21550" y="5905"/>
                  <a:pt x="21408" y="5935"/>
                  <a:pt x="21600" y="5898"/>
                </a:cubicBezTo>
                <a:cubicBezTo>
                  <a:pt x="21274" y="6053"/>
                  <a:pt x="21071" y="6079"/>
                  <a:pt x="20733" y="6168"/>
                </a:cubicBezTo>
                <a:cubicBezTo>
                  <a:pt x="20342" y="6271"/>
                  <a:pt x="20254" y="6330"/>
                  <a:pt x="19943" y="6523"/>
                </a:cubicBezTo>
                <a:cubicBezTo>
                  <a:pt x="19491" y="6906"/>
                  <a:pt x="19123" y="7127"/>
                  <a:pt x="18793" y="7276"/>
                </a:cubicBezTo>
                <a:cubicBezTo>
                  <a:pt x="18905" y="7294"/>
                  <a:pt x="19033" y="7319"/>
                  <a:pt x="19183" y="7352"/>
                </a:cubicBezTo>
                <a:cubicBezTo>
                  <a:pt x="20032" y="7538"/>
                  <a:pt x="19943" y="7631"/>
                  <a:pt x="20745" y="7380"/>
                </a:cubicBezTo>
                <a:lnTo>
                  <a:pt x="20745" y="7381"/>
                </a:lnTo>
                <a:cubicBezTo>
                  <a:pt x="20347" y="7609"/>
                  <a:pt x="20176" y="7655"/>
                  <a:pt x="19786" y="7605"/>
                </a:cubicBezTo>
                <a:cubicBezTo>
                  <a:pt x="20018" y="7749"/>
                  <a:pt x="20185" y="7930"/>
                  <a:pt x="20453" y="8186"/>
                </a:cubicBezTo>
                <a:lnTo>
                  <a:pt x="20453" y="8186"/>
                </a:lnTo>
                <a:cubicBezTo>
                  <a:pt x="20485" y="8215"/>
                  <a:pt x="20470" y="8199"/>
                  <a:pt x="20497" y="8233"/>
                </a:cubicBezTo>
                <a:cubicBezTo>
                  <a:pt x="20474" y="8224"/>
                  <a:pt x="20456" y="8219"/>
                  <a:pt x="20436" y="8204"/>
                </a:cubicBezTo>
                <a:cubicBezTo>
                  <a:pt x="20011" y="7893"/>
                  <a:pt x="19868" y="7701"/>
                  <a:pt x="19428" y="7548"/>
                </a:cubicBezTo>
                <a:cubicBezTo>
                  <a:pt x="18905" y="7462"/>
                  <a:pt x="18616" y="7424"/>
                  <a:pt x="18439" y="7416"/>
                </a:cubicBezTo>
                <a:cubicBezTo>
                  <a:pt x="17764" y="7650"/>
                  <a:pt x="17192" y="7692"/>
                  <a:pt x="16248" y="8477"/>
                </a:cubicBezTo>
                <a:cubicBezTo>
                  <a:pt x="16793" y="8164"/>
                  <a:pt x="17376" y="8114"/>
                  <a:pt x="18496" y="8085"/>
                </a:cubicBezTo>
                <a:lnTo>
                  <a:pt x="19241" y="8111"/>
                </a:lnTo>
                <a:lnTo>
                  <a:pt x="19241" y="8112"/>
                </a:lnTo>
                <a:lnTo>
                  <a:pt x="18501" y="8166"/>
                </a:lnTo>
                <a:cubicBezTo>
                  <a:pt x="18225" y="8194"/>
                  <a:pt x="17986" y="8217"/>
                  <a:pt x="17774" y="8240"/>
                </a:cubicBezTo>
                <a:cubicBezTo>
                  <a:pt x="18062" y="8290"/>
                  <a:pt x="18312" y="8388"/>
                  <a:pt x="18637" y="8596"/>
                </a:cubicBezTo>
                <a:cubicBezTo>
                  <a:pt x="18736" y="8659"/>
                  <a:pt x="18784" y="8693"/>
                  <a:pt x="18871" y="8769"/>
                </a:cubicBezTo>
                <a:cubicBezTo>
                  <a:pt x="18748" y="8713"/>
                  <a:pt x="18814" y="8745"/>
                  <a:pt x="18696" y="8682"/>
                </a:cubicBezTo>
                <a:cubicBezTo>
                  <a:pt x="18120" y="8371"/>
                  <a:pt x="17820" y="8392"/>
                  <a:pt x="17214" y="8382"/>
                </a:cubicBezTo>
                <a:cubicBezTo>
                  <a:pt x="13979" y="8891"/>
                  <a:pt x="15126" y="20189"/>
                  <a:pt x="16907" y="21234"/>
                </a:cubicBezTo>
                <a:lnTo>
                  <a:pt x="17532" y="21600"/>
                </a:lnTo>
                <a:cubicBezTo>
                  <a:pt x="17532" y="21600"/>
                  <a:pt x="7409" y="21600"/>
                  <a:pt x="7409" y="21600"/>
                </a:cubicBezTo>
                <a:close/>
              </a:path>
            </a:pathLst>
          </a:custGeom>
          <a:solidFill>
            <a:srgbClr val="041B30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0" name="Shape 24394"/>
          <p:cNvSpPr/>
          <p:nvPr/>
        </p:nvSpPr>
        <p:spPr>
          <a:xfrm>
            <a:off x="4187673" y="3374665"/>
            <a:ext cx="1312793" cy="130697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1" name="Shape 24395"/>
          <p:cNvSpPr/>
          <p:nvPr/>
        </p:nvSpPr>
        <p:spPr>
          <a:xfrm>
            <a:off x="3759742" y="2215837"/>
            <a:ext cx="1624137" cy="1616944"/>
          </a:xfrm>
          <a:prstGeom prst="ellipse">
            <a:avLst/>
          </a:prstGeom>
          <a:solidFill>
            <a:srgbClr val="E94605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2" name="Shape 24396"/>
          <p:cNvSpPr/>
          <p:nvPr/>
        </p:nvSpPr>
        <p:spPr>
          <a:xfrm>
            <a:off x="5063515" y="2690764"/>
            <a:ext cx="1723207" cy="1715574"/>
          </a:xfrm>
          <a:prstGeom prst="ellipse">
            <a:avLst/>
          </a:prstGeom>
          <a:solidFill>
            <a:srgbClr val="4C6077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3" name="Shape 24397"/>
          <p:cNvSpPr/>
          <p:nvPr/>
        </p:nvSpPr>
        <p:spPr>
          <a:xfrm>
            <a:off x="4817303" y="1460041"/>
            <a:ext cx="1829895" cy="1821791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4" name="Shape 24398"/>
          <p:cNvSpPr/>
          <p:nvPr/>
        </p:nvSpPr>
        <p:spPr>
          <a:xfrm>
            <a:off x="5904746" y="1684733"/>
            <a:ext cx="1561713" cy="1554797"/>
          </a:xfrm>
          <a:prstGeom prst="ellipse">
            <a:avLst/>
          </a:prstGeom>
          <a:solidFill>
            <a:srgbClr val="FF4F25">
              <a:alpha val="80000"/>
            </a:srgb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5" name="Shape 24399"/>
          <p:cNvSpPr/>
          <p:nvPr/>
        </p:nvSpPr>
        <p:spPr>
          <a:xfrm>
            <a:off x="6394448" y="2440534"/>
            <a:ext cx="1312793" cy="1306979"/>
          </a:xfrm>
          <a:prstGeom prst="ellipse">
            <a:avLst/>
          </a:pr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6" name="Shape 24400"/>
          <p:cNvSpPr/>
          <p:nvPr/>
        </p:nvSpPr>
        <p:spPr>
          <a:xfrm>
            <a:off x="6416782" y="3378613"/>
            <a:ext cx="989266" cy="984885"/>
          </a:xfrm>
          <a:prstGeom prst="ellips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7" name="Shape 24401"/>
          <p:cNvSpPr/>
          <p:nvPr/>
        </p:nvSpPr>
        <p:spPr>
          <a:xfrm>
            <a:off x="4363553" y="5599716"/>
            <a:ext cx="3916496" cy="76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solidFill>
            <a:srgbClr val="041B30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78" name="Shape 24402"/>
          <p:cNvSpPr/>
          <p:nvPr/>
        </p:nvSpPr>
        <p:spPr>
          <a:xfrm>
            <a:off x="4748468" y="5746580"/>
            <a:ext cx="3615519" cy="701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90" extrusionOk="0">
                <a:moveTo>
                  <a:pt x="89" y="13794"/>
                </a:moveTo>
                <a:cubicBezTo>
                  <a:pt x="6244" y="-4439"/>
                  <a:pt x="14259" y="-4610"/>
                  <a:pt x="20453" y="13360"/>
                </a:cubicBezTo>
                <a:cubicBezTo>
                  <a:pt x="20846" y="14501"/>
                  <a:pt x="21229" y="15712"/>
                  <a:pt x="21600" y="16990"/>
                </a:cubicBezTo>
                <a:lnTo>
                  <a:pt x="0" y="16990"/>
                </a:lnTo>
                <a:lnTo>
                  <a:pt x="89" y="13794"/>
                </a:lnTo>
                <a:close/>
              </a:path>
            </a:pathLst>
          </a:custGeom>
          <a:solidFill>
            <a:srgbClr val="4C6077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105" name="Rectangle 104"/>
          <p:cNvSpPr/>
          <p:nvPr/>
        </p:nvSpPr>
        <p:spPr>
          <a:xfrm>
            <a:off x="7707241" y="3678484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Set repayment schedule with </a:t>
            </a:r>
          </a:p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beginning and end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962141" y="1634126"/>
            <a:ext cx="1786327" cy="470884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3111154" y="1672763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Online 24/7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909374" y="3094023"/>
            <a:ext cx="1786327" cy="470884"/>
          </a:xfrm>
          <a:prstGeom prst="rect">
            <a:avLst/>
          </a:prstGeom>
          <a:solidFill>
            <a:srgbClr val="E946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1922253" y="3138356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itchFamily="34" charset="0"/>
              </a:rPr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50623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198397-0A09-4CD5-8836-E82BE60C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.</a:t>
            </a:r>
          </a:p>
          <a:p>
            <a:pPr marL="0" indent="0">
              <a:buNone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-1" y="360207"/>
            <a:ext cx="8153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9" y="85317"/>
            <a:ext cx="2517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Origination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61011"/>
              </p:ext>
            </p:extLst>
          </p:nvPr>
        </p:nvGraphicFramePr>
        <p:xfrm>
          <a:off x="1142999" y="1169745"/>
          <a:ext cx="9906000" cy="440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528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5486401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732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Recent performance: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69" y="1369388"/>
            <a:ext cx="4390962" cy="4807575"/>
          </a:xfrm>
        </p:spPr>
      </p:pic>
    </p:spTree>
    <p:extLst>
      <p:ext uri="{BB962C8B-B14F-4D97-AF65-F5344CB8AC3E}">
        <p14:creationId xmlns:p14="http://schemas.microsoft.com/office/powerpoint/2010/main" val="84209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22389" y="757481"/>
            <a:ext cx="4375822" cy="4581282"/>
            <a:chOff x="3908089" y="1062281"/>
            <a:chExt cx="4375822" cy="458128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3908089" y="4318000"/>
              <a:ext cx="437582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>
                  <a:solidFill>
                    <a:srgbClr val="E94605"/>
                  </a:solidFill>
                  <a:latin typeface="AceBinghamSH" pitchFamily="34" charset="2"/>
                </a:rPr>
                <a:t>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79836" y="1062281"/>
              <a:ext cx="3432326" cy="3268419"/>
              <a:chOff x="5448300" y="1125781"/>
              <a:chExt cx="2476314" cy="2374901"/>
            </a:xfrm>
          </p:grpSpPr>
          <p:sp>
            <p:nvSpPr>
              <p:cNvPr id="15" name="Shape 31206"/>
              <p:cNvSpPr/>
              <p:nvPr/>
            </p:nvSpPr>
            <p:spPr>
              <a:xfrm>
                <a:off x="5448300" y="1125781"/>
                <a:ext cx="2476314" cy="23749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rgbClr val="E94605"/>
                  </a:gs>
                </a:gsLst>
                <a:lin ang="162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1" tIns="19051" rIns="19051" bIns="19051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16" name="Shape 31207"/>
              <p:cNvSpPr/>
              <p:nvPr/>
            </p:nvSpPr>
            <p:spPr>
              <a:xfrm>
                <a:off x="5919754" y="1603862"/>
                <a:ext cx="1533406" cy="133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360" extrusionOk="0">
                    <a:moveTo>
                      <a:pt x="16074" y="20159"/>
                    </a:moveTo>
                    <a:lnTo>
                      <a:pt x="15243" y="18984"/>
                    </a:lnTo>
                    <a:lnTo>
                      <a:pt x="15520" y="18954"/>
                    </a:lnTo>
                    <a:cubicBezTo>
                      <a:pt x="15778" y="18924"/>
                      <a:pt x="16021" y="18835"/>
                      <a:pt x="16237" y="18692"/>
                    </a:cubicBezTo>
                    <a:cubicBezTo>
                      <a:pt x="16803" y="18479"/>
                      <a:pt x="17334" y="18169"/>
                      <a:pt x="17813" y="17767"/>
                    </a:cubicBezTo>
                    <a:cubicBezTo>
                      <a:pt x="18617" y="17091"/>
                      <a:pt x="19224" y="16199"/>
                      <a:pt x="19585" y="15193"/>
                    </a:cubicBezTo>
                    <a:lnTo>
                      <a:pt x="20482" y="16457"/>
                    </a:lnTo>
                    <a:cubicBezTo>
                      <a:pt x="20482" y="16457"/>
                      <a:pt x="16074" y="20159"/>
                      <a:pt x="16074" y="20159"/>
                    </a:cubicBezTo>
                    <a:close/>
                    <a:moveTo>
                      <a:pt x="7669" y="18874"/>
                    </a:moveTo>
                    <a:cubicBezTo>
                      <a:pt x="7263" y="18898"/>
                      <a:pt x="6856" y="18864"/>
                      <a:pt x="6459" y="18773"/>
                    </a:cubicBezTo>
                    <a:cubicBezTo>
                      <a:pt x="6332" y="18744"/>
                      <a:pt x="6199" y="18778"/>
                      <a:pt x="6097" y="18866"/>
                    </a:cubicBezTo>
                    <a:lnTo>
                      <a:pt x="4534" y="20215"/>
                    </a:lnTo>
                    <a:lnTo>
                      <a:pt x="1052" y="15480"/>
                    </a:lnTo>
                    <a:lnTo>
                      <a:pt x="2610" y="14112"/>
                    </a:lnTo>
                    <a:cubicBezTo>
                      <a:pt x="2712" y="14024"/>
                      <a:pt x="2772" y="13890"/>
                      <a:pt x="2773" y="13748"/>
                    </a:cubicBezTo>
                    <a:cubicBezTo>
                      <a:pt x="2792" y="12372"/>
                      <a:pt x="3308" y="11093"/>
                      <a:pt x="4226" y="10148"/>
                    </a:cubicBezTo>
                    <a:lnTo>
                      <a:pt x="7141" y="7145"/>
                    </a:lnTo>
                    <a:cubicBezTo>
                      <a:pt x="7142" y="7144"/>
                      <a:pt x="7143" y="7143"/>
                      <a:pt x="7144" y="7142"/>
                    </a:cubicBezTo>
                    <a:lnTo>
                      <a:pt x="8457" y="5789"/>
                    </a:lnTo>
                    <a:cubicBezTo>
                      <a:pt x="8457" y="5789"/>
                      <a:pt x="8458" y="5788"/>
                      <a:pt x="8458" y="5787"/>
                    </a:cubicBezTo>
                    <a:lnTo>
                      <a:pt x="8993" y="5237"/>
                    </a:lnTo>
                    <a:cubicBezTo>
                      <a:pt x="8996" y="5233"/>
                      <a:pt x="8999" y="5230"/>
                      <a:pt x="9003" y="5226"/>
                    </a:cubicBezTo>
                    <a:lnTo>
                      <a:pt x="9629" y="4581"/>
                    </a:lnTo>
                    <a:cubicBezTo>
                      <a:pt x="9791" y="4414"/>
                      <a:pt x="10003" y="4326"/>
                      <a:pt x="10225" y="4333"/>
                    </a:cubicBezTo>
                    <a:cubicBezTo>
                      <a:pt x="10447" y="4340"/>
                      <a:pt x="10654" y="4441"/>
                      <a:pt x="10807" y="4617"/>
                    </a:cubicBezTo>
                    <a:cubicBezTo>
                      <a:pt x="10960" y="4793"/>
                      <a:pt x="11040" y="5023"/>
                      <a:pt x="11034" y="5265"/>
                    </a:cubicBezTo>
                    <a:cubicBezTo>
                      <a:pt x="11028" y="5507"/>
                      <a:pt x="10935" y="5732"/>
                      <a:pt x="10774" y="5899"/>
                    </a:cubicBezTo>
                    <a:lnTo>
                      <a:pt x="10773" y="5899"/>
                    </a:lnTo>
                    <a:lnTo>
                      <a:pt x="8003" y="8753"/>
                    </a:lnTo>
                    <a:cubicBezTo>
                      <a:pt x="7827" y="8934"/>
                      <a:pt x="7820" y="9236"/>
                      <a:pt x="7986" y="9427"/>
                    </a:cubicBezTo>
                    <a:cubicBezTo>
                      <a:pt x="8072" y="9526"/>
                      <a:pt x="8188" y="9576"/>
                      <a:pt x="8304" y="9576"/>
                    </a:cubicBezTo>
                    <a:cubicBezTo>
                      <a:pt x="8412" y="9576"/>
                      <a:pt x="8520" y="9533"/>
                      <a:pt x="8605" y="9446"/>
                    </a:cubicBezTo>
                    <a:lnTo>
                      <a:pt x="13223" y="4688"/>
                    </a:lnTo>
                    <a:cubicBezTo>
                      <a:pt x="13385" y="4522"/>
                      <a:pt x="13597" y="4434"/>
                      <a:pt x="13819" y="4440"/>
                    </a:cubicBezTo>
                    <a:cubicBezTo>
                      <a:pt x="14041" y="4447"/>
                      <a:pt x="14248" y="4548"/>
                      <a:pt x="14400" y="4724"/>
                    </a:cubicBezTo>
                    <a:cubicBezTo>
                      <a:pt x="14553" y="4900"/>
                      <a:pt x="14634" y="5130"/>
                      <a:pt x="14628" y="5372"/>
                    </a:cubicBezTo>
                    <a:cubicBezTo>
                      <a:pt x="14622" y="5615"/>
                      <a:pt x="14529" y="5840"/>
                      <a:pt x="14367" y="6006"/>
                    </a:cubicBezTo>
                    <a:lnTo>
                      <a:pt x="14367" y="6007"/>
                    </a:lnTo>
                    <a:lnTo>
                      <a:pt x="9749" y="10764"/>
                    </a:lnTo>
                    <a:cubicBezTo>
                      <a:pt x="9574" y="10945"/>
                      <a:pt x="9566" y="11247"/>
                      <a:pt x="9732" y="11438"/>
                    </a:cubicBezTo>
                    <a:cubicBezTo>
                      <a:pt x="9898" y="11630"/>
                      <a:pt x="10175" y="11638"/>
                      <a:pt x="10351" y="11457"/>
                    </a:cubicBezTo>
                    <a:lnTo>
                      <a:pt x="15753" y="5892"/>
                    </a:lnTo>
                    <a:cubicBezTo>
                      <a:pt x="16086" y="5548"/>
                      <a:pt x="16614" y="5565"/>
                      <a:pt x="16930" y="5928"/>
                    </a:cubicBezTo>
                    <a:cubicBezTo>
                      <a:pt x="17245" y="6291"/>
                      <a:pt x="17231" y="6867"/>
                      <a:pt x="16897" y="7210"/>
                    </a:cubicBezTo>
                    <a:lnTo>
                      <a:pt x="11495" y="12775"/>
                    </a:lnTo>
                    <a:cubicBezTo>
                      <a:pt x="11320" y="12956"/>
                      <a:pt x="11312" y="13258"/>
                      <a:pt x="11478" y="13449"/>
                    </a:cubicBezTo>
                    <a:cubicBezTo>
                      <a:pt x="11564" y="13549"/>
                      <a:pt x="11680" y="13598"/>
                      <a:pt x="11796" y="13598"/>
                    </a:cubicBezTo>
                    <a:cubicBezTo>
                      <a:pt x="11904" y="13598"/>
                      <a:pt x="12012" y="13555"/>
                      <a:pt x="12097" y="13468"/>
                    </a:cubicBezTo>
                    <a:lnTo>
                      <a:pt x="16715" y="8710"/>
                    </a:lnTo>
                    <a:cubicBezTo>
                      <a:pt x="17049" y="8366"/>
                      <a:pt x="17577" y="8383"/>
                      <a:pt x="17892" y="8746"/>
                    </a:cubicBezTo>
                    <a:cubicBezTo>
                      <a:pt x="18208" y="9109"/>
                      <a:pt x="18193" y="9685"/>
                      <a:pt x="17860" y="10028"/>
                    </a:cubicBezTo>
                    <a:lnTo>
                      <a:pt x="12390" y="15664"/>
                    </a:lnTo>
                    <a:cubicBezTo>
                      <a:pt x="12253" y="15804"/>
                      <a:pt x="12215" y="16023"/>
                      <a:pt x="12293" y="16209"/>
                    </a:cubicBezTo>
                    <a:cubicBezTo>
                      <a:pt x="12371" y="16394"/>
                      <a:pt x="12549" y="16505"/>
                      <a:pt x="12735" y="16484"/>
                    </a:cubicBezTo>
                    <a:lnTo>
                      <a:pt x="15263" y="16200"/>
                    </a:lnTo>
                    <a:cubicBezTo>
                      <a:pt x="15719" y="16149"/>
                      <a:pt x="16129" y="16513"/>
                      <a:pt x="16176" y="17010"/>
                    </a:cubicBezTo>
                    <a:cubicBezTo>
                      <a:pt x="16198" y="17251"/>
                      <a:pt x="16133" y="17487"/>
                      <a:pt x="15993" y="17675"/>
                    </a:cubicBezTo>
                    <a:cubicBezTo>
                      <a:pt x="15852" y="17863"/>
                      <a:pt x="15653" y="17980"/>
                      <a:pt x="15431" y="18005"/>
                    </a:cubicBezTo>
                    <a:cubicBezTo>
                      <a:pt x="15431" y="18005"/>
                      <a:pt x="7669" y="18874"/>
                      <a:pt x="7669" y="18874"/>
                    </a:cubicBezTo>
                    <a:close/>
                    <a:moveTo>
                      <a:pt x="6684" y="5794"/>
                    </a:moveTo>
                    <a:cubicBezTo>
                      <a:pt x="6403" y="5398"/>
                      <a:pt x="6471" y="4827"/>
                      <a:pt x="6835" y="4521"/>
                    </a:cubicBezTo>
                    <a:cubicBezTo>
                      <a:pt x="7198" y="4216"/>
                      <a:pt x="7722" y="4290"/>
                      <a:pt x="8002" y="4686"/>
                    </a:cubicBezTo>
                    <a:lnTo>
                      <a:pt x="8108" y="4835"/>
                    </a:lnTo>
                    <a:lnTo>
                      <a:pt x="7806" y="5146"/>
                    </a:lnTo>
                    <a:cubicBezTo>
                      <a:pt x="7805" y="5147"/>
                      <a:pt x="7805" y="5148"/>
                      <a:pt x="7804" y="5148"/>
                    </a:cubicBezTo>
                    <a:lnTo>
                      <a:pt x="6892" y="6088"/>
                    </a:lnTo>
                    <a:cubicBezTo>
                      <a:pt x="6892" y="6088"/>
                      <a:pt x="6684" y="5794"/>
                      <a:pt x="6684" y="5794"/>
                    </a:cubicBezTo>
                    <a:close/>
                    <a:moveTo>
                      <a:pt x="8189" y="1901"/>
                    </a:moveTo>
                    <a:cubicBezTo>
                      <a:pt x="8365" y="1753"/>
                      <a:pt x="8584" y="1689"/>
                      <a:pt x="8804" y="1720"/>
                    </a:cubicBezTo>
                    <a:cubicBezTo>
                      <a:pt x="9025" y="1751"/>
                      <a:pt x="9221" y="1874"/>
                      <a:pt x="9357" y="2066"/>
                    </a:cubicBezTo>
                    <a:lnTo>
                      <a:pt x="10288" y="3382"/>
                    </a:lnTo>
                    <a:cubicBezTo>
                      <a:pt x="10275" y="3381"/>
                      <a:pt x="10262" y="3380"/>
                      <a:pt x="10249" y="3380"/>
                    </a:cubicBezTo>
                    <a:cubicBezTo>
                      <a:pt x="9792" y="3366"/>
                      <a:pt x="9359" y="3547"/>
                      <a:pt x="9028" y="3888"/>
                    </a:cubicBezTo>
                    <a:lnTo>
                      <a:pt x="8747" y="4177"/>
                    </a:lnTo>
                    <a:lnTo>
                      <a:pt x="8697" y="4104"/>
                    </a:lnTo>
                    <a:cubicBezTo>
                      <a:pt x="8696" y="4104"/>
                      <a:pt x="8696" y="4104"/>
                      <a:pt x="8696" y="4104"/>
                    </a:cubicBezTo>
                    <a:cubicBezTo>
                      <a:pt x="8696" y="4103"/>
                      <a:pt x="8696" y="4103"/>
                      <a:pt x="8696" y="4103"/>
                    </a:cubicBezTo>
                    <a:lnTo>
                      <a:pt x="8038" y="3174"/>
                    </a:lnTo>
                    <a:cubicBezTo>
                      <a:pt x="7758" y="2778"/>
                      <a:pt x="7825" y="2207"/>
                      <a:pt x="8189" y="1901"/>
                    </a:cubicBezTo>
                    <a:cubicBezTo>
                      <a:pt x="8189" y="1901"/>
                      <a:pt x="8189" y="1901"/>
                      <a:pt x="8189" y="1901"/>
                    </a:cubicBezTo>
                    <a:close/>
                    <a:moveTo>
                      <a:pt x="10542" y="1744"/>
                    </a:moveTo>
                    <a:cubicBezTo>
                      <a:pt x="10571" y="1504"/>
                      <a:pt x="10683" y="1290"/>
                      <a:pt x="10859" y="1142"/>
                    </a:cubicBezTo>
                    <a:cubicBezTo>
                      <a:pt x="11223" y="836"/>
                      <a:pt x="11747" y="910"/>
                      <a:pt x="12027" y="1306"/>
                    </a:cubicBezTo>
                    <a:lnTo>
                      <a:pt x="13580" y="3501"/>
                    </a:lnTo>
                    <a:cubicBezTo>
                      <a:pt x="13222" y="3550"/>
                      <a:pt x="12889" y="3720"/>
                      <a:pt x="12622" y="3995"/>
                    </a:cubicBezTo>
                    <a:lnTo>
                      <a:pt x="12162" y="4468"/>
                    </a:lnTo>
                    <a:lnTo>
                      <a:pt x="10709" y="2415"/>
                    </a:lnTo>
                    <a:cubicBezTo>
                      <a:pt x="10709" y="2414"/>
                      <a:pt x="10708" y="2414"/>
                      <a:pt x="10708" y="2414"/>
                    </a:cubicBezTo>
                    <a:cubicBezTo>
                      <a:pt x="10573" y="2222"/>
                      <a:pt x="10513" y="1984"/>
                      <a:pt x="10542" y="1744"/>
                    </a:cubicBezTo>
                    <a:cubicBezTo>
                      <a:pt x="10542" y="1744"/>
                      <a:pt x="10542" y="1744"/>
                      <a:pt x="10542" y="1744"/>
                    </a:cubicBezTo>
                    <a:close/>
                    <a:moveTo>
                      <a:pt x="17403" y="4742"/>
                    </a:moveTo>
                    <a:cubicBezTo>
                      <a:pt x="17403" y="4241"/>
                      <a:pt x="17776" y="3834"/>
                      <a:pt x="18235" y="3834"/>
                    </a:cubicBezTo>
                    <a:lnTo>
                      <a:pt x="18236" y="3834"/>
                    </a:lnTo>
                    <a:cubicBezTo>
                      <a:pt x="18695" y="3834"/>
                      <a:pt x="19068" y="4240"/>
                      <a:pt x="19069" y="4741"/>
                    </a:cubicBezTo>
                    <a:lnTo>
                      <a:pt x="19082" y="13240"/>
                    </a:lnTo>
                    <a:cubicBezTo>
                      <a:pt x="19018" y="14728"/>
                      <a:pt x="18360" y="16103"/>
                      <a:pt x="17278" y="17012"/>
                    </a:cubicBezTo>
                    <a:cubicBezTo>
                      <a:pt x="17205" y="17073"/>
                      <a:pt x="17130" y="17131"/>
                      <a:pt x="17054" y="17188"/>
                    </a:cubicBezTo>
                    <a:cubicBezTo>
                      <a:pt x="17057" y="17097"/>
                      <a:pt x="17055" y="17005"/>
                      <a:pt x="17046" y="16913"/>
                    </a:cubicBezTo>
                    <a:cubicBezTo>
                      <a:pt x="16951" y="15893"/>
                      <a:pt x="16111" y="15147"/>
                      <a:pt x="15173" y="15251"/>
                    </a:cubicBezTo>
                    <a:lnTo>
                      <a:pt x="13928" y="15391"/>
                    </a:lnTo>
                    <a:lnTo>
                      <a:pt x="18461" y="10721"/>
                    </a:lnTo>
                    <a:cubicBezTo>
                      <a:pt x="19145" y="10016"/>
                      <a:pt x="19176" y="8836"/>
                      <a:pt x="18528" y="8091"/>
                    </a:cubicBezTo>
                    <a:cubicBezTo>
                      <a:pt x="18308" y="7837"/>
                      <a:pt x="18037" y="7666"/>
                      <a:pt x="17748" y="7578"/>
                    </a:cubicBezTo>
                    <a:cubicBezTo>
                      <a:pt x="18177" y="6873"/>
                      <a:pt x="18121" y="5913"/>
                      <a:pt x="17566" y="5273"/>
                    </a:cubicBezTo>
                    <a:cubicBezTo>
                      <a:pt x="17514" y="5214"/>
                      <a:pt x="17460" y="5159"/>
                      <a:pt x="17404" y="5110"/>
                    </a:cubicBezTo>
                    <a:cubicBezTo>
                      <a:pt x="17404" y="5110"/>
                      <a:pt x="17403" y="4742"/>
                      <a:pt x="17403" y="4742"/>
                    </a:cubicBezTo>
                    <a:close/>
                    <a:moveTo>
                      <a:pt x="21442" y="16252"/>
                    </a:moveTo>
                    <a:lnTo>
                      <a:pt x="19878" y="14048"/>
                    </a:lnTo>
                    <a:cubicBezTo>
                      <a:pt x="19920" y="13793"/>
                      <a:pt x="19946" y="13534"/>
                      <a:pt x="19957" y="13272"/>
                    </a:cubicBezTo>
                    <a:cubicBezTo>
                      <a:pt x="19957" y="13265"/>
                      <a:pt x="19957" y="13257"/>
                      <a:pt x="19957" y="13250"/>
                    </a:cubicBezTo>
                    <a:lnTo>
                      <a:pt x="19944" y="4739"/>
                    </a:lnTo>
                    <a:cubicBezTo>
                      <a:pt x="19943" y="3714"/>
                      <a:pt x="19177" y="2880"/>
                      <a:pt x="18236" y="2880"/>
                    </a:cubicBezTo>
                    <a:lnTo>
                      <a:pt x="18235" y="2880"/>
                    </a:lnTo>
                    <a:cubicBezTo>
                      <a:pt x="17305" y="2881"/>
                      <a:pt x="16547" y="3696"/>
                      <a:pt x="16529" y="4705"/>
                    </a:cubicBezTo>
                    <a:cubicBezTo>
                      <a:pt x="16229" y="4665"/>
                      <a:pt x="15921" y="4713"/>
                      <a:pt x="15639" y="4847"/>
                    </a:cubicBezTo>
                    <a:lnTo>
                      <a:pt x="12721" y="724"/>
                    </a:lnTo>
                    <a:cubicBezTo>
                      <a:pt x="12146" y="-89"/>
                      <a:pt x="11071" y="-240"/>
                      <a:pt x="10325" y="387"/>
                    </a:cubicBezTo>
                    <a:cubicBezTo>
                      <a:pt x="10076" y="595"/>
                      <a:pt x="9890" y="868"/>
                      <a:pt x="9778" y="1178"/>
                    </a:cubicBezTo>
                    <a:cubicBezTo>
                      <a:pt x="9533" y="960"/>
                      <a:pt x="9238" y="820"/>
                      <a:pt x="8917" y="774"/>
                    </a:cubicBezTo>
                    <a:cubicBezTo>
                      <a:pt x="8464" y="711"/>
                      <a:pt x="8016" y="843"/>
                      <a:pt x="7654" y="1146"/>
                    </a:cubicBezTo>
                    <a:cubicBezTo>
                      <a:pt x="7014" y="1684"/>
                      <a:pt x="6821" y="2623"/>
                      <a:pt x="7144" y="3393"/>
                    </a:cubicBezTo>
                    <a:cubicBezTo>
                      <a:pt x="6846" y="3430"/>
                      <a:pt x="6554" y="3553"/>
                      <a:pt x="6300" y="3766"/>
                    </a:cubicBezTo>
                    <a:cubicBezTo>
                      <a:pt x="5554" y="4393"/>
                      <a:pt x="5415" y="5563"/>
                      <a:pt x="5990" y="6376"/>
                    </a:cubicBezTo>
                    <a:lnTo>
                      <a:pt x="6253" y="6747"/>
                    </a:lnTo>
                    <a:lnTo>
                      <a:pt x="3625" y="9455"/>
                    </a:lnTo>
                    <a:cubicBezTo>
                      <a:pt x="2584" y="10526"/>
                      <a:pt x="1979" y="11958"/>
                      <a:pt x="1905" y="13507"/>
                    </a:cubicBezTo>
                    <a:lnTo>
                      <a:pt x="163" y="15035"/>
                    </a:lnTo>
                    <a:cubicBezTo>
                      <a:pt x="-25" y="15200"/>
                      <a:pt x="-55" y="15500"/>
                      <a:pt x="96" y="15705"/>
                    </a:cubicBezTo>
                    <a:lnTo>
                      <a:pt x="4123" y="21181"/>
                    </a:lnTo>
                    <a:cubicBezTo>
                      <a:pt x="4209" y="21299"/>
                      <a:pt x="4336" y="21360"/>
                      <a:pt x="4465" y="21360"/>
                    </a:cubicBezTo>
                    <a:cubicBezTo>
                      <a:pt x="4560" y="21360"/>
                      <a:pt x="4656" y="21326"/>
                      <a:pt x="4736" y="21257"/>
                    </a:cubicBezTo>
                    <a:lnTo>
                      <a:pt x="6484" y="19749"/>
                    </a:lnTo>
                    <a:cubicBezTo>
                      <a:pt x="6894" y="19826"/>
                      <a:pt x="7311" y="19851"/>
                      <a:pt x="7728" y="19826"/>
                    </a:cubicBezTo>
                    <a:cubicBezTo>
                      <a:pt x="7735" y="19826"/>
                      <a:pt x="7742" y="19825"/>
                      <a:pt x="7748" y="19824"/>
                    </a:cubicBezTo>
                    <a:lnTo>
                      <a:pt x="14219" y="19099"/>
                    </a:lnTo>
                    <a:lnTo>
                      <a:pt x="15648" y="21118"/>
                    </a:lnTo>
                    <a:cubicBezTo>
                      <a:pt x="15719" y="21219"/>
                      <a:pt x="15823" y="21284"/>
                      <a:pt x="15938" y="21300"/>
                    </a:cubicBezTo>
                    <a:cubicBezTo>
                      <a:pt x="15957" y="21303"/>
                      <a:pt x="15976" y="21304"/>
                      <a:pt x="15994" y="21304"/>
                    </a:cubicBezTo>
                    <a:cubicBezTo>
                      <a:pt x="16091" y="21304"/>
                      <a:pt x="16185" y="21270"/>
                      <a:pt x="16262" y="21205"/>
                    </a:cubicBezTo>
                    <a:lnTo>
                      <a:pt x="21363" y="16921"/>
                    </a:lnTo>
                    <a:cubicBezTo>
                      <a:pt x="21455" y="16844"/>
                      <a:pt x="21515" y="16730"/>
                      <a:pt x="21530" y="16604"/>
                    </a:cubicBezTo>
                    <a:cubicBezTo>
                      <a:pt x="21545" y="16479"/>
                      <a:pt x="21513" y="16352"/>
                      <a:pt x="21442" y="16252"/>
                    </a:cubicBezTo>
                    <a:cubicBezTo>
                      <a:pt x="21442" y="16252"/>
                      <a:pt x="21442" y="16252"/>
                      <a:pt x="21442" y="162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46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698748" y="4083114"/>
            <a:ext cx="690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Century Gothic" panose="020B0502020202020204" pitchFamily="34" charset="0"/>
              </a:rPr>
              <a:t>QUESTIONS?</a:t>
            </a:r>
            <a:endParaRPr lang="en-AU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7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managed pool of loans?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Credit risk is with the corporate</a:t>
            </a:r>
          </a:p>
          <a:p>
            <a:r>
              <a:rPr lang="en-AU" dirty="0"/>
              <a:t>The corporate has skin in the game as they are co-invested</a:t>
            </a:r>
          </a:p>
          <a:p>
            <a:r>
              <a:rPr lang="en-AU" dirty="0"/>
              <a:t>Loans assessed by certified &amp; regulated credit officer</a:t>
            </a:r>
          </a:p>
          <a:p>
            <a:r>
              <a:rPr lang="en-AU" dirty="0"/>
              <a:t>More detailed assessment criteria</a:t>
            </a:r>
          </a:p>
          <a:p>
            <a:r>
              <a:rPr lang="en-AU" dirty="0"/>
              <a:t>Investment Risk diversified across entire pool of loans</a:t>
            </a:r>
          </a:p>
          <a:p>
            <a:r>
              <a:rPr lang="en-AU" dirty="0"/>
              <a:t>Monthly distributions, biannual redemptions</a:t>
            </a:r>
          </a:p>
          <a:p>
            <a:r>
              <a:rPr lang="en-AU" dirty="0"/>
              <a:t>Higher and Set returns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443"/>
            <a:ext cx="12176279" cy="62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8803653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8393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Peer-to-Peer lending without the banks</a:t>
            </a:r>
          </a:p>
        </p:txBody>
      </p:sp>
      <p:sp>
        <p:nvSpPr>
          <p:cNvPr id="49" name="object 58"/>
          <p:cNvSpPr txBox="1"/>
          <p:nvPr/>
        </p:nvSpPr>
        <p:spPr>
          <a:xfrm>
            <a:off x="1299424" y="631153"/>
            <a:ext cx="4405773" cy="1783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20"/>
              </a:lnSpc>
              <a:spcBef>
                <a:spcPts val="631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50" name="object 57"/>
          <p:cNvSpPr txBox="1"/>
          <p:nvPr/>
        </p:nvSpPr>
        <p:spPr>
          <a:xfrm>
            <a:off x="10742057" y="668082"/>
            <a:ext cx="3357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3666" y="1810616"/>
            <a:ext cx="9849152" cy="3407808"/>
            <a:chOff x="1299424" y="2335815"/>
            <a:chExt cx="9849152" cy="3075794"/>
          </a:xfrm>
        </p:grpSpPr>
        <p:sp>
          <p:nvSpPr>
            <p:cNvPr id="13" name="object 63"/>
            <p:cNvSpPr/>
            <p:nvPr/>
          </p:nvSpPr>
          <p:spPr>
            <a:xfrm>
              <a:off x="6525612" y="5058684"/>
              <a:ext cx="343992" cy="65608"/>
            </a:xfrm>
            <a:custGeom>
              <a:avLst/>
              <a:gdLst/>
              <a:ahLst/>
              <a:cxnLst/>
              <a:rect l="l" t="t" r="r" b="b"/>
              <a:pathLst>
                <a:path w="343992" h="65608">
                  <a:moveTo>
                    <a:pt x="0" y="65608"/>
                  </a:moveTo>
                  <a:lnTo>
                    <a:pt x="343992" y="65608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6560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4" name="object 64"/>
            <p:cNvSpPr/>
            <p:nvPr/>
          </p:nvSpPr>
          <p:spPr>
            <a:xfrm>
              <a:off x="7044192" y="5016990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5" name="object 65"/>
            <p:cNvSpPr/>
            <p:nvPr/>
          </p:nvSpPr>
          <p:spPr>
            <a:xfrm>
              <a:off x="7562783" y="5016990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6" name="object 66"/>
            <p:cNvSpPr/>
            <p:nvPr/>
          </p:nvSpPr>
          <p:spPr>
            <a:xfrm>
              <a:off x="7562783" y="4897686"/>
              <a:ext cx="343992" cy="107302"/>
            </a:xfrm>
            <a:custGeom>
              <a:avLst/>
              <a:gdLst/>
              <a:ahLst/>
              <a:cxnLst/>
              <a:rect l="l" t="t" r="r" b="b"/>
              <a:pathLst>
                <a:path w="343992" h="107302">
                  <a:moveTo>
                    <a:pt x="0" y="107302"/>
                  </a:moveTo>
                  <a:lnTo>
                    <a:pt x="343992" y="10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7302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67"/>
            <p:cNvSpPr/>
            <p:nvPr/>
          </p:nvSpPr>
          <p:spPr>
            <a:xfrm>
              <a:off x="7562783" y="5010995"/>
              <a:ext cx="343992" cy="0"/>
            </a:xfrm>
            <a:custGeom>
              <a:avLst/>
              <a:gdLst/>
              <a:ahLst/>
              <a:cxnLst/>
              <a:rect l="l" t="t" r="r" b="b"/>
              <a:pathLst>
                <a:path w="343992">
                  <a:moveTo>
                    <a:pt x="0" y="0"/>
                  </a:moveTo>
                  <a:lnTo>
                    <a:pt x="343992" y="0"/>
                  </a:lnTo>
                </a:path>
              </a:pathLst>
            </a:custGeom>
            <a:ln w="13258">
              <a:solidFill>
                <a:srgbClr val="939597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8" name="object 68"/>
            <p:cNvSpPr/>
            <p:nvPr/>
          </p:nvSpPr>
          <p:spPr>
            <a:xfrm>
              <a:off x="8081362" y="4941412"/>
              <a:ext cx="343979" cy="182880"/>
            </a:xfrm>
            <a:custGeom>
              <a:avLst/>
              <a:gdLst/>
              <a:ahLst/>
              <a:cxnLst/>
              <a:rect l="l" t="t" r="r" b="b"/>
              <a:pathLst>
                <a:path w="343979" h="182879">
                  <a:moveTo>
                    <a:pt x="0" y="182880"/>
                  </a:moveTo>
                  <a:lnTo>
                    <a:pt x="343979" y="182880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9" name="object 69"/>
            <p:cNvSpPr/>
            <p:nvPr/>
          </p:nvSpPr>
          <p:spPr>
            <a:xfrm>
              <a:off x="8081362" y="4896479"/>
              <a:ext cx="343979" cy="45567"/>
            </a:xfrm>
            <a:custGeom>
              <a:avLst/>
              <a:gdLst/>
              <a:ahLst/>
              <a:cxnLst/>
              <a:rect l="l" t="t" r="r" b="b"/>
              <a:pathLst>
                <a:path w="343979" h="45567">
                  <a:moveTo>
                    <a:pt x="0" y="45567"/>
                  </a:moveTo>
                  <a:lnTo>
                    <a:pt x="343979" y="45567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45567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70"/>
            <p:cNvSpPr/>
            <p:nvPr/>
          </p:nvSpPr>
          <p:spPr>
            <a:xfrm>
              <a:off x="8081362" y="4633919"/>
              <a:ext cx="343979" cy="263194"/>
            </a:xfrm>
            <a:custGeom>
              <a:avLst/>
              <a:gdLst/>
              <a:ahLst/>
              <a:cxnLst/>
              <a:rect l="l" t="t" r="r" b="b"/>
              <a:pathLst>
                <a:path w="343979" h="263194">
                  <a:moveTo>
                    <a:pt x="0" y="263194"/>
                  </a:moveTo>
                  <a:lnTo>
                    <a:pt x="343979" y="263194"/>
                  </a:lnTo>
                  <a:lnTo>
                    <a:pt x="343979" y="0"/>
                  </a:lnTo>
                  <a:lnTo>
                    <a:pt x="0" y="0"/>
                  </a:lnTo>
                  <a:lnTo>
                    <a:pt x="0" y="263194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71"/>
            <p:cNvSpPr/>
            <p:nvPr/>
          </p:nvSpPr>
          <p:spPr>
            <a:xfrm>
              <a:off x="8599954" y="4821537"/>
              <a:ext cx="343992" cy="302755"/>
            </a:xfrm>
            <a:custGeom>
              <a:avLst/>
              <a:gdLst/>
              <a:ahLst/>
              <a:cxnLst/>
              <a:rect l="l" t="t" r="r" b="b"/>
              <a:pathLst>
                <a:path w="343992" h="302755">
                  <a:moveTo>
                    <a:pt x="0" y="302755"/>
                  </a:moveTo>
                  <a:lnTo>
                    <a:pt x="343992" y="302755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302755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72"/>
            <p:cNvSpPr/>
            <p:nvPr/>
          </p:nvSpPr>
          <p:spPr>
            <a:xfrm>
              <a:off x="8599954" y="4764869"/>
              <a:ext cx="343992" cy="57302"/>
            </a:xfrm>
            <a:custGeom>
              <a:avLst/>
              <a:gdLst/>
              <a:ahLst/>
              <a:cxnLst/>
              <a:rect l="l" t="t" r="r" b="b"/>
              <a:pathLst>
                <a:path w="343992" h="57302">
                  <a:moveTo>
                    <a:pt x="0" y="57302"/>
                  </a:moveTo>
                  <a:lnTo>
                    <a:pt x="343992" y="5730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7302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73"/>
            <p:cNvSpPr/>
            <p:nvPr/>
          </p:nvSpPr>
          <p:spPr>
            <a:xfrm>
              <a:off x="8599954" y="4201319"/>
              <a:ext cx="343992" cy="564184"/>
            </a:xfrm>
            <a:custGeom>
              <a:avLst/>
              <a:gdLst/>
              <a:ahLst/>
              <a:cxnLst/>
              <a:rect l="l" t="t" r="r" b="b"/>
              <a:pathLst>
                <a:path w="343992" h="564184">
                  <a:moveTo>
                    <a:pt x="0" y="564184"/>
                  </a:moveTo>
                  <a:lnTo>
                    <a:pt x="343992" y="56418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64184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74"/>
            <p:cNvSpPr/>
            <p:nvPr/>
          </p:nvSpPr>
          <p:spPr>
            <a:xfrm>
              <a:off x="9118533" y="4683945"/>
              <a:ext cx="343992" cy="440347"/>
            </a:xfrm>
            <a:custGeom>
              <a:avLst/>
              <a:gdLst/>
              <a:ahLst/>
              <a:cxnLst/>
              <a:rect l="l" t="t" r="r" b="b"/>
              <a:pathLst>
                <a:path w="343992" h="440347">
                  <a:moveTo>
                    <a:pt x="0" y="440347"/>
                  </a:moveTo>
                  <a:lnTo>
                    <a:pt x="343992" y="440347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440347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75"/>
            <p:cNvSpPr/>
            <p:nvPr/>
          </p:nvSpPr>
          <p:spPr>
            <a:xfrm>
              <a:off x="9118533" y="4599515"/>
              <a:ext cx="343992" cy="84429"/>
            </a:xfrm>
            <a:custGeom>
              <a:avLst/>
              <a:gdLst/>
              <a:ahLst/>
              <a:cxnLst/>
              <a:rect l="l" t="t" r="r" b="b"/>
              <a:pathLst>
                <a:path w="343992" h="84429">
                  <a:moveTo>
                    <a:pt x="0" y="84429"/>
                  </a:moveTo>
                  <a:lnTo>
                    <a:pt x="343992" y="84429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84429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76"/>
            <p:cNvSpPr/>
            <p:nvPr/>
          </p:nvSpPr>
          <p:spPr>
            <a:xfrm>
              <a:off x="9118533" y="3724422"/>
              <a:ext cx="343992" cy="875080"/>
            </a:xfrm>
            <a:custGeom>
              <a:avLst/>
              <a:gdLst/>
              <a:ahLst/>
              <a:cxnLst/>
              <a:rect l="l" t="t" r="r" b="b"/>
              <a:pathLst>
                <a:path w="343992" h="875080">
                  <a:moveTo>
                    <a:pt x="0" y="875080"/>
                  </a:moveTo>
                  <a:lnTo>
                    <a:pt x="343992" y="875080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875080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77"/>
            <p:cNvSpPr/>
            <p:nvPr/>
          </p:nvSpPr>
          <p:spPr>
            <a:xfrm>
              <a:off x="9118533" y="3712693"/>
              <a:ext cx="343992" cy="0"/>
            </a:xfrm>
            <a:custGeom>
              <a:avLst/>
              <a:gdLst/>
              <a:ahLst/>
              <a:cxnLst/>
              <a:rect l="l" t="t" r="r" b="b"/>
              <a:pathLst>
                <a:path w="343992">
                  <a:moveTo>
                    <a:pt x="0" y="0"/>
                  </a:moveTo>
                  <a:lnTo>
                    <a:pt x="343992" y="0"/>
                  </a:lnTo>
                </a:path>
              </a:pathLst>
            </a:custGeom>
            <a:ln w="24726">
              <a:solidFill>
                <a:srgbClr val="34FFC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78"/>
            <p:cNvSpPr/>
            <p:nvPr/>
          </p:nvSpPr>
          <p:spPr>
            <a:xfrm>
              <a:off x="9637125" y="4524458"/>
              <a:ext cx="343992" cy="599833"/>
            </a:xfrm>
            <a:custGeom>
              <a:avLst/>
              <a:gdLst/>
              <a:ahLst/>
              <a:cxnLst/>
              <a:rect l="l" t="t" r="r" b="b"/>
              <a:pathLst>
                <a:path w="343992" h="599833">
                  <a:moveTo>
                    <a:pt x="0" y="599833"/>
                  </a:moveTo>
                  <a:lnTo>
                    <a:pt x="343992" y="59983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99833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79"/>
            <p:cNvSpPr/>
            <p:nvPr/>
          </p:nvSpPr>
          <p:spPr>
            <a:xfrm>
              <a:off x="9637125" y="4425436"/>
              <a:ext cx="343992" cy="99021"/>
            </a:xfrm>
            <a:custGeom>
              <a:avLst/>
              <a:gdLst/>
              <a:ahLst/>
              <a:cxnLst/>
              <a:rect l="l" t="t" r="r" b="b"/>
              <a:pathLst>
                <a:path w="343992" h="99021">
                  <a:moveTo>
                    <a:pt x="0" y="99021"/>
                  </a:moveTo>
                  <a:lnTo>
                    <a:pt x="343992" y="99021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9021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80"/>
            <p:cNvSpPr/>
            <p:nvPr/>
          </p:nvSpPr>
          <p:spPr>
            <a:xfrm>
              <a:off x="9637125" y="3448209"/>
              <a:ext cx="343992" cy="977226"/>
            </a:xfrm>
            <a:custGeom>
              <a:avLst/>
              <a:gdLst/>
              <a:ahLst/>
              <a:cxnLst/>
              <a:rect l="l" t="t" r="r" b="b"/>
              <a:pathLst>
                <a:path w="343992" h="977226">
                  <a:moveTo>
                    <a:pt x="0" y="977226"/>
                  </a:moveTo>
                  <a:lnTo>
                    <a:pt x="343992" y="977226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77226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81"/>
            <p:cNvSpPr/>
            <p:nvPr/>
          </p:nvSpPr>
          <p:spPr>
            <a:xfrm>
              <a:off x="9637125" y="3392837"/>
              <a:ext cx="343992" cy="55994"/>
            </a:xfrm>
            <a:custGeom>
              <a:avLst/>
              <a:gdLst/>
              <a:ahLst/>
              <a:cxnLst/>
              <a:rect l="l" t="t" r="r" b="b"/>
              <a:pathLst>
                <a:path w="343992" h="55994">
                  <a:moveTo>
                    <a:pt x="0" y="55994"/>
                  </a:moveTo>
                  <a:lnTo>
                    <a:pt x="343992" y="5599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55994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82"/>
            <p:cNvSpPr/>
            <p:nvPr/>
          </p:nvSpPr>
          <p:spPr>
            <a:xfrm>
              <a:off x="10155704" y="4348563"/>
              <a:ext cx="343992" cy="775728"/>
            </a:xfrm>
            <a:custGeom>
              <a:avLst/>
              <a:gdLst/>
              <a:ahLst/>
              <a:cxnLst/>
              <a:rect l="l" t="t" r="r" b="b"/>
              <a:pathLst>
                <a:path w="343992" h="775728">
                  <a:moveTo>
                    <a:pt x="0" y="775728"/>
                  </a:moveTo>
                  <a:lnTo>
                    <a:pt x="343992" y="775728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77572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83"/>
            <p:cNvSpPr/>
            <p:nvPr/>
          </p:nvSpPr>
          <p:spPr>
            <a:xfrm>
              <a:off x="10155704" y="4211733"/>
              <a:ext cx="343992" cy="136817"/>
            </a:xfrm>
            <a:custGeom>
              <a:avLst/>
              <a:gdLst/>
              <a:ahLst/>
              <a:cxnLst/>
              <a:rect l="l" t="t" r="r" b="b"/>
              <a:pathLst>
                <a:path w="343992" h="136817">
                  <a:moveTo>
                    <a:pt x="0" y="136817"/>
                  </a:moveTo>
                  <a:lnTo>
                    <a:pt x="343992" y="136817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36817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84"/>
            <p:cNvSpPr/>
            <p:nvPr/>
          </p:nvSpPr>
          <p:spPr>
            <a:xfrm>
              <a:off x="10155704" y="3057303"/>
              <a:ext cx="343992" cy="1154442"/>
            </a:xfrm>
            <a:custGeom>
              <a:avLst/>
              <a:gdLst/>
              <a:ahLst/>
              <a:cxnLst/>
              <a:rect l="l" t="t" r="r" b="b"/>
              <a:pathLst>
                <a:path w="343992" h="1154442">
                  <a:moveTo>
                    <a:pt x="0" y="1154442"/>
                  </a:moveTo>
                  <a:lnTo>
                    <a:pt x="343992" y="1154442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154442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85"/>
            <p:cNvSpPr/>
            <p:nvPr/>
          </p:nvSpPr>
          <p:spPr>
            <a:xfrm>
              <a:off x="10155704" y="2980684"/>
              <a:ext cx="343992" cy="76619"/>
            </a:xfrm>
            <a:custGeom>
              <a:avLst/>
              <a:gdLst/>
              <a:ahLst/>
              <a:cxnLst/>
              <a:rect l="l" t="t" r="r" b="b"/>
              <a:pathLst>
                <a:path w="343992" h="76619">
                  <a:moveTo>
                    <a:pt x="0" y="76619"/>
                  </a:moveTo>
                  <a:lnTo>
                    <a:pt x="343992" y="76619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76619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86"/>
            <p:cNvSpPr/>
            <p:nvPr/>
          </p:nvSpPr>
          <p:spPr>
            <a:xfrm>
              <a:off x="10674283" y="4164845"/>
              <a:ext cx="343992" cy="959446"/>
            </a:xfrm>
            <a:custGeom>
              <a:avLst/>
              <a:gdLst/>
              <a:ahLst/>
              <a:cxnLst/>
              <a:rect l="l" t="t" r="r" b="b"/>
              <a:pathLst>
                <a:path w="343992" h="959446">
                  <a:moveTo>
                    <a:pt x="0" y="959446"/>
                  </a:moveTo>
                  <a:lnTo>
                    <a:pt x="343992" y="959446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959446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87"/>
            <p:cNvSpPr/>
            <p:nvPr/>
          </p:nvSpPr>
          <p:spPr>
            <a:xfrm>
              <a:off x="10674283" y="3996748"/>
              <a:ext cx="343992" cy="168084"/>
            </a:xfrm>
            <a:custGeom>
              <a:avLst/>
              <a:gdLst/>
              <a:ahLst/>
              <a:cxnLst/>
              <a:rect l="l" t="t" r="r" b="b"/>
              <a:pathLst>
                <a:path w="343992" h="168084">
                  <a:moveTo>
                    <a:pt x="0" y="168084"/>
                  </a:moveTo>
                  <a:lnTo>
                    <a:pt x="343992" y="168084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68084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88"/>
            <p:cNvSpPr/>
            <p:nvPr/>
          </p:nvSpPr>
          <p:spPr>
            <a:xfrm>
              <a:off x="10674283" y="2980684"/>
              <a:ext cx="343992" cy="1016063"/>
            </a:xfrm>
            <a:custGeom>
              <a:avLst/>
              <a:gdLst/>
              <a:ahLst/>
              <a:cxnLst/>
              <a:rect l="l" t="t" r="r" b="b"/>
              <a:pathLst>
                <a:path w="343992" h="1016063">
                  <a:moveTo>
                    <a:pt x="0" y="1016063"/>
                  </a:moveTo>
                  <a:lnTo>
                    <a:pt x="343992" y="101606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16063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89"/>
            <p:cNvSpPr/>
            <p:nvPr/>
          </p:nvSpPr>
          <p:spPr>
            <a:xfrm>
              <a:off x="10674283" y="2880621"/>
              <a:ext cx="343992" cy="100063"/>
            </a:xfrm>
            <a:custGeom>
              <a:avLst/>
              <a:gdLst/>
              <a:ahLst/>
              <a:cxnLst/>
              <a:rect l="l" t="t" r="r" b="b"/>
              <a:pathLst>
                <a:path w="343992" h="100063">
                  <a:moveTo>
                    <a:pt x="0" y="100063"/>
                  </a:moveTo>
                  <a:lnTo>
                    <a:pt x="343992" y="100063"/>
                  </a:lnTo>
                  <a:lnTo>
                    <a:pt x="343992" y="0"/>
                  </a:lnTo>
                  <a:lnTo>
                    <a:pt x="0" y="0"/>
                  </a:lnTo>
                  <a:lnTo>
                    <a:pt x="0" y="100063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90"/>
            <p:cNvSpPr/>
            <p:nvPr/>
          </p:nvSpPr>
          <p:spPr>
            <a:xfrm>
              <a:off x="5407656" y="5124284"/>
              <a:ext cx="5740920" cy="0"/>
            </a:xfrm>
            <a:custGeom>
              <a:avLst/>
              <a:gdLst/>
              <a:ahLst/>
              <a:cxnLst/>
              <a:rect l="l" t="t" r="r" b="b"/>
              <a:pathLst>
                <a:path w="5740920">
                  <a:moveTo>
                    <a:pt x="0" y="0"/>
                  </a:moveTo>
                  <a:lnTo>
                    <a:pt x="5740920" y="0"/>
                  </a:lnTo>
                </a:path>
              </a:pathLst>
            </a:custGeom>
            <a:ln w="919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1" name="object 91"/>
            <p:cNvSpPr/>
            <p:nvPr/>
          </p:nvSpPr>
          <p:spPr>
            <a:xfrm>
              <a:off x="5407656" y="2400602"/>
              <a:ext cx="4880952" cy="2572308"/>
            </a:xfrm>
            <a:custGeom>
              <a:avLst/>
              <a:gdLst/>
              <a:ahLst/>
              <a:cxnLst/>
              <a:rect l="l" t="t" r="r" b="b"/>
              <a:pathLst>
                <a:path w="4880952" h="2572308">
                  <a:moveTo>
                    <a:pt x="0" y="2572308"/>
                  </a:moveTo>
                  <a:lnTo>
                    <a:pt x="381613" y="2550820"/>
                  </a:lnTo>
                  <a:lnTo>
                    <a:pt x="726781" y="2529630"/>
                  </a:lnTo>
                  <a:lnTo>
                    <a:pt x="1039165" y="2506811"/>
                  </a:lnTo>
                  <a:lnTo>
                    <a:pt x="1322426" y="2480431"/>
                  </a:lnTo>
                  <a:lnTo>
                    <a:pt x="1580224" y="2448563"/>
                  </a:lnTo>
                  <a:lnTo>
                    <a:pt x="1816220" y="2409276"/>
                  </a:lnTo>
                  <a:lnTo>
                    <a:pt x="2034074" y="2360643"/>
                  </a:lnTo>
                  <a:lnTo>
                    <a:pt x="2237449" y="2300732"/>
                  </a:lnTo>
                  <a:lnTo>
                    <a:pt x="2430003" y="2227616"/>
                  </a:lnTo>
                  <a:lnTo>
                    <a:pt x="2615398" y="2139365"/>
                  </a:lnTo>
                  <a:lnTo>
                    <a:pt x="2797294" y="2034050"/>
                  </a:lnTo>
                  <a:lnTo>
                    <a:pt x="2979353" y="1909741"/>
                  </a:lnTo>
                  <a:lnTo>
                    <a:pt x="3165235" y="1764510"/>
                  </a:lnTo>
                  <a:lnTo>
                    <a:pt x="3358601" y="1596427"/>
                  </a:lnTo>
                  <a:lnTo>
                    <a:pt x="3563111" y="1403562"/>
                  </a:lnTo>
                  <a:lnTo>
                    <a:pt x="3782426" y="1183987"/>
                  </a:lnTo>
                  <a:lnTo>
                    <a:pt x="4020207" y="935773"/>
                  </a:lnTo>
                  <a:lnTo>
                    <a:pt x="4280115" y="656990"/>
                  </a:lnTo>
                  <a:lnTo>
                    <a:pt x="4565810" y="345708"/>
                  </a:lnTo>
                  <a:lnTo>
                    <a:pt x="4880952" y="0"/>
                  </a:lnTo>
                </a:path>
              </a:pathLst>
            </a:custGeom>
            <a:ln w="18389">
              <a:solidFill>
                <a:srgbClr val="FF5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92"/>
            <p:cNvSpPr/>
            <p:nvPr/>
          </p:nvSpPr>
          <p:spPr>
            <a:xfrm>
              <a:off x="7468227" y="4232641"/>
              <a:ext cx="370039" cy="246214"/>
            </a:xfrm>
            <a:custGeom>
              <a:avLst/>
              <a:gdLst/>
              <a:ahLst/>
              <a:cxnLst/>
              <a:rect l="l" t="t" r="r" b="b"/>
              <a:pathLst>
                <a:path w="370039" h="246214">
                  <a:moveTo>
                    <a:pt x="0" y="117652"/>
                  </a:moveTo>
                  <a:lnTo>
                    <a:pt x="46786" y="246214"/>
                  </a:lnTo>
                  <a:lnTo>
                    <a:pt x="370039" y="128562"/>
                  </a:lnTo>
                  <a:lnTo>
                    <a:pt x="323240" y="0"/>
                  </a:lnTo>
                  <a:lnTo>
                    <a:pt x="0" y="117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93"/>
            <p:cNvSpPr/>
            <p:nvPr/>
          </p:nvSpPr>
          <p:spPr>
            <a:xfrm>
              <a:off x="7331425" y="4382104"/>
              <a:ext cx="184454" cy="157988"/>
            </a:xfrm>
            <a:custGeom>
              <a:avLst/>
              <a:gdLst/>
              <a:ahLst/>
              <a:cxnLst/>
              <a:rect l="l" t="t" r="r" b="b"/>
              <a:pathLst>
                <a:path w="184454" h="157987">
                  <a:moveTo>
                    <a:pt x="67398" y="157987"/>
                  </a:moveTo>
                  <a:lnTo>
                    <a:pt x="184454" y="18402"/>
                  </a:lnTo>
                  <a:lnTo>
                    <a:pt x="0" y="0"/>
                  </a:lnTo>
                  <a:lnTo>
                    <a:pt x="67398" y="157987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94"/>
            <p:cNvSpPr/>
            <p:nvPr/>
          </p:nvSpPr>
          <p:spPr>
            <a:xfrm>
              <a:off x="10181516" y="2335815"/>
              <a:ext cx="175983" cy="175120"/>
            </a:xfrm>
            <a:custGeom>
              <a:avLst/>
              <a:gdLst/>
              <a:ahLst/>
              <a:cxnLst/>
              <a:rect l="l" t="t" r="r" b="b"/>
              <a:pathLst>
                <a:path w="175983" h="175120">
                  <a:moveTo>
                    <a:pt x="125831" y="175120"/>
                  </a:moveTo>
                  <a:lnTo>
                    <a:pt x="175983" y="0"/>
                  </a:lnTo>
                  <a:lnTo>
                    <a:pt x="0" y="58204"/>
                  </a:lnTo>
                  <a:lnTo>
                    <a:pt x="125831" y="175120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62"/>
            <p:cNvSpPr/>
            <p:nvPr/>
          </p:nvSpPr>
          <p:spPr>
            <a:xfrm>
              <a:off x="1312123" y="3901815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34FFC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6" name="object 61"/>
            <p:cNvSpPr/>
            <p:nvPr/>
          </p:nvSpPr>
          <p:spPr>
            <a:xfrm>
              <a:off x="1312123" y="4243179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FF5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7" name="object 60"/>
            <p:cNvSpPr/>
            <p:nvPr/>
          </p:nvSpPr>
          <p:spPr>
            <a:xfrm>
              <a:off x="1312123" y="4584529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9395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8" name="object 59"/>
            <p:cNvSpPr/>
            <p:nvPr/>
          </p:nvSpPr>
          <p:spPr>
            <a:xfrm>
              <a:off x="1312123" y="4925880"/>
              <a:ext cx="159626" cy="159626"/>
            </a:xfrm>
            <a:custGeom>
              <a:avLst/>
              <a:gdLst/>
              <a:ahLst/>
              <a:cxnLst/>
              <a:rect l="l" t="t" r="r" b="b"/>
              <a:pathLst>
                <a:path w="159626" h="159626">
                  <a:moveTo>
                    <a:pt x="0" y="159626"/>
                  </a:moveTo>
                  <a:lnTo>
                    <a:pt x="159626" y="159626"/>
                  </a:lnTo>
                  <a:lnTo>
                    <a:pt x="159626" y="0"/>
                  </a:lnTo>
                  <a:lnTo>
                    <a:pt x="0" y="0"/>
                  </a:lnTo>
                  <a:lnTo>
                    <a:pt x="0" y="159626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51" name="object 56"/>
            <p:cNvSpPr txBox="1"/>
            <p:nvPr/>
          </p:nvSpPr>
          <p:spPr>
            <a:xfrm>
              <a:off x="1299424" y="2635786"/>
              <a:ext cx="3189330" cy="38607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19050">
                <a:lnSpc>
                  <a:spcPts val="1130"/>
                </a:lnSpc>
                <a:spcBef>
                  <a:spcPts val="56"/>
                </a:spcBef>
              </a:pP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Estimated global</a:t>
              </a:r>
              <a:r>
                <a:rPr sz="1100" b="1" spc="53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marketplace</a:t>
              </a:r>
              <a:r>
                <a:rPr sz="1100" b="1" spc="54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lending</a:t>
              </a:r>
              <a:endParaRPr sz="1100" b="1" dirty="0">
                <a:latin typeface="Century Gothic" panose="020B0502020202020204" pitchFamily="34" charset="0"/>
                <a:cs typeface="Arial"/>
              </a:endParaRPr>
            </a:p>
            <a:p>
              <a:pPr marL="12700">
                <a:lnSpc>
                  <a:spcPct val="95825"/>
                </a:lnSpc>
                <a:spcBef>
                  <a:spcPts val="633"/>
                </a:spcBef>
              </a:pP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can</a:t>
              </a:r>
              <a:r>
                <a:rPr sz="1100" b="1" spc="16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reach</a:t>
              </a:r>
              <a:r>
                <a:rPr sz="1100" b="1" spc="-25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$290 billion</a:t>
              </a:r>
              <a:r>
                <a:rPr sz="1100" b="1" spc="51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by</a:t>
              </a:r>
              <a:r>
                <a:rPr sz="1100" b="1" spc="31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2020 (base</a:t>
              </a:r>
              <a:r>
                <a:rPr sz="1100" b="1" spc="-75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00" b="1" spc="0" dirty="0">
                  <a:latin typeface="Century Gothic" panose="020B0502020202020204" pitchFamily="34" charset="0"/>
                  <a:cs typeface="Arial"/>
                </a:rPr>
                <a:t>case)</a:t>
              </a:r>
              <a:endParaRPr sz="1100" b="1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2" name="object 55"/>
            <p:cNvSpPr txBox="1"/>
            <p:nvPr/>
          </p:nvSpPr>
          <p:spPr>
            <a:xfrm>
              <a:off x="4832748" y="2649634"/>
              <a:ext cx="32618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300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3" name="object 54"/>
            <p:cNvSpPr txBox="1"/>
            <p:nvPr/>
          </p:nvSpPr>
          <p:spPr>
            <a:xfrm>
              <a:off x="4852168" y="3044960"/>
              <a:ext cx="30676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4" name="object 53"/>
            <p:cNvSpPr txBox="1"/>
            <p:nvPr/>
          </p:nvSpPr>
          <p:spPr>
            <a:xfrm>
              <a:off x="4842082" y="3440287"/>
              <a:ext cx="316851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5" name="object 52"/>
            <p:cNvSpPr txBox="1"/>
            <p:nvPr/>
          </p:nvSpPr>
          <p:spPr>
            <a:xfrm>
              <a:off x="4860448" y="3835613"/>
              <a:ext cx="29848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6" name="object 51"/>
            <p:cNvSpPr txBox="1"/>
            <p:nvPr/>
          </p:nvSpPr>
          <p:spPr>
            <a:xfrm>
              <a:off x="1559087" y="3899296"/>
              <a:ext cx="814162" cy="122922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460"/>
                </a:lnSpc>
                <a:spcBef>
                  <a:spcPts val="73"/>
                </a:spcBef>
              </a:pPr>
              <a:r>
                <a:rPr sz="1400" spc="-4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ust</a:t>
              </a:r>
              <a:r>
                <a:rPr sz="140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r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400" spc="-4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l</a:t>
              </a: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ia</a:t>
              </a:r>
              <a:endParaRPr sz="1400">
                <a:latin typeface="Century Gothic" panose="020B0502020202020204" pitchFamily="34" charset="0"/>
                <a:cs typeface="Arial"/>
              </a:endParaRPr>
            </a:p>
            <a:p>
              <a:pPr marL="12700" marR="26963">
                <a:lnSpc>
                  <a:spcPct val="95825"/>
                </a:lnSpc>
                <a:spcBef>
                  <a:spcPts val="1004"/>
                </a:spcBef>
              </a:pP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China</a:t>
              </a:r>
              <a:endParaRPr sz="1400">
                <a:latin typeface="Century Gothic" panose="020B0502020202020204" pitchFamily="34" charset="0"/>
                <a:cs typeface="Arial"/>
              </a:endParaRPr>
            </a:p>
            <a:p>
              <a:pPr marL="12700" marR="527407">
                <a:lnSpc>
                  <a:spcPct val="157738"/>
                </a:lnSpc>
                <a:spcBef>
                  <a:spcPts val="427"/>
                </a:spcBef>
              </a:pPr>
              <a:r>
                <a:rPr sz="140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UK US</a:t>
              </a:r>
              <a:endParaRPr sz="140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7" name="object 50"/>
            <p:cNvSpPr txBox="1"/>
            <p:nvPr/>
          </p:nvSpPr>
          <p:spPr>
            <a:xfrm>
              <a:off x="4850362" y="4230940"/>
              <a:ext cx="308571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100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8" name="object 49"/>
            <p:cNvSpPr txBox="1"/>
            <p:nvPr/>
          </p:nvSpPr>
          <p:spPr>
            <a:xfrm>
              <a:off x="4930451" y="4626267"/>
              <a:ext cx="228482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50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59" name="object 48"/>
            <p:cNvSpPr txBox="1"/>
            <p:nvPr/>
          </p:nvSpPr>
          <p:spPr>
            <a:xfrm>
              <a:off x="5015658" y="5021593"/>
              <a:ext cx="143275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0" name="object 47"/>
            <p:cNvSpPr txBox="1"/>
            <p:nvPr/>
          </p:nvSpPr>
          <p:spPr>
            <a:xfrm>
              <a:off x="5456148" y="5235515"/>
              <a:ext cx="386854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1" name="object 46"/>
            <p:cNvSpPr txBox="1"/>
            <p:nvPr/>
          </p:nvSpPr>
          <p:spPr>
            <a:xfrm>
              <a:off x="5989673" y="5235666"/>
              <a:ext cx="5065287" cy="1759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235"/>
                </a:lnSpc>
                <a:spcBef>
                  <a:spcPts val="61"/>
                </a:spcBef>
              </a:pP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2011   </a:t>
              </a:r>
              <a:r>
                <a:rPr sz="1150" spc="217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2012   </a:t>
              </a:r>
              <a:r>
                <a:rPr sz="1150" spc="22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3   </a:t>
              </a:r>
              <a:r>
                <a:rPr sz="1150" spc="25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   </a:t>
              </a:r>
              <a:r>
                <a:rPr sz="1150" spc="26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2015   </a:t>
              </a:r>
              <a:r>
                <a:rPr sz="1150" spc="25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2016   </a:t>
              </a:r>
              <a:r>
                <a:rPr sz="1150" spc="29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7   </a:t>
              </a:r>
              <a:r>
                <a:rPr sz="1150" spc="187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2018   </a:t>
              </a:r>
              <a:r>
                <a:rPr sz="1150" spc="276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9   </a:t>
              </a:r>
              <a:r>
                <a:rPr sz="1150" spc="18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2020</a:t>
              </a:r>
              <a:endParaRPr sz="115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62" name="object 45"/>
            <p:cNvSpPr txBox="1"/>
            <p:nvPr/>
          </p:nvSpPr>
          <p:spPr>
            <a:xfrm>
              <a:off x="1312123" y="4925880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3" name="object 44"/>
            <p:cNvSpPr txBox="1"/>
            <p:nvPr/>
          </p:nvSpPr>
          <p:spPr>
            <a:xfrm>
              <a:off x="1312123" y="4584529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4" name="object 43"/>
            <p:cNvSpPr txBox="1"/>
            <p:nvPr/>
          </p:nvSpPr>
          <p:spPr>
            <a:xfrm>
              <a:off x="1312123" y="4243179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5" name="object 42"/>
            <p:cNvSpPr txBox="1"/>
            <p:nvPr/>
          </p:nvSpPr>
          <p:spPr>
            <a:xfrm>
              <a:off x="1312123" y="3901815"/>
              <a:ext cx="159626" cy="159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>
                <a:latin typeface="Century Gothic" panose="020B0502020202020204" pitchFamily="34" charset="0"/>
              </a:endParaRPr>
            </a:p>
          </p:txBody>
        </p:sp>
        <p:sp>
          <p:nvSpPr>
            <p:cNvPr id="66" name="object 41"/>
            <p:cNvSpPr txBox="1"/>
            <p:nvPr/>
          </p:nvSpPr>
          <p:spPr>
            <a:xfrm>
              <a:off x="5407656" y="2880621"/>
              <a:ext cx="5266627" cy="100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37"/>
                </a:spcBef>
              </a:pPr>
              <a:endParaRPr sz="750"/>
            </a:p>
          </p:txBody>
        </p:sp>
        <p:sp>
          <p:nvSpPr>
            <p:cNvPr id="67" name="object 40"/>
            <p:cNvSpPr txBox="1"/>
            <p:nvPr/>
          </p:nvSpPr>
          <p:spPr>
            <a:xfrm>
              <a:off x="10674283" y="2880621"/>
              <a:ext cx="343992" cy="100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37"/>
                </a:spcBef>
              </a:pPr>
              <a:endParaRPr sz="750"/>
            </a:p>
          </p:txBody>
        </p:sp>
        <p:sp>
          <p:nvSpPr>
            <p:cNvPr id="68" name="object 39"/>
            <p:cNvSpPr txBox="1"/>
            <p:nvPr/>
          </p:nvSpPr>
          <p:spPr>
            <a:xfrm>
              <a:off x="11018276" y="2880621"/>
              <a:ext cx="130300" cy="22436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9" name="object 38"/>
            <p:cNvSpPr txBox="1"/>
            <p:nvPr/>
          </p:nvSpPr>
          <p:spPr>
            <a:xfrm>
              <a:off x="5407656" y="2980684"/>
              <a:ext cx="4748048" cy="4401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060557">
                <a:lnSpc>
                  <a:spcPts val="775"/>
                </a:lnSpc>
                <a:spcBef>
                  <a:spcPts val="38"/>
                </a:spcBef>
              </a:pP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123%</a:t>
              </a:r>
              <a:r>
                <a:rPr sz="1725" b="1" spc="17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725" b="1" spc="-1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E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xpe</a:t>
              </a:r>
              <a:r>
                <a:rPr sz="1725" b="1" spc="4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725" b="1" spc="-1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t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ed</a:t>
              </a:r>
              <a:r>
                <a:rPr sz="1725" b="1" spc="-2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725" b="1" spc="-9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725" b="1" spc="0" baseline="5041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GR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  <a:p>
              <a:pPr marL="2036566" marR="1926290" algn="ctr">
                <a:lnSpc>
                  <a:spcPct val="95825"/>
                </a:lnSpc>
                <a:spcBef>
                  <a:spcPts val="166"/>
                </a:spcBef>
              </a:pPr>
              <a:r>
                <a:rPr sz="115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</a:t>
              </a:r>
              <a:r>
                <a:rPr sz="1150" spc="-25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-</a:t>
              </a:r>
              <a:r>
                <a:rPr sz="1150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2020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70" name="object 37"/>
            <p:cNvSpPr txBox="1"/>
            <p:nvPr/>
          </p:nvSpPr>
          <p:spPr>
            <a:xfrm>
              <a:off x="10155704" y="2980684"/>
              <a:ext cx="343992" cy="7661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600"/>
                </a:lnSpc>
                <a:spcBef>
                  <a:spcPts val="3"/>
                </a:spcBef>
              </a:pPr>
              <a:endParaRPr sz="600"/>
            </a:p>
          </p:txBody>
        </p:sp>
        <p:sp>
          <p:nvSpPr>
            <p:cNvPr id="71" name="object 36"/>
            <p:cNvSpPr txBox="1"/>
            <p:nvPr/>
          </p:nvSpPr>
          <p:spPr>
            <a:xfrm>
              <a:off x="10499696" y="2980684"/>
              <a:ext cx="174586" cy="21435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2" name="object 35"/>
            <p:cNvSpPr txBox="1"/>
            <p:nvPr/>
          </p:nvSpPr>
          <p:spPr>
            <a:xfrm>
              <a:off x="10674283" y="2980684"/>
              <a:ext cx="343992" cy="10160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3" name="object 34"/>
            <p:cNvSpPr txBox="1"/>
            <p:nvPr/>
          </p:nvSpPr>
          <p:spPr>
            <a:xfrm>
              <a:off x="10155704" y="3057303"/>
              <a:ext cx="343992" cy="11544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4" name="object 33"/>
            <p:cNvSpPr txBox="1"/>
            <p:nvPr/>
          </p:nvSpPr>
          <p:spPr>
            <a:xfrm>
              <a:off x="5407656" y="3420834"/>
              <a:ext cx="4229469" cy="2918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5" name="object 32"/>
            <p:cNvSpPr txBox="1"/>
            <p:nvPr/>
          </p:nvSpPr>
          <p:spPr>
            <a:xfrm>
              <a:off x="9637125" y="3420834"/>
              <a:ext cx="343992" cy="10046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6" name="object 31"/>
            <p:cNvSpPr txBox="1"/>
            <p:nvPr/>
          </p:nvSpPr>
          <p:spPr>
            <a:xfrm>
              <a:off x="9981117" y="3420834"/>
              <a:ext cx="174586" cy="17034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7" name="object 30"/>
            <p:cNvSpPr txBox="1"/>
            <p:nvPr/>
          </p:nvSpPr>
          <p:spPr>
            <a:xfrm>
              <a:off x="5407656" y="3712693"/>
              <a:ext cx="3710877" cy="4886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000"/>
                </a:lnSpc>
              </a:pPr>
              <a:endParaRPr sz="1000" dirty="0">
                <a:latin typeface="Century Gothic" panose="020B0502020202020204" pitchFamily="34" charset="0"/>
              </a:endParaRPr>
            </a:p>
            <a:p>
              <a:pPr marL="103344">
                <a:lnSpc>
                  <a:spcPct val="95825"/>
                </a:lnSpc>
                <a:spcBef>
                  <a:spcPts val="1071"/>
                </a:spcBef>
              </a:pP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123%</a:t>
              </a:r>
              <a:r>
                <a:rPr sz="1150" b="1" spc="17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C</a:t>
              </a:r>
              <a:r>
                <a:rPr sz="1150" b="1" spc="-9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A</a:t>
              </a:r>
              <a:r>
                <a:rPr sz="1150" b="1" spc="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GR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78" name="object 29"/>
            <p:cNvSpPr txBox="1"/>
            <p:nvPr/>
          </p:nvSpPr>
          <p:spPr>
            <a:xfrm>
              <a:off x="9118533" y="3712693"/>
              <a:ext cx="343992" cy="8868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9" name="object 28"/>
            <p:cNvSpPr txBox="1"/>
            <p:nvPr/>
          </p:nvSpPr>
          <p:spPr>
            <a:xfrm>
              <a:off x="9462526" y="3712693"/>
              <a:ext cx="174599" cy="14115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0" name="object 27"/>
            <p:cNvSpPr txBox="1"/>
            <p:nvPr/>
          </p:nvSpPr>
          <p:spPr>
            <a:xfrm>
              <a:off x="10674283" y="3996748"/>
              <a:ext cx="343992" cy="1680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1" name="object 26"/>
            <p:cNvSpPr txBox="1"/>
            <p:nvPr/>
          </p:nvSpPr>
          <p:spPr>
            <a:xfrm>
              <a:off x="10674283" y="4164839"/>
              <a:ext cx="343992" cy="9594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2" name="object 25"/>
            <p:cNvSpPr txBox="1"/>
            <p:nvPr/>
          </p:nvSpPr>
          <p:spPr>
            <a:xfrm>
              <a:off x="5407656" y="4201319"/>
              <a:ext cx="3192298" cy="432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3344">
                <a:lnSpc>
                  <a:spcPts val="1075"/>
                </a:lnSpc>
                <a:spcBef>
                  <a:spcPts val="53"/>
                </a:spcBef>
              </a:pPr>
              <a:r>
                <a:rPr sz="17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2010</a:t>
              </a:r>
              <a:r>
                <a:rPr sz="1725" spc="-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-</a:t>
              </a:r>
              <a:r>
                <a:rPr sz="1725" spc="0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20</a:t>
              </a:r>
              <a:r>
                <a:rPr sz="1725" spc="-25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1</a:t>
              </a:r>
              <a:r>
                <a:rPr sz="1725" spc="0" baseline="2520" dirty="0">
                  <a:solidFill>
                    <a:srgbClr val="4C4D4F"/>
                  </a:solidFill>
                  <a:latin typeface="Century Gothic" panose="020B0502020202020204" pitchFamily="34" charset="0"/>
                  <a:cs typeface="Arial"/>
                </a:rPr>
                <a:t>4</a:t>
              </a:r>
              <a:endParaRPr sz="1150" dirty="0"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83" name="object 24"/>
            <p:cNvSpPr txBox="1"/>
            <p:nvPr/>
          </p:nvSpPr>
          <p:spPr>
            <a:xfrm>
              <a:off x="8599954" y="4201319"/>
              <a:ext cx="343992" cy="592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4" name="object 23"/>
            <p:cNvSpPr txBox="1"/>
            <p:nvPr/>
          </p:nvSpPr>
          <p:spPr>
            <a:xfrm>
              <a:off x="8943946" y="4201319"/>
              <a:ext cx="174586" cy="56418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5" name="object 22"/>
            <p:cNvSpPr txBox="1"/>
            <p:nvPr/>
          </p:nvSpPr>
          <p:spPr>
            <a:xfrm>
              <a:off x="10155704" y="4211740"/>
              <a:ext cx="343992" cy="13681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6" name="object 21"/>
            <p:cNvSpPr txBox="1"/>
            <p:nvPr/>
          </p:nvSpPr>
          <p:spPr>
            <a:xfrm>
              <a:off x="10155704" y="4348557"/>
              <a:ext cx="343992" cy="7757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7" name="object 20"/>
            <p:cNvSpPr txBox="1"/>
            <p:nvPr/>
          </p:nvSpPr>
          <p:spPr>
            <a:xfrm>
              <a:off x="9637125" y="4425436"/>
              <a:ext cx="343992" cy="9902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750"/>
                </a:lnSpc>
                <a:spcBef>
                  <a:spcPts val="29"/>
                </a:spcBef>
              </a:pPr>
              <a:endParaRPr sz="750"/>
            </a:p>
          </p:txBody>
        </p:sp>
        <p:sp>
          <p:nvSpPr>
            <p:cNvPr id="88" name="object 19"/>
            <p:cNvSpPr txBox="1"/>
            <p:nvPr/>
          </p:nvSpPr>
          <p:spPr>
            <a:xfrm>
              <a:off x="9637125" y="4524458"/>
              <a:ext cx="343992" cy="59982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9" name="object 18"/>
            <p:cNvSpPr txBox="1"/>
            <p:nvPr/>
          </p:nvSpPr>
          <p:spPr>
            <a:xfrm>
              <a:off x="9118533" y="4599509"/>
              <a:ext cx="343992" cy="844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650"/>
                </a:lnSpc>
                <a:spcBef>
                  <a:spcPts val="14"/>
                </a:spcBef>
              </a:pPr>
              <a:endParaRPr sz="650"/>
            </a:p>
          </p:txBody>
        </p:sp>
        <p:sp>
          <p:nvSpPr>
            <p:cNvPr id="90" name="object 17"/>
            <p:cNvSpPr txBox="1"/>
            <p:nvPr/>
          </p:nvSpPr>
          <p:spPr>
            <a:xfrm>
              <a:off x="5407656" y="4633919"/>
              <a:ext cx="2673706" cy="26376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1" name="object 16"/>
            <p:cNvSpPr txBox="1"/>
            <p:nvPr/>
          </p:nvSpPr>
          <p:spPr>
            <a:xfrm>
              <a:off x="8081362" y="4633919"/>
              <a:ext cx="343979" cy="26376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2" name="object 15"/>
            <p:cNvSpPr txBox="1"/>
            <p:nvPr/>
          </p:nvSpPr>
          <p:spPr>
            <a:xfrm>
              <a:off x="8425342" y="4633919"/>
              <a:ext cx="174612" cy="159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3" name="object 14"/>
            <p:cNvSpPr txBox="1"/>
            <p:nvPr/>
          </p:nvSpPr>
          <p:spPr>
            <a:xfrm>
              <a:off x="9118533" y="4683945"/>
              <a:ext cx="343992" cy="44033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4" name="object 13"/>
            <p:cNvSpPr txBox="1"/>
            <p:nvPr/>
          </p:nvSpPr>
          <p:spPr>
            <a:xfrm>
              <a:off x="8425342" y="4793520"/>
              <a:ext cx="174612" cy="10359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15"/>
                </a:spcBef>
              </a:pPr>
              <a:endParaRPr sz="800"/>
            </a:p>
          </p:txBody>
        </p:sp>
        <p:sp>
          <p:nvSpPr>
            <p:cNvPr id="95" name="object 12"/>
            <p:cNvSpPr txBox="1"/>
            <p:nvPr/>
          </p:nvSpPr>
          <p:spPr>
            <a:xfrm>
              <a:off x="8599954" y="4793520"/>
              <a:ext cx="343992" cy="33076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6" name="object 11"/>
            <p:cNvSpPr txBox="1"/>
            <p:nvPr/>
          </p:nvSpPr>
          <p:spPr>
            <a:xfrm>
              <a:off x="5407656" y="4897686"/>
              <a:ext cx="2155127" cy="11930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900"/>
                </a:lnSpc>
                <a:spcBef>
                  <a:spcPts val="39"/>
                </a:spcBef>
              </a:pPr>
              <a:endParaRPr sz="900"/>
            </a:p>
          </p:txBody>
        </p:sp>
        <p:sp>
          <p:nvSpPr>
            <p:cNvPr id="97" name="object 10"/>
            <p:cNvSpPr txBox="1"/>
            <p:nvPr/>
          </p:nvSpPr>
          <p:spPr>
            <a:xfrm>
              <a:off x="7562783" y="4897686"/>
              <a:ext cx="343992" cy="11930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900"/>
                </a:lnSpc>
                <a:spcBef>
                  <a:spcPts val="39"/>
                </a:spcBef>
              </a:pPr>
              <a:endParaRPr sz="900"/>
            </a:p>
          </p:txBody>
        </p:sp>
        <p:sp>
          <p:nvSpPr>
            <p:cNvPr id="98" name="object 9"/>
            <p:cNvSpPr txBox="1"/>
            <p:nvPr/>
          </p:nvSpPr>
          <p:spPr>
            <a:xfrm>
              <a:off x="7906776" y="4897686"/>
              <a:ext cx="174586" cy="22659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9" name="object 8"/>
            <p:cNvSpPr txBox="1"/>
            <p:nvPr/>
          </p:nvSpPr>
          <p:spPr>
            <a:xfrm>
              <a:off x="5407656" y="5016990"/>
              <a:ext cx="1636535" cy="416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0" name="object 7"/>
            <p:cNvSpPr txBox="1"/>
            <p:nvPr/>
          </p:nvSpPr>
          <p:spPr>
            <a:xfrm>
              <a:off x="7044192" y="5016990"/>
              <a:ext cx="343992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1" name="object 6"/>
            <p:cNvSpPr txBox="1"/>
            <p:nvPr/>
          </p:nvSpPr>
          <p:spPr>
            <a:xfrm>
              <a:off x="7388184" y="5016990"/>
              <a:ext cx="174599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2" name="object 5"/>
            <p:cNvSpPr txBox="1"/>
            <p:nvPr/>
          </p:nvSpPr>
          <p:spPr>
            <a:xfrm>
              <a:off x="7562783" y="5016990"/>
              <a:ext cx="343992" cy="1072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800"/>
                </a:lnSpc>
                <a:spcBef>
                  <a:spcPts val="44"/>
                </a:spcBef>
              </a:pPr>
              <a:endParaRPr sz="800">
                <a:latin typeface="Century Gothic" panose="020B0502020202020204" pitchFamily="34" charset="0"/>
              </a:endParaRPr>
            </a:p>
          </p:txBody>
        </p:sp>
        <p:sp>
          <p:nvSpPr>
            <p:cNvPr id="103" name="object 4"/>
            <p:cNvSpPr txBox="1"/>
            <p:nvPr/>
          </p:nvSpPr>
          <p:spPr>
            <a:xfrm>
              <a:off x="5407656" y="5058684"/>
              <a:ext cx="1117956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  <p:sp>
          <p:nvSpPr>
            <p:cNvPr id="104" name="object 3"/>
            <p:cNvSpPr txBox="1"/>
            <p:nvPr/>
          </p:nvSpPr>
          <p:spPr>
            <a:xfrm>
              <a:off x="6525612" y="5058684"/>
              <a:ext cx="343992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  <p:sp>
          <p:nvSpPr>
            <p:cNvPr id="105" name="object 2"/>
            <p:cNvSpPr txBox="1"/>
            <p:nvPr/>
          </p:nvSpPr>
          <p:spPr>
            <a:xfrm>
              <a:off x="6869605" y="5058684"/>
              <a:ext cx="174586" cy="65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500"/>
                </a:lnSpc>
                <a:spcBef>
                  <a:spcPts val="16"/>
                </a:spcBef>
              </a:pPr>
              <a:endParaRPr sz="5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8803653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6249" y="70538"/>
            <a:ext cx="8393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Peer-to-Peer Lending and how it works?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object 57"/>
          <p:cNvSpPr txBox="1"/>
          <p:nvPr/>
        </p:nvSpPr>
        <p:spPr>
          <a:xfrm>
            <a:off x="10742057" y="668082"/>
            <a:ext cx="3357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63" name="object 53"/>
          <p:cNvSpPr/>
          <p:nvPr/>
        </p:nvSpPr>
        <p:spPr>
          <a:xfrm>
            <a:off x="5004120" y="1858043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54"/>
          <p:cNvSpPr/>
          <p:nvPr/>
        </p:nvSpPr>
        <p:spPr>
          <a:xfrm>
            <a:off x="5472343" y="2033232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55"/>
          <p:cNvSpPr/>
          <p:nvPr/>
        </p:nvSpPr>
        <p:spPr>
          <a:xfrm>
            <a:off x="5124092" y="2033232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52"/>
          <p:cNvSpPr/>
          <p:nvPr/>
        </p:nvSpPr>
        <p:spPr>
          <a:xfrm>
            <a:off x="5171218" y="1517432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49"/>
          <p:cNvSpPr/>
          <p:nvPr/>
        </p:nvSpPr>
        <p:spPr>
          <a:xfrm>
            <a:off x="5004120" y="4935614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50"/>
          <p:cNvSpPr/>
          <p:nvPr/>
        </p:nvSpPr>
        <p:spPr>
          <a:xfrm>
            <a:off x="5472343" y="5110803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51"/>
          <p:cNvSpPr/>
          <p:nvPr/>
        </p:nvSpPr>
        <p:spPr>
          <a:xfrm>
            <a:off x="5124092" y="5110803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48"/>
          <p:cNvSpPr/>
          <p:nvPr/>
        </p:nvSpPr>
        <p:spPr>
          <a:xfrm>
            <a:off x="5171218" y="459500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45"/>
          <p:cNvSpPr/>
          <p:nvPr/>
        </p:nvSpPr>
        <p:spPr>
          <a:xfrm>
            <a:off x="5004120" y="3396830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46"/>
          <p:cNvSpPr/>
          <p:nvPr/>
        </p:nvSpPr>
        <p:spPr>
          <a:xfrm>
            <a:off x="5472343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47"/>
          <p:cNvSpPr/>
          <p:nvPr/>
        </p:nvSpPr>
        <p:spPr>
          <a:xfrm>
            <a:off x="5124092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44"/>
          <p:cNvSpPr/>
          <p:nvPr/>
        </p:nvSpPr>
        <p:spPr>
          <a:xfrm>
            <a:off x="5171218" y="305621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41"/>
          <p:cNvSpPr/>
          <p:nvPr/>
        </p:nvSpPr>
        <p:spPr>
          <a:xfrm>
            <a:off x="9534608" y="3396830"/>
            <a:ext cx="588200" cy="408419"/>
          </a:xfrm>
          <a:custGeom>
            <a:avLst/>
            <a:gdLst/>
            <a:ahLst/>
            <a:cxnLst/>
            <a:rect l="l" t="t" r="r" b="b"/>
            <a:pathLst>
              <a:path w="588200" h="408419">
                <a:moveTo>
                  <a:pt x="179997" y="0"/>
                </a:moveTo>
                <a:lnTo>
                  <a:pt x="154325" y="22"/>
                </a:lnTo>
                <a:lnTo>
                  <a:pt x="131217" y="179"/>
                </a:lnTo>
                <a:lnTo>
                  <a:pt x="110540" y="607"/>
                </a:lnTo>
                <a:lnTo>
                  <a:pt x="75936" y="2812"/>
                </a:lnTo>
                <a:lnTo>
                  <a:pt x="49431" y="7717"/>
                </a:lnTo>
                <a:lnTo>
                  <a:pt x="29947" y="16402"/>
                </a:lnTo>
                <a:lnTo>
                  <a:pt x="11519" y="38879"/>
                </a:lnTo>
                <a:lnTo>
                  <a:pt x="4859" y="61739"/>
                </a:lnTo>
                <a:lnTo>
                  <a:pt x="1439" y="92158"/>
                </a:lnTo>
                <a:lnTo>
                  <a:pt x="179" y="131217"/>
                </a:lnTo>
                <a:lnTo>
                  <a:pt x="22" y="154325"/>
                </a:lnTo>
                <a:lnTo>
                  <a:pt x="0" y="179997"/>
                </a:lnTo>
                <a:lnTo>
                  <a:pt x="0" y="372414"/>
                </a:lnTo>
                <a:lnTo>
                  <a:pt x="558" y="393197"/>
                </a:lnTo>
                <a:lnTo>
                  <a:pt x="15086" y="407845"/>
                </a:lnTo>
                <a:lnTo>
                  <a:pt x="35760" y="408419"/>
                </a:lnTo>
                <a:lnTo>
                  <a:pt x="35991" y="408419"/>
                </a:lnTo>
                <a:lnTo>
                  <a:pt x="552196" y="408419"/>
                </a:lnTo>
                <a:lnTo>
                  <a:pt x="572975" y="407860"/>
                </a:lnTo>
                <a:lnTo>
                  <a:pt x="587626" y="393335"/>
                </a:lnTo>
                <a:lnTo>
                  <a:pt x="588200" y="372664"/>
                </a:lnTo>
                <a:lnTo>
                  <a:pt x="588200" y="372414"/>
                </a:lnTo>
                <a:lnTo>
                  <a:pt x="588200" y="179997"/>
                </a:lnTo>
                <a:lnTo>
                  <a:pt x="588178" y="154325"/>
                </a:lnTo>
                <a:lnTo>
                  <a:pt x="588020" y="131217"/>
                </a:lnTo>
                <a:lnTo>
                  <a:pt x="587593" y="110540"/>
                </a:lnTo>
                <a:lnTo>
                  <a:pt x="585388" y="75936"/>
                </a:lnTo>
                <a:lnTo>
                  <a:pt x="580483" y="49431"/>
                </a:lnTo>
                <a:lnTo>
                  <a:pt x="571798" y="29947"/>
                </a:lnTo>
                <a:lnTo>
                  <a:pt x="549321" y="11519"/>
                </a:lnTo>
                <a:lnTo>
                  <a:pt x="526461" y="4859"/>
                </a:lnTo>
                <a:lnTo>
                  <a:pt x="496041" y="1439"/>
                </a:lnTo>
                <a:lnTo>
                  <a:pt x="456982" y="179"/>
                </a:lnTo>
                <a:lnTo>
                  <a:pt x="433875" y="22"/>
                </a:lnTo>
                <a:lnTo>
                  <a:pt x="408203" y="0"/>
                </a:lnTo>
                <a:lnTo>
                  <a:pt x="179997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42"/>
          <p:cNvSpPr/>
          <p:nvPr/>
        </p:nvSpPr>
        <p:spPr>
          <a:xfrm>
            <a:off x="10002830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43"/>
          <p:cNvSpPr/>
          <p:nvPr/>
        </p:nvSpPr>
        <p:spPr>
          <a:xfrm>
            <a:off x="9654580" y="3572018"/>
            <a:ext cx="0" cy="239585"/>
          </a:xfrm>
          <a:custGeom>
            <a:avLst/>
            <a:gdLst/>
            <a:ahLst/>
            <a:cxnLst/>
            <a:rect l="l" t="t" r="r" b="b"/>
            <a:pathLst>
              <a:path h="239585">
                <a:moveTo>
                  <a:pt x="0" y="0"/>
                </a:moveTo>
                <a:lnTo>
                  <a:pt x="0" y="239585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40"/>
          <p:cNvSpPr/>
          <p:nvPr/>
        </p:nvSpPr>
        <p:spPr>
          <a:xfrm>
            <a:off x="9701704" y="305621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lnTo>
                  <a:pt x="141664" y="253162"/>
                </a:lnTo>
                <a:lnTo>
                  <a:pt x="155838" y="250711"/>
                </a:lnTo>
                <a:lnTo>
                  <a:pt x="169428" y="246740"/>
                </a:lnTo>
                <a:lnTo>
                  <a:pt x="182343" y="241340"/>
                </a:lnTo>
                <a:lnTo>
                  <a:pt x="194489" y="234603"/>
                </a:lnTo>
                <a:lnTo>
                  <a:pt x="205775" y="226624"/>
                </a:lnTo>
                <a:lnTo>
                  <a:pt x="216107" y="217493"/>
                </a:lnTo>
                <a:lnTo>
                  <a:pt x="225394" y="207304"/>
                </a:lnTo>
                <a:lnTo>
                  <a:pt x="233543" y="196148"/>
                </a:lnTo>
                <a:lnTo>
                  <a:pt x="240461" y="184118"/>
                </a:lnTo>
                <a:lnTo>
                  <a:pt x="246057" y="171307"/>
                </a:lnTo>
                <a:lnTo>
                  <a:pt x="250237" y="157807"/>
                </a:lnTo>
                <a:lnTo>
                  <a:pt x="252910" y="143711"/>
                </a:lnTo>
                <a:lnTo>
                  <a:pt x="253982" y="129110"/>
                </a:lnTo>
                <a:lnTo>
                  <a:pt x="254000" y="127000"/>
                </a:lnTo>
                <a:lnTo>
                  <a:pt x="253162" y="112335"/>
                </a:lnTo>
                <a:lnTo>
                  <a:pt x="250711" y="98161"/>
                </a:lnTo>
                <a:lnTo>
                  <a:pt x="246740" y="84571"/>
                </a:lnTo>
                <a:lnTo>
                  <a:pt x="241340" y="71656"/>
                </a:lnTo>
                <a:lnTo>
                  <a:pt x="234603" y="59510"/>
                </a:lnTo>
                <a:lnTo>
                  <a:pt x="226624" y="48224"/>
                </a:lnTo>
                <a:lnTo>
                  <a:pt x="217493" y="37892"/>
                </a:lnTo>
                <a:lnTo>
                  <a:pt x="207304" y="28605"/>
                </a:lnTo>
                <a:lnTo>
                  <a:pt x="196148" y="20456"/>
                </a:lnTo>
                <a:lnTo>
                  <a:pt x="184118" y="13538"/>
                </a:lnTo>
                <a:lnTo>
                  <a:pt x="171307" y="7942"/>
                </a:lnTo>
                <a:lnTo>
                  <a:pt x="157807" y="3762"/>
                </a:lnTo>
                <a:lnTo>
                  <a:pt x="143711" y="1089"/>
                </a:lnTo>
                <a:lnTo>
                  <a:pt x="129110" y="17"/>
                </a:lnTo>
                <a:lnTo>
                  <a:pt x="127000" y="0"/>
                </a:lnTo>
                <a:lnTo>
                  <a:pt x="112335" y="837"/>
                </a:lnTo>
                <a:lnTo>
                  <a:pt x="98161" y="3288"/>
                </a:lnTo>
                <a:lnTo>
                  <a:pt x="84571" y="7259"/>
                </a:lnTo>
                <a:lnTo>
                  <a:pt x="71656" y="12659"/>
                </a:lnTo>
                <a:lnTo>
                  <a:pt x="59510" y="19396"/>
                </a:lnTo>
                <a:lnTo>
                  <a:pt x="48224" y="27375"/>
                </a:lnTo>
                <a:lnTo>
                  <a:pt x="37892" y="36506"/>
                </a:lnTo>
                <a:lnTo>
                  <a:pt x="28605" y="46695"/>
                </a:lnTo>
                <a:lnTo>
                  <a:pt x="20456" y="57851"/>
                </a:lnTo>
                <a:lnTo>
                  <a:pt x="13538" y="69881"/>
                </a:lnTo>
                <a:lnTo>
                  <a:pt x="7942" y="82692"/>
                </a:lnTo>
                <a:lnTo>
                  <a:pt x="3762" y="96192"/>
                </a:lnTo>
                <a:lnTo>
                  <a:pt x="1089" y="110288"/>
                </a:lnTo>
                <a:lnTo>
                  <a:pt x="17" y="124889"/>
                </a:lnTo>
                <a:lnTo>
                  <a:pt x="0" y="127000"/>
                </a:lnTo>
                <a:lnTo>
                  <a:pt x="837" y="141664"/>
                </a:lnTo>
                <a:lnTo>
                  <a:pt x="3288" y="155838"/>
                </a:lnTo>
                <a:lnTo>
                  <a:pt x="7259" y="169428"/>
                </a:lnTo>
                <a:lnTo>
                  <a:pt x="12659" y="182343"/>
                </a:lnTo>
                <a:lnTo>
                  <a:pt x="19396" y="194489"/>
                </a:lnTo>
                <a:lnTo>
                  <a:pt x="27375" y="205775"/>
                </a:lnTo>
                <a:lnTo>
                  <a:pt x="36506" y="216107"/>
                </a:lnTo>
                <a:lnTo>
                  <a:pt x="46695" y="225394"/>
                </a:lnTo>
                <a:lnTo>
                  <a:pt x="57851" y="233543"/>
                </a:lnTo>
                <a:lnTo>
                  <a:pt x="69881" y="240461"/>
                </a:lnTo>
                <a:lnTo>
                  <a:pt x="82692" y="246057"/>
                </a:lnTo>
                <a:lnTo>
                  <a:pt x="96192" y="250237"/>
                </a:lnTo>
                <a:lnTo>
                  <a:pt x="110288" y="252910"/>
                </a:lnTo>
                <a:lnTo>
                  <a:pt x="124889" y="253982"/>
                </a:lnTo>
                <a:lnTo>
                  <a:pt x="127000" y="25400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33"/>
          <p:cNvSpPr/>
          <p:nvPr/>
        </p:nvSpPr>
        <p:spPr>
          <a:xfrm>
            <a:off x="7267276" y="2775330"/>
            <a:ext cx="613600" cy="1310805"/>
          </a:xfrm>
          <a:custGeom>
            <a:avLst/>
            <a:gdLst/>
            <a:ahLst/>
            <a:cxnLst/>
            <a:rect l="l" t="t" r="r" b="b"/>
            <a:pathLst>
              <a:path w="613600" h="1310805">
                <a:moveTo>
                  <a:pt x="36004" y="0"/>
                </a:moveTo>
                <a:lnTo>
                  <a:pt x="574" y="15083"/>
                </a:lnTo>
                <a:lnTo>
                  <a:pt x="0" y="36004"/>
                </a:lnTo>
                <a:lnTo>
                  <a:pt x="0" y="1274800"/>
                </a:lnTo>
                <a:lnTo>
                  <a:pt x="15083" y="1310230"/>
                </a:lnTo>
                <a:lnTo>
                  <a:pt x="36004" y="1310805"/>
                </a:lnTo>
                <a:lnTo>
                  <a:pt x="577608" y="1310805"/>
                </a:lnTo>
                <a:lnTo>
                  <a:pt x="613027" y="1295713"/>
                </a:lnTo>
                <a:lnTo>
                  <a:pt x="613600" y="1274800"/>
                </a:lnTo>
                <a:lnTo>
                  <a:pt x="613600" y="36004"/>
                </a:lnTo>
                <a:lnTo>
                  <a:pt x="598513" y="573"/>
                </a:lnTo>
                <a:lnTo>
                  <a:pt x="577608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34"/>
          <p:cNvSpPr/>
          <p:nvPr/>
        </p:nvSpPr>
        <p:spPr>
          <a:xfrm>
            <a:off x="7264997" y="2958267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35"/>
          <p:cNvSpPr/>
          <p:nvPr/>
        </p:nvSpPr>
        <p:spPr>
          <a:xfrm>
            <a:off x="7264997" y="3141201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36"/>
          <p:cNvSpPr/>
          <p:nvPr/>
        </p:nvSpPr>
        <p:spPr>
          <a:xfrm>
            <a:off x="7264997" y="3324136"/>
            <a:ext cx="480415" cy="0"/>
          </a:xfrm>
          <a:custGeom>
            <a:avLst/>
            <a:gdLst/>
            <a:ahLst/>
            <a:cxnLst/>
            <a:rect l="l" t="t" r="r" b="b"/>
            <a:pathLst>
              <a:path w="480415">
                <a:moveTo>
                  <a:pt x="0" y="0"/>
                </a:moveTo>
                <a:lnTo>
                  <a:pt x="480415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37"/>
          <p:cNvSpPr/>
          <p:nvPr/>
        </p:nvSpPr>
        <p:spPr>
          <a:xfrm>
            <a:off x="7704918" y="2886265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38"/>
          <p:cNvSpPr/>
          <p:nvPr/>
        </p:nvSpPr>
        <p:spPr>
          <a:xfrm>
            <a:off x="7704918" y="3069200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39"/>
          <p:cNvSpPr/>
          <p:nvPr/>
        </p:nvSpPr>
        <p:spPr>
          <a:xfrm>
            <a:off x="7704918" y="3252135"/>
            <a:ext cx="76504" cy="0"/>
          </a:xfrm>
          <a:custGeom>
            <a:avLst/>
            <a:gdLst/>
            <a:ahLst/>
            <a:cxnLst/>
            <a:rect l="l" t="t" r="r" b="b"/>
            <a:pathLst>
              <a:path w="76504">
                <a:moveTo>
                  <a:pt x="0" y="0"/>
                </a:moveTo>
                <a:lnTo>
                  <a:pt x="76504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29"/>
          <p:cNvSpPr/>
          <p:nvPr/>
        </p:nvSpPr>
        <p:spPr>
          <a:xfrm>
            <a:off x="5771846" y="3610733"/>
            <a:ext cx="1362862" cy="0"/>
          </a:xfrm>
          <a:custGeom>
            <a:avLst/>
            <a:gdLst/>
            <a:ahLst/>
            <a:cxnLst/>
            <a:rect l="l" t="t" r="r" b="b"/>
            <a:pathLst>
              <a:path w="1362862">
                <a:moveTo>
                  <a:pt x="0" y="0"/>
                </a:moveTo>
                <a:lnTo>
                  <a:pt x="1362862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30"/>
          <p:cNvSpPr/>
          <p:nvPr/>
        </p:nvSpPr>
        <p:spPr>
          <a:xfrm>
            <a:off x="6245905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31"/>
          <p:cNvSpPr/>
          <p:nvPr/>
        </p:nvSpPr>
        <p:spPr>
          <a:xfrm>
            <a:off x="6245905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32"/>
          <p:cNvSpPr/>
          <p:nvPr/>
        </p:nvSpPr>
        <p:spPr>
          <a:xfrm>
            <a:off x="6378034" y="35274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28"/>
          <p:cNvSpPr/>
          <p:nvPr/>
        </p:nvSpPr>
        <p:spPr>
          <a:xfrm>
            <a:off x="5720417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27"/>
          <p:cNvSpPr/>
          <p:nvPr/>
        </p:nvSpPr>
        <p:spPr>
          <a:xfrm>
            <a:off x="7160419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23"/>
          <p:cNvSpPr/>
          <p:nvPr/>
        </p:nvSpPr>
        <p:spPr>
          <a:xfrm>
            <a:off x="8039171" y="3610733"/>
            <a:ext cx="1362862" cy="0"/>
          </a:xfrm>
          <a:custGeom>
            <a:avLst/>
            <a:gdLst/>
            <a:ahLst/>
            <a:cxnLst/>
            <a:rect l="l" t="t" r="r" b="b"/>
            <a:pathLst>
              <a:path w="1362862">
                <a:moveTo>
                  <a:pt x="0" y="0"/>
                </a:moveTo>
                <a:lnTo>
                  <a:pt x="1362862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24"/>
          <p:cNvSpPr/>
          <p:nvPr/>
        </p:nvSpPr>
        <p:spPr>
          <a:xfrm>
            <a:off x="8513229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25"/>
          <p:cNvSpPr/>
          <p:nvPr/>
        </p:nvSpPr>
        <p:spPr>
          <a:xfrm>
            <a:off x="8513229" y="34162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26"/>
          <p:cNvSpPr/>
          <p:nvPr/>
        </p:nvSpPr>
        <p:spPr>
          <a:xfrm>
            <a:off x="8645359" y="3527417"/>
            <a:ext cx="124790" cy="195613"/>
          </a:xfrm>
          <a:custGeom>
            <a:avLst/>
            <a:gdLst/>
            <a:ahLst/>
            <a:cxnLst/>
            <a:rect l="l" t="t" r="r" b="b"/>
            <a:pathLst>
              <a:path w="124790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1" y="170876"/>
                </a:lnTo>
                <a:lnTo>
                  <a:pt x="96216" y="166454"/>
                </a:lnTo>
                <a:lnTo>
                  <a:pt x="107527" y="159383"/>
                </a:lnTo>
                <a:lnTo>
                  <a:pt x="116372" y="149589"/>
                </a:lnTo>
                <a:lnTo>
                  <a:pt x="122272" y="136999"/>
                </a:lnTo>
                <a:lnTo>
                  <a:pt x="124744" y="121539"/>
                </a:lnTo>
                <a:lnTo>
                  <a:pt x="124790" y="118937"/>
                </a:lnTo>
                <a:lnTo>
                  <a:pt x="122679" y="103834"/>
                </a:lnTo>
                <a:lnTo>
                  <a:pt x="116813" y="91966"/>
                </a:lnTo>
                <a:lnTo>
                  <a:pt x="107888" y="82805"/>
                </a:lnTo>
                <a:lnTo>
                  <a:pt x="96601" y="75824"/>
                </a:lnTo>
                <a:lnTo>
                  <a:pt x="83650" y="70496"/>
                </a:lnTo>
                <a:lnTo>
                  <a:pt x="69731" y="66293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5" y="122760"/>
                </a:lnTo>
                <a:lnTo>
                  <a:pt x="94226" y="137511"/>
                </a:lnTo>
                <a:close/>
              </a:path>
              <a:path w="124790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90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1" y="170876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22"/>
          <p:cNvSpPr/>
          <p:nvPr/>
        </p:nvSpPr>
        <p:spPr>
          <a:xfrm>
            <a:off x="7987743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21"/>
          <p:cNvSpPr/>
          <p:nvPr/>
        </p:nvSpPr>
        <p:spPr>
          <a:xfrm>
            <a:off x="9427745" y="3610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7"/>
          <p:cNvSpPr/>
          <p:nvPr/>
        </p:nvSpPr>
        <p:spPr>
          <a:xfrm>
            <a:off x="5762770" y="2361891"/>
            <a:ext cx="1376476" cy="947661"/>
          </a:xfrm>
          <a:custGeom>
            <a:avLst/>
            <a:gdLst/>
            <a:ahLst/>
            <a:cxnLst/>
            <a:rect l="l" t="t" r="r" b="b"/>
            <a:pathLst>
              <a:path w="1376476" h="947661">
                <a:moveTo>
                  <a:pt x="0" y="0"/>
                </a:moveTo>
                <a:lnTo>
                  <a:pt x="1376476" y="947661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8"/>
          <p:cNvSpPr/>
          <p:nvPr/>
        </p:nvSpPr>
        <p:spPr>
          <a:xfrm>
            <a:off x="6245905" y="2633923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19"/>
          <p:cNvSpPr/>
          <p:nvPr/>
        </p:nvSpPr>
        <p:spPr>
          <a:xfrm>
            <a:off x="6245905" y="2633923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"/>
          <p:cNvSpPr/>
          <p:nvPr/>
        </p:nvSpPr>
        <p:spPr>
          <a:xfrm>
            <a:off x="6378034" y="27451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16"/>
          <p:cNvSpPr/>
          <p:nvPr/>
        </p:nvSpPr>
        <p:spPr>
          <a:xfrm>
            <a:off x="5720417" y="2332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15"/>
          <p:cNvSpPr/>
          <p:nvPr/>
        </p:nvSpPr>
        <p:spPr>
          <a:xfrm>
            <a:off x="7160419" y="33241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11"/>
          <p:cNvSpPr/>
          <p:nvPr/>
        </p:nvSpPr>
        <p:spPr>
          <a:xfrm>
            <a:off x="5762770" y="3911914"/>
            <a:ext cx="1376476" cy="947661"/>
          </a:xfrm>
          <a:custGeom>
            <a:avLst/>
            <a:gdLst/>
            <a:ahLst/>
            <a:cxnLst/>
            <a:rect l="l" t="t" r="r" b="b"/>
            <a:pathLst>
              <a:path w="1376476" h="947661">
                <a:moveTo>
                  <a:pt x="0" y="947661"/>
                </a:moveTo>
                <a:lnTo>
                  <a:pt x="1376476" y="0"/>
                </a:lnTo>
              </a:path>
            </a:pathLst>
          </a:custGeom>
          <a:ln w="25400">
            <a:solidFill>
              <a:srgbClr val="FF4F2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12"/>
          <p:cNvSpPr/>
          <p:nvPr/>
        </p:nvSpPr>
        <p:spPr>
          <a:xfrm>
            <a:off x="6245905" y="41985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13"/>
          <p:cNvSpPr/>
          <p:nvPr/>
        </p:nvSpPr>
        <p:spPr>
          <a:xfrm>
            <a:off x="6245905" y="4198521"/>
            <a:ext cx="389026" cy="389026"/>
          </a:xfrm>
          <a:custGeom>
            <a:avLst/>
            <a:gdLst/>
            <a:ahLst/>
            <a:cxnLst/>
            <a:rect l="l" t="t" r="r" b="b"/>
            <a:pathLst>
              <a:path w="389026" h="389026">
                <a:moveTo>
                  <a:pt x="194513" y="389026"/>
                </a:moveTo>
                <a:lnTo>
                  <a:pt x="210466" y="388381"/>
                </a:lnTo>
                <a:lnTo>
                  <a:pt x="226064" y="386480"/>
                </a:lnTo>
                <a:lnTo>
                  <a:pt x="241257" y="383373"/>
                </a:lnTo>
                <a:lnTo>
                  <a:pt x="255995" y="379110"/>
                </a:lnTo>
                <a:lnTo>
                  <a:pt x="270227" y="373740"/>
                </a:lnTo>
                <a:lnTo>
                  <a:pt x="283904" y="367315"/>
                </a:lnTo>
                <a:lnTo>
                  <a:pt x="296975" y="359884"/>
                </a:lnTo>
                <a:lnTo>
                  <a:pt x="309391" y="351497"/>
                </a:lnTo>
                <a:lnTo>
                  <a:pt x="321101" y="342204"/>
                </a:lnTo>
                <a:lnTo>
                  <a:pt x="332055" y="332055"/>
                </a:lnTo>
                <a:lnTo>
                  <a:pt x="342204" y="321101"/>
                </a:lnTo>
                <a:lnTo>
                  <a:pt x="351497" y="309391"/>
                </a:lnTo>
                <a:lnTo>
                  <a:pt x="359884" y="296975"/>
                </a:lnTo>
                <a:lnTo>
                  <a:pt x="367315" y="283904"/>
                </a:lnTo>
                <a:lnTo>
                  <a:pt x="373740" y="270227"/>
                </a:lnTo>
                <a:lnTo>
                  <a:pt x="379110" y="255995"/>
                </a:lnTo>
                <a:lnTo>
                  <a:pt x="383373" y="241257"/>
                </a:lnTo>
                <a:lnTo>
                  <a:pt x="386480" y="226064"/>
                </a:lnTo>
                <a:lnTo>
                  <a:pt x="388381" y="210466"/>
                </a:lnTo>
                <a:lnTo>
                  <a:pt x="389026" y="194513"/>
                </a:lnTo>
                <a:lnTo>
                  <a:pt x="388381" y="178559"/>
                </a:lnTo>
                <a:lnTo>
                  <a:pt x="386480" y="162961"/>
                </a:lnTo>
                <a:lnTo>
                  <a:pt x="383373" y="147768"/>
                </a:lnTo>
                <a:lnTo>
                  <a:pt x="379110" y="133030"/>
                </a:lnTo>
                <a:lnTo>
                  <a:pt x="373740" y="118798"/>
                </a:lnTo>
                <a:lnTo>
                  <a:pt x="367315" y="105122"/>
                </a:lnTo>
                <a:lnTo>
                  <a:pt x="359884" y="92050"/>
                </a:lnTo>
                <a:lnTo>
                  <a:pt x="351497" y="79635"/>
                </a:lnTo>
                <a:lnTo>
                  <a:pt x="342204" y="67925"/>
                </a:lnTo>
                <a:lnTo>
                  <a:pt x="332055" y="56970"/>
                </a:lnTo>
                <a:lnTo>
                  <a:pt x="321101" y="46821"/>
                </a:lnTo>
                <a:lnTo>
                  <a:pt x="309391" y="37529"/>
                </a:lnTo>
                <a:lnTo>
                  <a:pt x="296975" y="29141"/>
                </a:lnTo>
                <a:lnTo>
                  <a:pt x="283904" y="21710"/>
                </a:lnTo>
                <a:lnTo>
                  <a:pt x="270227" y="15285"/>
                </a:lnTo>
                <a:lnTo>
                  <a:pt x="255995" y="9916"/>
                </a:lnTo>
                <a:lnTo>
                  <a:pt x="241257" y="5652"/>
                </a:lnTo>
                <a:lnTo>
                  <a:pt x="226064" y="2545"/>
                </a:lnTo>
                <a:lnTo>
                  <a:pt x="210466" y="644"/>
                </a:lnTo>
                <a:lnTo>
                  <a:pt x="194513" y="0"/>
                </a:lnTo>
                <a:lnTo>
                  <a:pt x="178559" y="644"/>
                </a:lnTo>
                <a:lnTo>
                  <a:pt x="162961" y="2545"/>
                </a:lnTo>
                <a:lnTo>
                  <a:pt x="147768" y="5652"/>
                </a:lnTo>
                <a:lnTo>
                  <a:pt x="133030" y="9916"/>
                </a:lnTo>
                <a:lnTo>
                  <a:pt x="118798" y="15285"/>
                </a:lnTo>
                <a:lnTo>
                  <a:pt x="105122" y="21710"/>
                </a:lnTo>
                <a:lnTo>
                  <a:pt x="92050" y="29141"/>
                </a:lnTo>
                <a:lnTo>
                  <a:pt x="79635" y="37529"/>
                </a:lnTo>
                <a:lnTo>
                  <a:pt x="67925" y="46821"/>
                </a:lnTo>
                <a:lnTo>
                  <a:pt x="56970" y="56970"/>
                </a:lnTo>
                <a:lnTo>
                  <a:pt x="46821" y="67925"/>
                </a:lnTo>
                <a:lnTo>
                  <a:pt x="37529" y="79635"/>
                </a:lnTo>
                <a:lnTo>
                  <a:pt x="29141" y="92050"/>
                </a:lnTo>
                <a:lnTo>
                  <a:pt x="21710" y="105122"/>
                </a:lnTo>
                <a:lnTo>
                  <a:pt x="15285" y="118798"/>
                </a:lnTo>
                <a:lnTo>
                  <a:pt x="9916" y="133030"/>
                </a:lnTo>
                <a:lnTo>
                  <a:pt x="5652" y="147768"/>
                </a:lnTo>
                <a:lnTo>
                  <a:pt x="2545" y="162961"/>
                </a:lnTo>
                <a:lnTo>
                  <a:pt x="644" y="178559"/>
                </a:lnTo>
                <a:lnTo>
                  <a:pt x="0" y="194513"/>
                </a:lnTo>
                <a:lnTo>
                  <a:pt x="644" y="210466"/>
                </a:lnTo>
                <a:lnTo>
                  <a:pt x="2545" y="226064"/>
                </a:lnTo>
                <a:lnTo>
                  <a:pt x="5652" y="241257"/>
                </a:lnTo>
                <a:lnTo>
                  <a:pt x="9916" y="255995"/>
                </a:lnTo>
                <a:lnTo>
                  <a:pt x="15285" y="270227"/>
                </a:lnTo>
                <a:lnTo>
                  <a:pt x="21710" y="283904"/>
                </a:lnTo>
                <a:lnTo>
                  <a:pt x="29141" y="296975"/>
                </a:lnTo>
                <a:lnTo>
                  <a:pt x="37529" y="309391"/>
                </a:lnTo>
                <a:lnTo>
                  <a:pt x="46821" y="321101"/>
                </a:lnTo>
                <a:lnTo>
                  <a:pt x="56970" y="332055"/>
                </a:lnTo>
                <a:lnTo>
                  <a:pt x="67925" y="342204"/>
                </a:lnTo>
                <a:lnTo>
                  <a:pt x="79635" y="351497"/>
                </a:lnTo>
                <a:lnTo>
                  <a:pt x="92050" y="359884"/>
                </a:lnTo>
                <a:lnTo>
                  <a:pt x="105122" y="367315"/>
                </a:lnTo>
                <a:lnTo>
                  <a:pt x="118798" y="373740"/>
                </a:lnTo>
                <a:lnTo>
                  <a:pt x="133030" y="379110"/>
                </a:lnTo>
                <a:lnTo>
                  <a:pt x="147768" y="383373"/>
                </a:lnTo>
                <a:lnTo>
                  <a:pt x="162961" y="386480"/>
                </a:lnTo>
                <a:lnTo>
                  <a:pt x="178559" y="388381"/>
                </a:lnTo>
                <a:lnTo>
                  <a:pt x="194513" y="389026"/>
                </a:lnTo>
                <a:close/>
              </a:path>
            </a:pathLst>
          </a:custGeom>
          <a:noFill/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14"/>
          <p:cNvSpPr/>
          <p:nvPr/>
        </p:nvSpPr>
        <p:spPr>
          <a:xfrm>
            <a:off x="6378034" y="4309717"/>
            <a:ext cx="124777" cy="195613"/>
          </a:xfrm>
          <a:custGeom>
            <a:avLst/>
            <a:gdLst/>
            <a:ahLst/>
            <a:cxnLst/>
            <a:rect l="l" t="t" r="r" b="b"/>
            <a:pathLst>
              <a:path w="124777" h="195613">
                <a:moveTo>
                  <a:pt x="94226" y="137511"/>
                </a:moveTo>
                <a:lnTo>
                  <a:pt x="85156" y="146635"/>
                </a:lnTo>
                <a:lnTo>
                  <a:pt x="71608" y="150861"/>
                </a:lnTo>
                <a:lnTo>
                  <a:pt x="82922" y="170875"/>
                </a:lnTo>
                <a:lnTo>
                  <a:pt x="96216" y="166453"/>
                </a:lnTo>
                <a:lnTo>
                  <a:pt x="107524" y="159380"/>
                </a:lnTo>
                <a:lnTo>
                  <a:pt x="116367" y="149583"/>
                </a:lnTo>
                <a:lnTo>
                  <a:pt x="122263" y="136990"/>
                </a:lnTo>
                <a:lnTo>
                  <a:pt x="124732" y="121527"/>
                </a:lnTo>
                <a:lnTo>
                  <a:pt x="124777" y="118937"/>
                </a:lnTo>
                <a:lnTo>
                  <a:pt x="122667" y="103833"/>
                </a:lnTo>
                <a:lnTo>
                  <a:pt x="116802" y="91964"/>
                </a:lnTo>
                <a:lnTo>
                  <a:pt x="107878" y="82803"/>
                </a:lnTo>
                <a:lnTo>
                  <a:pt x="96592" y="75821"/>
                </a:lnTo>
                <a:lnTo>
                  <a:pt x="83641" y="70493"/>
                </a:lnTo>
                <a:lnTo>
                  <a:pt x="69720" y="66290"/>
                </a:lnTo>
                <a:lnTo>
                  <a:pt x="68122" y="65864"/>
                </a:lnTo>
                <a:lnTo>
                  <a:pt x="81578" y="99984"/>
                </a:lnTo>
                <a:lnTo>
                  <a:pt x="92302" y="107522"/>
                </a:lnTo>
                <a:lnTo>
                  <a:pt x="97427" y="120169"/>
                </a:lnTo>
                <a:lnTo>
                  <a:pt x="97536" y="122760"/>
                </a:lnTo>
                <a:lnTo>
                  <a:pt x="94226" y="137511"/>
                </a:lnTo>
                <a:close/>
              </a:path>
              <a:path w="124777" h="195613">
                <a:moveTo>
                  <a:pt x="45321" y="89662"/>
                </a:moveTo>
                <a:lnTo>
                  <a:pt x="34182" y="50341"/>
                </a:lnTo>
                <a:lnTo>
                  <a:pt x="30835" y="38851"/>
                </a:lnTo>
                <a:lnTo>
                  <a:pt x="29529" y="0"/>
                </a:lnTo>
                <a:lnTo>
                  <a:pt x="18120" y="7485"/>
                </a:lnTo>
                <a:lnTo>
                  <a:pt x="9545" y="17814"/>
                </a:lnTo>
                <a:lnTo>
                  <a:pt x="4551" y="30897"/>
                </a:lnTo>
                <a:lnTo>
                  <a:pt x="3581" y="40769"/>
                </a:lnTo>
                <a:lnTo>
                  <a:pt x="5827" y="56415"/>
                </a:lnTo>
                <a:lnTo>
                  <a:pt x="11988" y="68549"/>
                </a:lnTo>
                <a:lnTo>
                  <a:pt x="21201" y="77748"/>
                </a:lnTo>
                <a:lnTo>
                  <a:pt x="32600" y="84593"/>
                </a:lnTo>
                <a:lnTo>
                  <a:pt x="45321" y="89662"/>
                </a:lnTo>
                <a:close/>
              </a:path>
              <a:path w="124777" h="195613">
                <a:moveTo>
                  <a:pt x="90963" y="28478"/>
                </a:moveTo>
                <a:lnTo>
                  <a:pt x="93230" y="40527"/>
                </a:lnTo>
                <a:lnTo>
                  <a:pt x="120484" y="40527"/>
                </a:lnTo>
                <a:lnTo>
                  <a:pt x="118265" y="24992"/>
                </a:lnTo>
                <a:lnTo>
                  <a:pt x="112050" y="12654"/>
                </a:lnTo>
                <a:lnTo>
                  <a:pt x="102505" y="3461"/>
                </a:lnTo>
                <a:lnTo>
                  <a:pt x="90296" y="-2636"/>
                </a:lnTo>
                <a:lnTo>
                  <a:pt x="76087" y="-5691"/>
                </a:lnTo>
                <a:lnTo>
                  <a:pt x="68122" y="-6093"/>
                </a:lnTo>
                <a:lnTo>
                  <a:pt x="68122" y="-24737"/>
                </a:lnTo>
                <a:lnTo>
                  <a:pt x="57848" y="-24737"/>
                </a:lnTo>
                <a:lnTo>
                  <a:pt x="57848" y="-6093"/>
                </a:lnTo>
                <a:lnTo>
                  <a:pt x="43021" y="-4555"/>
                </a:lnTo>
                <a:lnTo>
                  <a:pt x="29529" y="0"/>
                </a:lnTo>
                <a:lnTo>
                  <a:pt x="30835" y="38851"/>
                </a:lnTo>
                <a:lnTo>
                  <a:pt x="34438" y="24566"/>
                </a:lnTo>
                <a:lnTo>
                  <a:pt x="44815" y="17145"/>
                </a:lnTo>
                <a:lnTo>
                  <a:pt x="57848" y="15419"/>
                </a:lnTo>
                <a:lnTo>
                  <a:pt x="57848" y="63235"/>
                </a:lnTo>
                <a:lnTo>
                  <a:pt x="44335" y="58658"/>
                </a:lnTo>
                <a:lnTo>
                  <a:pt x="34182" y="50341"/>
                </a:lnTo>
                <a:lnTo>
                  <a:pt x="45321" y="89662"/>
                </a:lnTo>
                <a:lnTo>
                  <a:pt x="57848" y="93359"/>
                </a:lnTo>
                <a:lnTo>
                  <a:pt x="57848" y="151208"/>
                </a:lnTo>
                <a:lnTo>
                  <a:pt x="42655" y="148001"/>
                </a:lnTo>
                <a:lnTo>
                  <a:pt x="32878" y="139862"/>
                </a:lnTo>
                <a:lnTo>
                  <a:pt x="28016" y="127228"/>
                </a:lnTo>
                <a:lnTo>
                  <a:pt x="27254" y="116778"/>
                </a:lnTo>
                <a:lnTo>
                  <a:pt x="0" y="116778"/>
                </a:lnTo>
                <a:lnTo>
                  <a:pt x="1417" y="132170"/>
                </a:lnTo>
                <a:lnTo>
                  <a:pt x="6124" y="145218"/>
                </a:lnTo>
                <a:lnTo>
                  <a:pt x="13791" y="155841"/>
                </a:lnTo>
                <a:lnTo>
                  <a:pt x="24087" y="163956"/>
                </a:lnTo>
                <a:lnTo>
                  <a:pt x="36680" y="169483"/>
                </a:lnTo>
                <a:lnTo>
                  <a:pt x="51241" y="172339"/>
                </a:lnTo>
                <a:lnTo>
                  <a:pt x="57848" y="172722"/>
                </a:lnTo>
                <a:lnTo>
                  <a:pt x="57848" y="191365"/>
                </a:lnTo>
                <a:lnTo>
                  <a:pt x="68122" y="191365"/>
                </a:lnTo>
                <a:lnTo>
                  <a:pt x="68122" y="172722"/>
                </a:lnTo>
                <a:lnTo>
                  <a:pt x="82922" y="170875"/>
                </a:lnTo>
                <a:lnTo>
                  <a:pt x="71608" y="150861"/>
                </a:lnTo>
                <a:lnTo>
                  <a:pt x="68122" y="151208"/>
                </a:lnTo>
                <a:lnTo>
                  <a:pt x="68122" y="95506"/>
                </a:lnTo>
                <a:lnTo>
                  <a:pt x="81578" y="99984"/>
                </a:lnTo>
                <a:lnTo>
                  <a:pt x="68122" y="65864"/>
                </a:lnTo>
                <a:lnTo>
                  <a:pt x="68122" y="15419"/>
                </a:lnTo>
                <a:lnTo>
                  <a:pt x="82906" y="18750"/>
                </a:lnTo>
                <a:lnTo>
                  <a:pt x="90963" y="28478"/>
                </a:lnTo>
                <a:close/>
              </a:path>
            </a:pathLst>
          </a:custGeom>
          <a:noFill/>
          <a:ln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10"/>
          <p:cNvSpPr/>
          <p:nvPr/>
        </p:nvSpPr>
        <p:spPr>
          <a:xfrm>
            <a:off x="5720417" y="48887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9"/>
          <p:cNvSpPr/>
          <p:nvPr/>
        </p:nvSpPr>
        <p:spPr>
          <a:xfrm>
            <a:off x="7160419" y="38973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4F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6"/>
          <p:cNvSpPr txBox="1"/>
          <p:nvPr/>
        </p:nvSpPr>
        <p:spPr>
          <a:xfrm>
            <a:off x="4929098" y="2371057"/>
            <a:ext cx="747776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1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2" name="object 5"/>
          <p:cNvSpPr txBox="1"/>
          <p:nvPr/>
        </p:nvSpPr>
        <p:spPr>
          <a:xfrm>
            <a:off x="1428217" y="3215239"/>
            <a:ext cx="1775205" cy="853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Online</a:t>
            </a:r>
            <a:r>
              <a:rPr sz="1000" b="1" spc="-62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Peer-to-Peer</a:t>
            </a:r>
            <a:r>
              <a:rPr sz="1000" b="1" spc="23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b="1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Lending</a:t>
            </a:r>
            <a:endParaRPr sz="100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32704">
              <a:lnSpc>
                <a:spcPts val="1839"/>
              </a:lnSpc>
              <a:spcBef>
                <a:spcPts val="190"/>
              </a:spcBef>
            </a:pP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Platform</a:t>
            </a:r>
            <a:r>
              <a:rPr sz="1000" spc="3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bundles</a:t>
            </a:r>
            <a:r>
              <a:rPr sz="1000" spc="34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lender</a:t>
            </a:r>
            <a:r>
              <a:rPr sz="1000" spc="-27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funds and</a:t>
            </a:r>
            <a:r>
              <a:rPr sz="1000" spc="16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issues</a:t>
            </a:r>
            <a:r>
              <a:rPr sz="1000" spc="-28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to</a:t>
            </a:r>
            <a:r>
              <a:rPr sz="1000" spc="49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borrower for full</a:t>
            </a:r>
            <a:r>
              <a:rPr sz="1000" spc="12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amount</a:t>
            </a:r>
            <a:endParaRPr sz="100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3" name="object 4"/>
          <p:cNvSpPr txBox="1"/>
          <p:nvPr/>
        </p:nvSpPr>
        <p:spPr>
          <a:xfrm>
            <a:off x="4838945" y="3909789"/>
            <a:ext cx="943674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2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4" name="object 3"/>
          <p:cNvSpPr txBox="1"/>
          <p:nvPr/>
        </p:nvSpPr>
        <p:spPr>
          <a:xfrm>
            <a:off x="9059079" y="3910678"/>
            <a:ext cx="1562431" cy="51826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85572" marR="395223"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Borrower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46578" marR="56230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Creates</a:t>
            </a:r>
            <a:r>
              <a:rPr sz="1000" spc="-34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requests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90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Receives</a:t>
            </a:r>
            <a:r>
              <a:rPr sz="1000" spc="-82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loan</a:t>
            </a:r>
            <a:r>
              <a:rPr sz="1000" spc="-18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00" spc="0" dirty="0">
                <a:latin typeface="Century Gothic" panose="020B0502020202020204" pitchFamily="34" charset="0"/>
                <a:cs typeface="Arial"/>
              </a:rPr>
              <a:t>proceeds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5" name="object 2"/>
          <p:cNvSpPr txBox="1"/>
          <p:nvPr/>
        </p:nvSpPr>
        <p:spPr>
          <a:xfrm>
            <a:off x="4890461" y="5448521"/>
            <a:ext cx="837929" cy="3353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0"/>
              </a:lnSpc>
              <a:spcBef>
                <a:spcPts val="56"/>
              </a:spcBef>
            </a:pPr>
            <a:r>
              <a:rPr sz="1000" b="1" spc="0" dirty="0">
                <a:latin typeface="Century Gothic" panose="020B0502020202020204" pitchFamily="34" charset="0"/>
                <a:cs typeface="Arial"/>
              </a:rPr>
              <a:t>Supporter 3</a:t>
            </a:r>
            <a:endParaRPr sz="1000" dirty="0">
              <a:latin typeface="Century Gothic" panose="020B0502020202020204" pitchFamily="34" charset="0"/>
              <a:cs typeface="Arial"/>
            </a:endParaRPr>
          </a:p>
          <a:p>
            <a:pPr marL="116331" marR="125983" algn="ctr">
              <a:lnSpc>
                <a:spcPct val="95825"/>
              </a:lnSpc>
              <a:spcBef>
                <a:spcPts val="233"/>
              </a:spcBef>
            </a:pPr>
            <a:r>
              <a:rPr sz="1000" spc="0" dirty="0">
                <a:latin typeface="Century Gothic" panose="020B0502020202020204" pitchFamily="34" charset="0"/>
                <a:cs typeface="Arial"/>
              </a:rPr>
              <a:t>(Lender)</a:t>
            </a:r>
            <a:endParaRPr sz="100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1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1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60207"/>
            <a:ext cx="8803653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8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1178" y="85317"/>
            <a:ext cx="8393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bg1"/>
                </a:solidFill>
                <a:latin typeface="Century Gothic" pitchFamily="34" charset="0"/>
              </a:rPr>
              <a:t>Moneyspot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 Investment Fund Process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" name="object 58"/>
          <p:cNvSpPr txBox="1"/>
          <p:nvPr/>
        </p:nvSpPr>
        <p:spPr>
          <a:xfrm>
            <a:off x="1299424" y="631153"/>
            <a:ext cx="4405773" cy="1783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20"/>
              </a:lnSpc>
              <a:spcBef>
                <a:spcPts val="631"/>
              </a:spcBef>
            </a:pPr>
            <a:endParaRPr sz="4800" dirty="0">
              <a:latin typeface="Arial"/>
              <a:cs typeface="Arial"/>
            </a:endParaRPr>
          </a:p>
        </p:txBody>
      </p:sp>
      <p:sp>
        <p:nvSpPr>
          <p:cNvPr id="50" name="object 57"/>
          <p:cNvSpPr txBox="1"/>
          <p:nvPr/>
        </p:nvSpPr>
        <p:spPr>
          <a:xfrm>
            <a:off x="10742057" y="668082"/>
            <a:ext cx="33578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8" y="1094498"/>
            <a:ext cx="7758844" cy="53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60207"/>
            <a:ext cx="1020913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MoneySpot Investment Fund ARSN 616 929 849</a:t>
            </a:r>
            <a:endParaRPr lang="en-AU" sz="3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10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51124" y="6468017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b="1">
                <a:solidFill>
                  <a:schemeClr val="bg1"/>
                </a:solidFill>
                <a:latin typeface="Century Gothic" pitchFamily="34" charset="0"/>
              </a:rPr>
              <a:t>Continue</a:t>
            </a:r>
            <a:r>
              <a:rPr lang="en-AU" b="1">
                <a:solidFill>
                  <a:srgbClr val="FF5001"/>
                </a:solidFill>
                <a:latin typeface="Century Gothic" pitchFamily="34" charset="0"/>
              </a:rPr>
              <a:t>……</a:t>
            </a:r>
          </a:p>
        </p:txBody>
      </p:sp>
      <p:pic>
        <p:nvPicPr>
          <p:cNvPr id="14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ded Corner 14"/>
          <p:cNvSpPr/>
          <p:nvPr/>
        </p:nvSpPr>
        <p:spPr>
          <a:xfrm>
            <a:off x="7244862" y="2253204"/>
            <a:ext cx="4220307" cy="2941096"/>
          </a:xfrm>
          <a:prstGeom prst="foldedCorner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53F79-D46B-4BF1-896C-F93B5A4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982" y="2546747"/>
            <a:ext cx="4856018" cy="249515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AFSL 491 268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ACL 450 305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Registered MIS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Retail and Wholesale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Invest.moneyspot.com.au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AU" sz="2000" dirty="0">
                <a:solidFill>
                  <a:schemeClr val="bg1"/>
                </a:solidFill>
                <a:latin typeface="Century Gothic" pitchFamily="34" charset="0"/>
              </a:rPr>
              <a:t>PDS and online application</a:t>
            </a:r>
          </a:p>
        </p:txBody>
      </p:sp>
      <p:pic>
        <p:nvPicPr>
          <p:cNvPr id="1026" name="Picture 2" descr="C:\Users\sa\Downloads\ASIC-LOGO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20086"/>
          <a:stretch/>
        </p:blipFill>
        <p:spPr bwMode="auto">
          <a:xfrm>
            <a:off x="3352800" y="2189704"/>
            <a:ext cx="3904762" cy="3080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58616C-FC19-40F1-A03D-BCB2B6AA1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94" y="2189704"/>
            <a:ext cx="2489205" cy="30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8200" y="2122658"/>
            <a:ext cx="6406662" cy="3147842"/>
          </a:xfrm>
          <a:prstGeom prst="rect">
            <a:avLst/>
          </a:prstGeom>
          <a:noFill/>
          <a:ln w="825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6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10209138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  <a:latin typeface="Century Gothic" pitchFamily="34" charset="0"/>
              </a:rPr>
              <a:t>MoneySpot</a:t>
            </a:r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 Investment Fund 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Features</a:t>
            </a:r>
            <a:endParaRPr lang="en-A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ounded Rectangle 32"/>
          <p:cNvSpPr/>
          <p:nvPr/>
        </p:nvSpPr>
        <p:spPr>
          <a:xfrm>
            <a:off x="6489068" y="2476884"/>
            <a:ext cx="958761" cy="2769205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ounded Rectangle 32"/>
          <p:cNvSpPr/>
          <p:nvPr/>
        </p:nvSpPr>
        <p:spPr>
          <a:xfrm>
            <a:off x="6821619" y="4032727"/>
            <a:ext cx="626211" cy="122073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ounded Rectangle 32"/>
          <p:cNvSpPr/>
          <p:nvPr/>
        </p:nvSpPr>
        <p:spPr>
          <a:xfrm flipH="1">
            <a:off x="4914788" y="1669784"/>
            <a:ext cx="1236715" cy="3576304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chemeClr val="tx1">
                <a:lumMod val="75000"/>
                <a:lumOff val="2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ounded Rectangle 32"/>
          <p:cNvSpPr/>
          <p:nvPr/>
        </p:nvSpPr>
        <p:spPr>
          <a:xfrm flipH="1">
            <a:off x="4888801" y="3080898"/>
            <a:ext cx="926585" cy="2165191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rgbClr val="767171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ounded Rectangle 32"/>
          <p:cNvSpPr/>
          <p:nvPr/>
        </p:nvSpPr>
        <p:spPr>
          <a:xfrm flipH="1">
            <a:off x="4880003" y="4568979"/>
            <a:ext cx="599535" cy="677109"/>
          </a:xfrm>
          <a:custGeom>
            <a:avLst/>
            <a:gdLst>
              <a:gd name="connsiteX0" fmla="*/ 0 w 2011716"/>
              <a:gd name="connsiteY0" fmla="*/ 260698 h 4826000"/>
              <a:gd name="connsiteX1" fmla="*/ 260698 w 2011716"/>
              <a:gd name="connsiteY1" fmla="*/ 0 h 4826000"/>
              <a:gd name="connsiteX2" fmla="*/ 1751018 w 2011716"/>
              <a:gd name="connsiteY2" fmla="*/ 0 h 4826000"/>
              <a:gd name="connsiteX3" fmla="*/ 2011716 w 2011716"/>
              <a:gd name="connsiteY3" fmla="*/ 260698 h 4826000"/>
              <a:gd name="connsiteX4" fmla="*/ 2011716 w 2011716"/>
              <a:gd name="connsiteY4" fmla="*/ 4565302 h 4826000"/>
              <a:gd name="connsiteX5" fmla="*/ 1751018 w 2011716"/>
              <a:gd name="connsiteY5" fmla="*/ 4826000 h 4826000"/>
              <a:gd name="connsiteX6" fmla="*/ 260698 w 2011716"/>
              <a:gd name="connsiteY6" fmla="*/ 4826000 h 4826000"/>
              <a:gd name="connsiteX7" fmla="*/ 0 w 2011716"/>
              <a:gd name="connsiteY7" fmla="*/ 4565302 h 4826000"/>
              <a:gd name="connsiteX8" fmla="*/ 0 w 2011716"/>
              <a:gd name="connsiteY8" fmla="*/ 260698 h 4826000"/>
              <a:gd name="connsiteX0" fmla="*/ 2011716 w 2103156"/>
              <a:gd name="connsiteY0" fmla="*/ 4565302 h 4826000"/>
              <a:gd name="connsiteX1" fmla="*/ 1751018 w 2103156"/>
              <a:gd name="connsiteY1" fmla="*/ 4826000 h 4826000"/>
              <a:gd name="connsiteX2" fmla="*/ 260698 w 2103156"/>
              <a:gd name="connsiteY2" fmla="*/ 4826000 h 4826000"/>
              <a:gd name="connsiteX3" fmla="*/ 0 w 2103156"/>
              <a:gd name="connsiteY3" fmla="*/ 4565302 h 4826000"/>
              <a:gd name="connsiteX4" fmla="*/ 0 w 2103156"/>
              <a:gd name="connsiteY4" fmla="*/ 260698 h 4826000"/>
              <a:gd name="connsiteX5" fmla="*/ 260698 w 2103156"/>
              <a:gd name="connsiteY5" fmla="*/ 0 h 4826000"/>
              <a:gd name="connsiteX6" fmla="*/ 1751018 w 2103156"/>
              <a:gd name="connsiteY6" fmla="*/ 0 h 4826000"/>
              <a:gd name="connsiteX7" fmla="*/ 2011716 w 2103156"/>
              <a:gd name="connsiteY7" fmla="*/ 260698 h 4826000"/>
              <a:gd name="connsiteX8" fmla="*/ 2103156 w 2103156"/>
              <a:gd name="connsiteY8" fmla="*/ 4656742 h 4826000"/>
              <a:gd name="connsiteX0" fmla="*/ 2011716 w 2011716"/>
              <a:gd name="connsiteY0" fmla="*/ 4565302 h 4826000"/>
              <a:gd name="connsiteX1" fmla="*/ 1751018 w 2011716"/>
              <a:gd name="connsiteY1" fmla="*/ 4826000 h 4826000"/>
              <a:gd name="connsiteX2" fmla="*/ 260698 w 2011716"/>
              <a:gd name="connsiteY2" fmla="*/ 4826000 h 4826000"/>
              <a:gd name="connsiteX3" fmla="*/ 0 w 2011716"/>
              <a:gd name="connsiteY3" fmla="*/ 4565302 h 4826000"/>
              <a:gd name="connsiteX4" fmla="*/ 0 w 2011716"/>
              <a:gd name="connsiteY4" fmla="*/ 260698 h 4826000"/>
              <a:gd name="connsiteX5" fmla="*/ 260698 w 2011716"/>
              <a:gd name="connsiteY5" fmla="*/ 0 h 4826000"/>
              <a:gd name="connsiteX6" fmla="*/ 1751018 w 2011716"/>
              <a:gd name="connsiteY6" fmla="*/ 0 h 4826000"/>
              <a:gd name="connsiteX7" fmla="*/ 2011716 w 2011716"/>
              <a:gd name="connsiteY7" fmla="*/ 260698 h 4826000"/>
              <a:gd name="connsiteX0" fmla="*/ 1751018 w 2011716"/>
              <a:gd name="connsiteY0" fmla="*/ 4826000 h 4826000"/>
              <a:gd name="connsiteX1" fmla="*/ 260698 w 2011716"/>
              <a:gd name="connsiteY1" fmla="*/ 4826000 h 4826000"/>
              <a:gd name="connsiteX2" fmla="*/ 0 w 2011716"/>
              <a:gd name="connsiteY2" fmla="*/ 4565302 h 4826000"/>
              <a:gd name="connsiteX3" fmla="*/ 0 w 2011716"/>
              <a:gd name="connsiteY3" fmla="*/ 260698 h 4826000"/>
              <a:gd name="connsiteX4" fmla="*/ 260698 w 2011716"/>
              <a:gd name="connsiteY4" fmla="*/ 0 h 4826000"/>
              <a:gd name="connsiteX5" fmla="*/ 1751018 w 2011716"/>
              <a:gd name="connsiteY5" fmla="*/ 0 h 4826000"/>
              <a:gd name="connsiteX6" fmla="*/ 2011716 w 2011716"/>
              <a:gd name="connsiteY6" fmla="*/ 260698 h 4826000"/>
              <a:gd name="connsiteX0" fmla="*/ 260698 w 2011716"/>
              <a:gd name="connsiteY0" fmla="*/ 4826000 h 4826000"/>
              <a:gd name="connsiteX1" fmla="*/ 0 w 2011716"/>
              <a:gd name="connsiteY1" fmla="*/ 4565302 h 4826000"/>
              <a:gd name="connsiteX2" fmla="*/ 0 w 2011716"/>
              <a:gd name="connsiteY2" fmla="*/ 260698 h 4826000"/>
              <a:gd name="connsiteX3" fmla="*/ 260698 w 2011716"/>
              <a:gd name="connsiteY3" fmla="*/ 0 h 4826000"/>
              <a:gd name="connsiteX4" fmla="*/ 1751018 w 2011716"/>
              <a:gd name="connsiteY4" fmla="*/ 0 h 4826000"/>
              <a:gd name="connsiteX5" fmla="*/ 2011716 w 2011716"/>
              <a:gd name="connsiteY5" fmla="*/ 260698 h 4826000"/>
              <a:gd name="connsiteX0" fmla="*/ 0 w 2011716"/>
              <a:gd name="connsiteY0" fmla="*/ 4565302 h 4565302"/>
              <a:gd name="connsiteX1" fmla="*/ 0 w 2011716"/>
              <a:gd name="connsiteY1" fmla="*/ 260698 h 4565302"/>
              <a:gd name="connsiteX2" fmla="*/ 260698 w 2011716"/>
              <a:gd name="connsiteY2" fmla="*/ 0 h 4565302"/>
              <a:gd name="connsiteX3" fmla="*/ 1751018 w 2011716"/>
              <a:gd name="connsiteY3" fmla="*/ 0 h 4565302"/>
              <a:gd name="connsiteX4" fmla="*/ 2011716 w 2011716"/>
              <a:gd name="connsiteY4" fmla="*/ 260698 h 4565302"/>
              <a:gd name="connsiteX0" fmla="*/ 0 w 1751018"/>
              <a:gd name="connsiteY0" fmla="*/ 4565302 h 4565302"/>
              <a:gd name="connsiteX1" fmla="*/ 0 w 1751018"/>
              <a:gd name="connsiteY1" fmla="*/ 260698 h 4565302"/>
              <a:gd name="connsiteX2" fmla="*/ 260698 w 1751018"/>
              <a:gd name="connsiteY2" fmla="*/ 0 h 4565302"/>
              <a:gd name="connsiteX3" fmla="*/ 1751018 w 1751018"/>
              <a:gd name="connsiteY3" fmla="*/ 0 h 45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018" h="4565302">
                <a:moveTo>
                  <a:pt x="0" y="4565302"/>
                </a:moveTo>
                <a:lnTo>
                  <a:pt x="0" y="260698"/>
                </a:lnTo>
                <a:cubicBezTo>
                  <a:pt x="0" y="116718"/>
                  <a:pt x="116718" y="0"/>
                  <a:pt x="260698" y="0"/>
                </a:cubicBezTo>
                <a:lnTo>
                  <a:pt x="1751018" y="0"/>
                </a:lnTo>
              </a:path>
            </a:pathLst>
          </a:custGeom>
          <a:noFill/>
          <a:ln w="355600">
            <a:solidFill>
              <a:srgbClr val="FF33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/>
        </p:nvSpPr>
        <p:spPr>
          <a:xfrm>
            <a:off x="4832501" y="5673453"/>
            <a:ext cx="844617" cy="7897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18" name="Rectangle 17"/>
          <p:cNvSpPr/>
          <p:nvPr/>
        </p:nvSpPr>
        <p:spPr>
          <a:xfrm>
            <a:off x="5673010" y="5673453"/>
            <a:ext cx="930991" cy="789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19" name="Rectangle 18"/>
          <p:cNvSpPr/>
          <p:nvPr/>
        </p:nvSpPr>
        <p:spPr>
          <a:xfrm>
            <a:off x="6599873" y="5679901"/>
            <a:ext cx="844617" cy="7897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0" name="Rectangle 19"/>
          <p:cNvSpPr/>
          <p:nvPr/>
        </p:nvSpPr>
        <p:spPr>
          <a:xfrm>
            <a:off x="3988937" y="5673453"/>
            <a:ext cx="844617" cy="78977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1" name="Rectangle 20"/>
          <p:cNvSpPr/>
          <p:nvPr/>
        </p:nvSpPr>
        <p:spPr>
          <a:xfrm>
            <a:off x="7441557" y="5667201"/>
            <a:ext cx="844617" cy="7897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2" name="Freeform 21"/>
          <p:cNvSpPr/>
          <p:nvPr/>
        </p:nvSpPr>
        <p:spPr>
          <a:xfrm>
            <a:off x="3991057" y="5246088"/>
            <a:ext cx="1672492" cy="430779"/>
          </a:xfrm>
          <a:custGeom>
            <a:avLst/>
            <a:gdLst>
              <a:gd name="connsiteX0" fmla="*/ 983443 w 1254369"/>
              <a:gd name="connsiteY0" fmla="*/ 0 h 323084"/>
              <a:gd name="connsiteX1" fmla="*/ 986644 w 1254369"/>
              <a:gd name="connsiteY1" fmla="*/ 0 h 323084"/>
              <a:gd name="connsiteX2" fmla="*/ 1058224 w 1254369"/>
              <a:gd name="connsiteY2" fmla="*/ 0 h 323084"/>
              <a:gd name="connsiteX3" fmla="*/ 1063213 w 1254369"/>
              <a:gd name="connsiteY3" fmla="*/ 0 h 323084"/>
              <a:gd name="connsiteX4" fmla="*/ 1174598 w 1254369"/>
              <a:gd name="connsiteY4" fmla="*/ 0 h 323084"/>
              <a:gd name="connsiteX5" fmla="*/ 1226451 w 1254369"/>
              <a:gd name="connsiteY5" fmla="*/ 0 h 323084"/>
              <a:gd name="connsiteX6" fmla="*/ 1254368 w 1254369"/>
              <a:gd name="connsiteY6" fmla="*/ 0 h 323084"/>
              <a:gd name="connsiteX7" fmla="*/ 1254369 w 1254369"/>
              <a:gd name="connsiteY7" fmla="*/ 0 h 323084"/>
              <a:gd name="connsiteX8" fmla="*/ 632881 w 1254369"/>
              <a:gd name="connsiteY8" fmla="*/ 323084 h 323084"/>
              <a:gd name="connsiteX9" fmla="*/ 488294 w 1254369"/>
              <a:gd name="connsiteY9" fmla="*/ 323084 h 323084"/>
              <a:gd name="connsiteX10" fmla="*/ 436736 w 1254369"/>
              <a:gd name="connsiteY10" fmla="*/ 323084 h 323084"/>
              <a:gd name="connsiteX11" fmla="*/ 408524 w 1254369"/>
              <a:gd name="connsiteY11" fmla="*/ 323084 h 323084"/>
              <a:gd name="connsiteX12" fmla="*/ 297139 w 1254369"/>
              <a:gd name="connsiteY12" fmla="*/ 323084 h 323084"/>
              <a:gd name="connsiteX13" fmla="*/ 239807 w 1254369"/>
              <a:gd name="connsiteY13" fmla="*/ 323084 h 323084"/>
              <a:gd name="connsiteX14" fmla="*/ 217369 w 1254369"/>
              <a:gd name="connsiteY14" fmla="*/ 323084 h 323084"/>
              <a:gd name="connsiteX15" fmla="*/ 0 w 1254369"/>
              <a:gd name="connsiteY15" fmla="*/ 323084 h 323084"/>
              <a:gd name="connsiteX16" fmla="*/ 972326 w 1254369"/>
              <a:gd name="connsiteY16" fmla="*/ 4689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983443" y="0"/>
                </a:moveTo>
                <a:lnTo>
                  <a:pt x="986644" y="0"/>
                </a:lnTo>
                <a:lnTo>
                  <a:pt x="1058224" y="0"/>
                </a:lnTo>
                <a:lnTo>
                  <a:pt x="1063213" y="0"/>
                </a:lnTo>
                <a:lnTo>
                  <a:pt x="1174598" y="0"/>
                </a:lnTo>
                <a:lnTo>
                  <a:pt x="1226451" y="0"/>
                </a:lnTo>
                <a:lnTo>
                  <a:pt x="1254368" y="0"/>
                </a:lnTo>
                <a:lnTo>
                  <a:pt x="1254369" y="0"/>
                </a:lnTo>
                <a:lnTo>
                  <a:pt x="632881" y="323084"/>
                </a:lnTo>
                <a:lnTo>
                  <a:pt x="488294" y="323084"/>
                </a:lnTo>
                <a:lnTo>
                  <a:pt x="436736" y="323084"/>
                </a:lnTo>
                <a:lnTo>
                  <a:pt x="408524" y="323084"/>
                </a:lnTo>
                <a:lnTo>
                  <a:pt x="297139" y="323084"/>
                </a:lnTo>
                <a:lnTo>
                  <a:pt x="239807" y="323084"/>
                </a:lnTo>
                <a:lnTo>
                  <a:pt x="217369" y="323084"/>
                </a:lnTo>
                <a:lnTo>
                  <a:pt x="0" y="323084"/>
                </a:lnTo>
                <a:lnTo>
                  <a:pt x="972326" y="4689"/>
                </a:lnTo>
                <a:close/>
              </a:path>
            </a:pathLst>
          </a:custGeom>
          <a:solidFill>
            <a:srgbClr val="FF5001"/>
          </a:solidFill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3" name="Freeform 22"/>
          <p:cNvSpPr/>
          <p:nvPr/>
        </p:nvSpPr>
        <p:spPr>
          <a:xfrm>
            <a:off x="4809067" y="5246088"/>
            <a:ext cx="1181101" cy="430779"/>
          </a:xfrm>
          <a:custGeom>
            <a:avLst/>
            <a:gdLst>
              <a:gd name="connsiteX0" fmla="*/ 629306 w 885826"/>
              <a:gd name="connsiteY0" fmla="*/ 0 h 323084"/>
              <a:gd name="connsiteX1" fmla="*/ 629925 w 885826"/>
              <a:gd name="connsiteY1" fmla="*/ 0 h 323084"/>
              <a:gd name="connsiteX2" fmla="*/ 652708 w 885826"/>
              <a:gd name="connsiteY2" fmla="*/ 0 h 323084"/>
              <a:gd name="connsiteX3" fmla="*/ 668782 w 885826"/>
              <a:gd name="connsiteY3" fmla="*/ 0 h 323084"/>
              <a:gd name="connsiteX4" fmla="*/ 827277 w 885826"/>
              <a:gd name="connsiteY4" fmla="*/ 0 h 323084"/>
              <a:gd name="connsiteX5" fmla="*/ 859249 w 885826"/>
              <a:gd name="connsiteY5" fmla="*/ 0 h 323084"/>
              <a:gd name="connsiteX6" fmla="*/ 879231 w 885826"/>
              <a:gd name="connsiteY6" fmla="*/ 0 h 323084"/>
              <a:gd name="connsiteX7" fmla="*/ 885826 w 885826"/>
              <a:gd name="connsiteY7" fmla="*/ 0 h 323084"/>
              <a:gd name="connsiteX8" fmla="*/ 662921 w 885826"/>
              <a:gd name="connsiteY8" fmla="*/ 323084 h 323084"/>
              <a:gd name="connsiteX9" fmla="*/ 472220 w 885826"/>
              <a:gd name="connsiteY9" fmla="*/ 323084 h 323084"/>
              <a:gd name="connsiteX10" fmla="*/ 429803 w 885826"/>
              <a:gd name="connsiteY10" fmla="*/ 323084 h 323084"/>
              <a:gd name="connsiteX11" fmla="*/ 401174 w 885826"/>
              <a:gd name="connsiteY11" fmla="*/ 323084 h 323084"/>
              <a:gd name="connsiteX12" fmla="*/ 281753 w 885826"/>
              <a:gd name="connsiteY12" fmla="*/ 323084 h 323084"/>
              <a:gd name="connsiteX13" fmla="*/ 249925 w 885826"/>
              <a:gd name="connsiteY13" fmla="*/ 323084 h 323084"/>
              <a:gd name="connsiteX14" fmla="*/ 203822 w 885826"/>
              <a:gd name="connsiteY14" fmla="*/ 323084 h 323084"/>
              <a:gd name="connsiteX15" fmla="*/ 0 w 885826"/>
              <a:gd name="connsiteY15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826" h="323084">
                <a:moveTo>
                  <a:pt x="629306" y="0"/>
                </a:moveTo>
                <a:lnTo>
                  <a:pt x="629925" y="0"/>
                </a:lnTo>
                <a:lnTo>
                  <a:pt x="652708" y="0"/>
                </a:lnTo>
                <a:lnTo>
                  <a:pt x="668782" y="0"/>
                </a:lnTo>
                <a:lnTo>
                  <a:pt x="827277" y="0"/>
                </a:lnTo>
                <a:lnTo>
                  <a:pt x="859249" y="0"/>
                </a:lnTo>
                <a:lnTo>
                  <a:pt x="879231" y="0"/>
                </a:lnTo>
                <a:lnTo>
                  <a:pt x="885826" y="0"/>
                </a:lnTo>
                <a:lnTo>
                  <a:pt x="662921" y="323084"/>
                </a:lnTo>
                <a:lnTo>
                  <a:pt x="472220" y="323084"/>
                </a:lnTo>
                <a:lnTo>
                  <a:pt x="429803" y="323084"/>
                </a:lnTo>
                <a:lnTo>
                  <a:pt x="401174" y="323084"/>
                </a:lnTo>
                <a:lnTo>
                  <a:pt x="281753" y="323084"/>
                </a:lnTo>
                <a:lnTo>
                  <a:pt x="249925" y="323084"/>
                </a:lnTo>
                <a:lnTo>
                  <a:pt x="203822" y="323084"/>
                </a:lnTo>
                <a:lnTo>
                  <a:pt x="0" y="323084"/>
                </a:lnTo>
                <a:close/>
              </a:path>
            </a:pathLst>
          </a:custGeom>
          <a:solidFill>
            <a:srgbClr val="A19D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4" name="Freeform 23"/>
          <p:cNvSpPr/>
          <p:nvPr/>
        </p:nvSpPr>
        <p:spPr>
          <a:xfrm flipH="1">
            <a:off x="6629075" y="5246088"/>
            <a:ext cx="1672492" cy="430779"/>
          </a:xfrm>
          <a:custGeom>
            <a:avLst/>
            <a:gdLst>
              <a:gd name="connsiteX0" fmla="*/ 1254369 w 1254369"/>
              <a:gd name="connsiteY0" fmla="*/ 0 h 323084"/>
              <a:gd name="connsiteX1" fmla="*/ 1254368 w 1254369"/>
              <a:gd name="connsiteY1" fmla="*/ 0 h 323084"/>
              <a:gd name="connsiteX2" fmla="*/ 1226451 w 1254369"/>
              <a:gd name="connsiteY2" fmla="*/ 0 h 323084"/>
              <a:gd name="connsiteX3" fmla="*/ 1174598 w 1254369"/>
              <a:gd name="connsiteY3" fmla="*/ 0 h 323084"/>
              <a:gd name="connsiteX4" fmla="*/ 1063213 w 1254369"/>
              <a:gd name="connsiteY4" fmla="*/ 0 h 323084"/>
              <a:gd name="connsiteX5" fmla="*/ 1058224 w 1254369"/>
              <a:gd name="connsiteY5" fmla="*/ 0 h 323084"/>
              <a:gd name="connsiteX6" fmla="*/ 986644 w 1254369"/>
              <a:gd name="connsiteY6" fmla="*/ 0 h 323084"/>
              <a:gd name="connsiteX7" fmla="*/ 983443 w 1254369"/>
              <a:gd name="connsiteY7" fmla="*/ 0 h 323084"/>
              <a:gd name="connsiteX8" fmla="*/ 972326 w 1254369"/>
              <a:gd name="connsiteY8" fmla="*/ 4689 h 323084"/>
              <a:gd name="connsiteX9" fmla="*/ 0 w 1254369"/>
              <a:gd name="connsiteY9" fmla="*/ 323084 h 323084"/>
              <a:gd name="connsiteX10" fmla="*/ 217369 w 1254369"/>
              <a:gd name="connsiteY10" fmla="*/ 323084 h 323084"/>
              <a:gd name="connsiteX11" fmla="*/ 239807 w 1254369"/>
              <a:gd name="connsiteY11" fmla="*/ 323084 h 323084"/>
              <a:gd name="connsiteX12" fmla="*/ 297139 w 1254369"/>
              <a:gd name="connsiteY12" fmla="*/ 323084 h 323084"/>
              <a:gd name="connsiteX13" fmla="*/ 408524 w 1254369"/>
              <a:gd name="connsiteY13" fmla="*/ 323084 h 323084"/>
              <a:gd name="connsiteX14" fmla="*/ 436736 w 1254369"/>
              <a:gd name="connsiteY14" fmla="*/ 323084 h 323084"/>
              <a:gd name="connsiteX15" fmla="*/ 488294 w 1254369"/>
              <a:gd name="connsiteY15" fmla="*/ 323084 h 323084"/>
              <a:gd name="connsiteX16" fmla="*/ 632881 w 1254369"/>
              <a:gd name="connsiteY16" fmla="*/ 32308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4369" h="323084">
                <a:moveTo>
                  <a:pt x="1254369" y="0"/>
                </a:moveTo>
                <a:lnTo>
                  <a:pt x="1254368" y="0"/>
                </a:lnTo>
                <a:lnTo>
                  <a:pt x="1226451" y="0"/>
                </a:lnTo>
                <a:lnTo>
                  <a:pt x="1174598" y="0"/>
                </a:lnTo>
                <a:lnTo>
                  <a:pt x="1063213" y="0"/>
                </a:lnTo>
                <a:lnTo>
                  <a:pt x="1058224" y="0"/>
                </a:lnTo>
                <a:lnTo>
                  <a:pt x="986644" y="0"/>
                </a:lnTo>
                <a:lnTo>
                  <a:pt x="983443" y="0"/>
                </a:lnTo>
                <a:lnTo>
                  <a:pt x="972326" y="4689"/>
                </a:lnTo>
                <a:lnTo>
                  <a:pt x="0" y="323084"/>
                </a:lnTo>
                <a:lnTo>
                  <a:pt x="217369" y="323084"/>
                </a:lnTo>
                <a:lnTo>
                  <a:pt x="239807" y="323084"/>
                </a:lnTo>
                <a:lnTo>
                  <a:pt x="297139" y="323084"/>
                </a:lnTo>
                <a:lnTo>
                  <a:pt x="408524" y="323084"/>
                </a:lnTo>
                <a:lnTo>
                  <a:pt x="436736" y="323084"/>
                </a:lnTo>
                <a:lnTo>
                  <a:pt x="488294" y="323084"/>
                </a:lnTo>
                <a:lnTo>
                  <a:pt x="632881" y="3230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5" name="Freeform 24"/>
          <p:cNvSpPr/>
          <p:nvPr/>
        </p:nvSpPr>
        <p:spPr>
          <a:xfrm flipH="1">
            <a:off x="6297581" y="5246088"/>
            <a:ext cx="1172308" cy="433813"/>
          </a:xfrm>
          <a:custGeom>
            <a:avLst/>
            <a:gdLst>
              <a:gd name="connsiteX0" fmla="*/ 879231 w 879231"/>
              <a:gd name="connsiteY0" fmla="*/ 0 h 323084"/>
              <a:gd name="connsiteX1" fmla="*/ 871415 w 879231"/>
              <a:gd name="connsiteY1" fmla="*/ 0 h 323084"/>
              <a:gd name="connsiteX2" fmla="*/ 859249 w 879231"/>
              <a:gd name="connsiteY2" fmla="*/ 0 h 323084"/>
              <a:gd name="connsiteX3" fmla="*/ 827276 w 879231"/>
              <a:gd name="connsiteY3" fmla="*/ 0 h 323084"/>
              <a:gd name="connsiteX4" fmla="*/ 668782 w 879231"/>
              <a:gd name="connsiteY4" fmla="*/ 0 h 323084"/>
              <a:gd name="connsiteX5" fmla="*/ 652708 w 879231"/>
              <a:gd name="connsiteY5" fmla="*/ 0 h 323084"/>
              <a:gd name="connsiteX6" fmla="*/ 629924 w 879231"/>
              <a:gd name="connsiteY6" fmla="*/ 0 h 323084"/>
              <a:gd name="connsiteX7" fmla="*/ 629306 w 879231"/>
              <a:gd name="connsiteY7" fmla="*/ 0 h 323084"/>
              <a:gd name="connsiteX8" fmla="*/ 0 w 879231"/>
              <a:gd name="connsiteY8" fmla="*/ 323084 h 323084"/>
              <a:gd name="connsiteX9" fmla="*/ 203821 w 879231"/>
              <a:gd name="connsiteY9" fmla="*/ 323084 h 323084"/>
              <a:gd name="connsiteX10" fmla="*/ 249925 w 879231"/>
              <a:gd name="connsiteY10" fmla="*/ 323084 h 323084"/>
              <a:gd name="connsiteX11" fmla="*/ 281753 w 879231"/>
              <a:gd name="connsiteY11" fmla="*/ 323084 h 323084"/>
              <a:gd name="connsiteX12" fmla="*/ 401173 w 879231"/>
              <a:gd name="connsiteY12" fmla="*/ 323084 h 323084"/>
              <a:gd name="connsiteX13" fmla="*/ 429803 w 879231"/>
              <a:gd name="connsiteY13" fmla="*/ 323084 h 323084"/>
              <a:gd name="connsiteX14" fmla="*/ 472220 w 879231"/>
              <a:gd name="connsiteY14" fmla="*/ 323084 h 323084"/>
              <a:gd name="connsiteX15" fmla="*/ 648510 w 879231"/>
              <a:gd name="connsiteY15" fmla="*/ 323084 h 323084"/>
              <a:gd name="connsiteX16" fmla="*/ 867128 w 879231"/>
              <a:gd name="connsiteY16" fmla="*/ 6214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9231" h="323084">
                <a:moveTo>
                  <a:pt x="879231" y="0"/>
                </a:moveTo>
                <a:lnTo>
                  <a:pt x="871415" y="0"/>
                </a:lnTo>
                <a:lnTo>
                  <a:pt x="859249" y="0"/>
                </a:lnTo>
                <a:lnTo>
                  <a:pt x="827276" y="0"/>
                </a:lnTo>
                <a:lnTo>
                  <a:pt x="668782" y="0"/>
                </a:lnTo>
                <a:lnTo>
                  <a:pt x="652708" y="0"/>
                </a:lnTo>
                <a:lnTo>
                  <a:pt x="629924" y="0"/>
                </a:lnTo>
                <a:lnTo>
                  <a:pt x="629306" y="0"/>
                </a:lnTo>
                <a:lnTo>
                  <a:pt x="0" y="323084"/>
                </a:lnTo>
                <a:lnTo>
                  <a:pt x="203821" y="323084"/>
                </a:lnTo>
                <a:lnTo>
                  <a:pt x="249925" y="323084"/>
                </a:lnTo>
                <a:lnTo>
                  <a:pt x="281753" y="323084"/>
                </a:lnTo>
                <a:lnTo>
                  <a:pt x="401173" y="323084"/>
                </a:lnTo>
                <a:lnTo>
                  <a:pt x="429803" y="323084"/>
                </a:lnTo>
                <a:lnTo>
                  <a:pt x="472220" y="323084"/>
                </a:lnTo>
                <a:lnTo>
                  <a:pt x="648510" y="323084"/>
                </a:lnTo>
                <a:lnTo>
                  <a:pt x="867128" y="62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6" name="Freeform 25"/>
          <p:cNvSpPr/>
          <p:nvPr/>
        </p:nvSpPr>
        <p:spPr>
          <a:xfrm>
            <a:off x="5656467" y="5246088"/>
            <a:ext cx="968696" cy="430779"/>
          </a:xfrm>
          <a:custGeom>
            <a:avLst/>
            <a:gdLst>
              <a:gd name="connsiteX0" fmla="*/ 225425 w 726522"/>
              <a:gd name="connsiteY0" fmla="*/ 0 h 323084"/>
              <a:gd name="connsiteX1" fmla="*/ 247330 w 726522"/>
              <a:gd name="connsiteY1" fmla="*/ 0 h 323084"/>
              <a:gd name="connsiteX2" fmla="*/ 304861 w 726522"/>
              <a:gd name="connsiteY2" fmla="*/ 0 h 323084"/>
              <a:gd name="connsiteX3" fmla="*/ 448435 w 726522"/>
              <a:gd name="connsiteY3" fmla="*/ 0 h 323084"/>
              <a:gd name="connsiteX4" fmla="*/ 501097 w 726522"/>
              <a:gd name="connsiteY4" fmla="*/ 0 h 323084"/>
              <a:gd name="connsiteX5" fmla="*/ 504592 w 726522"/>
              <a:gd name="connsiteY5" fmla="*/ 0 h 323084"/>
              <a:gd name="connsiteX6" fmla="*/ 726522 w 726522"/>
              <a:gd name="connsiteY6" fmla="*/ 323084 h 323084"/>
              <a:gd name="connsiteX7" fmla="*/ 548998 w 726522"/>
              <a:gd name="connsiteY7" fmla="*/ 323084 h 323084"/>
              <a:gd name="connsiteX8" fmla="*/ 447355 w 726522"/>
              <a:gd name="connsiteY8" fmla="*/ 323084 h 323084"/>
              <a:gd name="connsiteX9" fmla="*/ 253767 w 726522"/>
              <a:gd name="connsiteY9" fmla="*/ 323084 h 323084"/>
              <a:gd name="connsiteX10" fmla="*/ 204298 w 726522"/>
              <a:gd name="connsiteY10" fmla="*/ 323084 h 323084"/>
              <a:gd name="connsiteX11" fmla="*/ 0 w 726522"/>
              <a:gd name="connsiteY11" fmla="*/ 323084 h 323084"/>
              <a:gd name="connsiteX12" fmla="*/ 235785 w 726522"/>
              <a:gd name="connsiteY12" fmla="*/ 15082 h 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522" h="323084">
                <a:moveTo>
                  <a:pt x="225425" y="0"/>
                </a:moveTo>
                <a:lnTo>
                  <a:pt x="247330" y="0"/>
                </a:lnTo>
                <a:lnTo>
                  <a:pt x="304861" y="0"/>
                </a:lnTo>
                <a:lnTo>
                  <a:pt x="448435" y="0"/>
                </a:lnTo>
                <a:lnTo>
                  <a:pt x="501097" y="0"/>
                </a:lnTo>
                <a:lnTo>
                  <a:pt x="504592" y="0"/>
                </a:lnTo>
                <a:lnTo>
                  <a:pt x="726522" y="323084"/>
                </a:lnTo>
                <a:lnTo>
                  <a:pt x="548998" y="323084"/>
                </a:lnTo>
                <a:lnTo>
                  <a:pt x="447355" y="323084"/>
                </a:lnTo>
                <a:lnTo>
                  <a:pt x="253767" y="323084"/>
                </a:lnTo>
                <a:lnTo>
                  <a:pt x="204298" y="323084"/>
                </a:lnTo>
                <a:lnTo>
                  <a:pt x="0" y="323084"/>
                </a:lnTo>
                <a:lnTo>
                  <a:pt x="235785" y="150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4136299" y="1249944"/>
            <a:ext cx="846667" cy="846667"/>
          </a:xfrm>
          <a:prstGeom prst="ellipse">
            <a:avLst/>
          </a:prstGeom>
          <a:solidFill>
            <a:srgbClr val="4B4B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36299" y="2625777"/>
            <a:ext cx="846667" cy="84666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36299" y="4128611"/>
            <a:ext cx="846667" cy="846667"/>
          </a:xfrm>
          <a:prstGeom prst="ellipse">
            <a:avLst/>
          </a:prstGeom>
          <a:solidFill>
            <a:srgbClr val="FF5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86496" y="2075444"/>
            <a:ext cx="846667" cy="8466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86496" y="3613065"/>
            <a:ext cx="846667" cy="84666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43434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01567" y="2185328"/>
            <a:ext cx="384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Not required to select individual loans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0830" y="1501880"/>
            <a:ext cx="410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Pooled portfolio of consumer loans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3368" y="147008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5947" y="2896232"/>
            <a:ext cx="165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Diversifies risk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7654" y="229811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03368" y="283165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03368" y="435188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7654" y="38489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91615" y="4383532"/>
            <a:ext cx="190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Fully managed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33163" y="3729579"/>
            <a:ext cx="3846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5001"/>
              </a:buClr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Independent Custodian and Fund Administered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by One Investment Group</a:t>
            </a:r>
          </a:p>
        </p:txBody>
      </p:sp>
    </p:spTree>
    <p:extLst>
      <p:ext uri="{BB962C8B-B14F-4D97-AF65-F5344CB8AC3E}">
        <p14:creationId xmlns:p14="http://schemas.microsoft.com/office/powerpoint/2010/main" val="2562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" y="69838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360207"/>
            <a:ext cx="953330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86" y="102820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Century Gothic" pitchFamily="34" charset="0"/>
              </a:rPr>
              <a:t>How Do We Compare to Other P2P Lenders</a:t>
            </a:r>
            <a:endParaRPr lang="en-A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  <a:solidFill>
            <a:srgbClr val="FF5001"/>
          </a:solidFill>
        </p:spPr>
      </p:pic>
      <p:pic>
        <p:nvPicPr>
          <p:cNvPr id="11" name="Picture 2" descr="Moneyspot">
            <a:extLst>
              <a:ext uri="{FF2B5EF4-FFF2-40B4-BE49-F238E27FC236}">
                <a16:creationId xmlns:a16="http://schemas.microsoft.com/office/drawing/2014/main" xmlns="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86" y="1241489"/>
            <a:ext cx="4760303" cy="5034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268" y="1888010"/>
            <a:ext cx="414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Credit risk is with the corporate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486" y="2915671"/>
            <a:ext cx="360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The corporate has skin in the game as they are co-invested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861" y="4783384"/>
            <a:ext cx="340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Loans assessed by certified &amp; regulated credit officer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1256" y="5869012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More detailed assessment criteria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4290" y="4584700"/>
            <a:ext cx="3433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Investment Risk diversified across entire pool of loans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18890" y="2852507"/>
            <a:ext cx="303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001"/>
              </a:buClr>
            </a:pPr>
            <a:r>
              <a:rPr lang="en-AU">
                <a:solidFill>
                  <a:srgbClr val="4B4B4B"/>
                </a:solidFill>
                <a:latin typeface="Century Gothic" pitchFamily="34" charset="0"/>
              </a:rPr>
              <a:t>Monthly distributions, biannual redemptions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5077" y="1544414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dirty="0" smtClean="0">
                <a:solidFill>
                  <a:srgbClr val="4B4B4B"/>
                </a:solidFill>
                <a:latin typeface="Century Gothic" pitchFamily="34" charset="0"/>
              </a:rPr>
              <a:t>Consistently </a:t>
            </a:r>
            <a:r>
              <a:rPr lang="en-AU" dirty="0">
                <a:solidFill>
                  <a:srgbClr val="4B4B4B"/>
                </a:solidFill>
                <a:latin typeface="Century Gothic" pitchFamily="34" charset="0"/>
              </a:rPr>
              <a:t>h</a:t>
            </a:r>
            <a:r>
              <a:rPr lang="en-AU" dirty="0" smtClean="0">
                <a:solidFill>
                  <a:srgbClr val="4B4B4B"/>
                </a:solidFill>
                <a:latin typeface="Century Gothic" pitchFamily="34" charset="0"/>
              </a:rPr>
              <a:t>igher </a:t>
            </a:r>
            <a:r>
              <a:rPr lang="en-AU" dirty="0">
                <a:solidFill>
                  <a:srgbClr val="4B4B4B"/>
                </a:solidFill>
                <a:latin typeface="Century Gothic" pitchFamily="34" charset="0"/>
              </a:rPr>
              <a:t>returns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4387" y="185832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3600" b="1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8187" y="2821778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400" b="1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6679" y="4561052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6000" b="1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9537" y="533839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000" b="1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89314" y="4442141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400" b="1">
                <a:solidFill>
                  <a:schemeClr val="bg1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77370" y="285930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3200" b="1">
                <a:solidFill>
                  <a:schemeClr val="bg1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93066" y="148943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01"/>
              </a:buClr>
            </a:pPr>
            <a:r>
              <a:rPr lang="en-AU" sz="4000" b="1">
                <a:solidFill>
                  <a:schemeClr val="bg1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1304" y="3411433"/>
            <a:ext cx="137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What is a managed pool of loans?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pat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172" y="1995053"/>
            <a:ext cx="10157045" cy="3333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243567-9269-4672-A19C-59BDC0B1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90" y="2213551"/>
            <a:ext cx="9687361" cy="682048"/>
          </a:xfrm>
        </p:spPr>
        <p:txBody>
          <a:bodyPr>
            <a:normAutofit/>
          </a:bodyPr>
          <a:lstStyle/>
          <a:p>
            <a:pPr>
              <a:buClr>
                <a:srgbClr val="FF5001"/>
              </a:buClr>
              <a:buFont typeface="Wingdings" pitchFamily="2" charset="2"/>
              <a:buChar char="v"/>
            </a:pP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Monthly </a:t>
            </a:r>
            <a:r>
              <a:rPr lang="en-A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MoneySpot</a:t>
            </a: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Investment Fund Performance: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8467"/>
            <a:ext cx="12192001" cy="408432"/>
          </a:xfrm>
          <a:prstGeom prst="rect">
            <a:avLst/>
          </a:prstGeom>
        </p:spPr>
      </p:pic>
      <p:pic>
        <p:nvPicPr>
          <p:cNvPr id="7" name="Picture 2" descr="Moneyspot">
            <a:extLst>
              <a:ext uri="{FF2B5EF4-FFF2-40B4-BE49-F238E27FC236}">
                <a16:creationId xmlns="" xmlns:a16="http://schemas.microsoft.com/office/drawing/2014/main" id="{2903D57F-4B0A-4234-A002-CB84AD1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71" y="5384434"/>
            <a:ext cx="3011055" cy="1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360207"/>
            <a:ext cx="6040580" cy="734291"/>
          </a:xfrm>
          <a:prstGeom prst="rect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779" y="10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Century Gothic" pitchFamily="34" charset="0"/>
              </a:rPr>
              <a:t>Began in May 2017</a:t>
            </a:r>
            <a:endParaRPr lang="en-A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sa\Downloads\foote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20" y="6505681"/>
            <a:ext cx="1312663" cy="2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391886" y="2136572"/>
          <a:ext cx="10757203" cy="326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07678"/>
              </p:ext>
            </p:extLst>
          </p:nvPr>
        </p:nvGraphicFramePr>
        <p:xfrm>
          <a:off x="391886" y="2762055"/>
          <a:ext cx="10757203" cy="256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7799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632</Words>
  <Application>Microsoft Office PowerPoint</Application>
  <PresentationFormat>Widescreen</PresentationFormat>
  <Paragraphs>176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Gill Sans</vt:lpstr>
      <vt:lpstr>Arial Black</vt:lpstr>
      <vt:lpstr>Wingdings</vt:lpstr>
      <vt:lpstr>Times New Roman</vt:lpstr>
      <vt:lpstr>Century Gothic</vt:lpstr>
      <vt:lpstr>Arial</vt:lpstr>
      <vt:lpstr>Calibri Light</vt:lpstr>
      <vt:lpstr>AceBinghamSH</vt:lpstr>
      <vt:lpstr>Century751 SeBd BT</vt:lpstr>
      <vt:lpstr>Office Theme</vt:lpstr>
      <vt:lpstr>PowerPoint Presentation</vt:lpstr>
      <vt:lpstr>What is a managed pool of loans?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Compare to Other P2P Lenders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Trew</dc:creator>
  <cp:lastModifiedBy>Speedy3</cp:lastModifiedBy>
  <cp:revision>78</cp:revision>
  <cp:lastPrinted>2018-06-21T06:39:31Z</cp:lastPrinted>
  <dcterms:created xsi:type="dcterms:W3CDTF">2017-09-20T00:36:18Z</dcterms:created>
  <dcterms:modified xsi:type="dcterms:W3CDTF">2018-06-26T06:31:17Z</dcterms:modified>
</cp:coreProperties>
</file>