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9" r:id="rId1"/>
  </p:sldMasterIdLst>
  <p:notesMasterIdLst>
    <p:notesMasterId r:id="rId44"/>
  </p:notesMasterIdLst>
  <p:handoutMasterIdLst>
    <p:handoutMasterId r:id="rId45"/>
  </p:handoutMasterIdLst>
  <p:sldIdLst>
    <p:sldId id="264" r:id="rId2"/>
    <p:sldId id="754" r:id="rId3"/>
    <p:sldId id="782" r:id="rId4"/>
    <p:sldId id="730" r:id="rId5"/>
    <p:sldId id="731" r:id="rId6"/>
    <p:sldId id="732" r:id="rId7"/>
    <p:sldId id="739" r:id="rId8"/>
    <p:sldId id="757" r:id="rId9"/>
    <p:sldId id="756" r:id="rId10"/>
    <p:sldId id="758" r:id="rId11"/>
    <p:sldId id="759" r:id="rId12"/>
    <p:sldId id="760" r:id="rId13"/>
    <p:sldId id="660" r:id="rId14"/>
    <p:sldId id="761" r:id="rId15"/>
    <p:sldId id="762" r:id="rId16"/>
    <p:sldId id="740" r:id="rId17"/>
    <p:sldId id="763" r:id="rId18"/>
    <p:sldId id="764" r:id="rId19"/>
    <p:sldId id="765" r:id="rId20"/>
    <p:sldId id="766" r:id="rId21"/>
    <p:sldId id="767" r:id="rId22"/>
    <p:sldId id="768" r:id="rId23"/>
    <p:sldId id="748" r:id="rId24"/>
    <p:sldId id="769" r:id="rId25"/>
    <p:sldId id="770" r:id="rId26"/>
    <p:sldId id="745" r:id="rId27"/>
    <p:sldId id="746" r:id="rId28"/>
    <p:sldId id="771" r:id="rId29"/>
    <p:sldId id="783" r:id="rId30"/>
    <p:sldId id="772" r:id="rId31"/>
    <p:sldId id="773" r:id="rId32"/>
    <p:sldId id="774" r:id="rId33"/>
    <p:sldId id="775" r:id="rId34"/>
    <p:sldId id="647" r:id="rId35"/>
    <p:sldId id="648" r:id="rId36"/>
    <p:sldId id="776" r:id="rId37"/>
    <p:sldId id="777" r:id="rId38"/>
    <p:sldId id="778" r:id="rId39"/>
    <p:sldId id="780" r:id="rId40"/>
    <p:sldId id="316" r:id="rId41"/>
    <p:sldId id="781" r:id="rId42"/>
    <p:sldId id="737" r:id="rId43"/>
  </p:sldIdLst>
  <p:sldSz cx="9906000" cy="6858000" type="A4"/>
  <p:notesSz cx="6797675" cy="9926638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ine Stelzner" initials="CS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D0E0"/>
    <a:srgbClr val="D39D60"/>
    <a:srgbClr val="0075AD"/>
    <a:srgbClr val="FFFFFF"/>
    <a:srgbClr val="182B49"/>
    <a:srgbClr val="BBAE78"/>
    <a:srgbClr val="91B9D0"/>
    <a:srgbClr val="CA6E46"/>
    <a:srgbClr val="859815"/>
    <a:srgbClr val="682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255" autoAdjust="0"/>
    <p:restoredTop sz="82168" autoAdjust="0"/>
  </p:normalViewPr>
  <p:slideViewPr>
    <p:cSldViewPr showGuides="1">
      <p:cViewPr varScale="1">
        <p:scale>
          <a:sx n="90" d="100"/>
          <a:sy n="90" d="100"/>
        </p:scale>
        <p:origin x="-660" y="-108"/>
      </p:cViewPr>
      <p:guideLst>
        <p:guide orient="horz"/>
        <p:guide orient="horz" pos="1207"/>
        <p:guide orient="horz" pos="4264"/>
        <p:guide orient="horz" pos="4266"/>
        <p:guide orient="horz" pos="164"/>
        <p:guide orient="horz" pos="22"/>
        <p:guide orient="horz" pos="250"/>
        <p:guide orient="horz" pos="2868"/>
        <p:guide orient="horz" pos="1092"/>
        <p:guide orient="horz" pos="2586"/>
        <p:guide orient="horz" pos="1206"/>
        <p:guide orient="horz" pos="2700"/>
        <p:guide/>
        <p:guide pos="270"/>
        <p:guide pos="4223"/>
        <p:guide pos="59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pricorn\ecmkst\DMF\Performance\DMF%20growth%20defensive%20&amp;%20AUD%20through%20tim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95863495346432"/>
          <c:y val="6.0470378542121506E-2"/>
          <c:w val="0.83971044467425027"/>
          <c:h val="0.8412246018485422"/>
        </c:manualLayout>
      </c:layout>
      <c:lineChart>
        <c:grouping val="standard"/>
        <c:varyColors val="0"/>
        <c:ser>
          <c:idx val="0"/>
          <c:order val="0"/>
          <c:tx>
            <c:strRef>
              <c:f>'Median mgr attribution'!$P$4</c:f>
              <c:strCache>
                <c:ptCount val="1"/>
                <c:pt idx="0">
                  <c:v>Total growth assets</c:v>
                </c:pt>
              </c:strCache>
            </c:strRef>
          </c:tx>
          <c:spPr>
            <a:ln w="44450">
              <a:solidFill>
                <a:srgbClr val="689EBD"/>
              </a:solidFill>
              <a:prstDash val="solid"/>
            </a:ln>
          </c:spPr>
          <c:marker>
            <c:symbol val="none"/>
          </c:marker>
          <c:cat>
            <c:numRef>
              <c:f>'Median mgr attribution'!$A$16:$A$89</c:f>
              <c:numCache>
                <c:formatCode>mmm\-yy</c:formatCode>
                <c:ptCount val="74"/>
                <c:pt idx="0">
                  <c:v>40633</c:v>
                </c:pt>
                <c:pt idx="1">
                  <c:v>40663</c:v>
                </c:pt>
                <c:pt idx="2">
                  <c:v>40694</c:v>
                </c:pt>
                <c:pt idx="3">
                  <c:v>40724</c:v>
                </c:pt>
                <c:pt idx="4">
                  <c:v>40755</c:v>
                </c:pt>
                <c:pt idx="5">
                  <c:v>40786</c:v>
                </c:pt>
                <c:pt idx="6">
                  <c:v>40816</c:v>
                </c:pt>
                <c:pt idx="7">
                  <c:v>40847</c:v>
                </c:pt>
                <c:pt idx="8">
                  <c:v>40877</c:v>
                </c:pt>
                <c:pt idx="9">
                  <c:v>40908</c:v>
                </c:pt>
                <c:pt idx="10">
                  <c:v>40939</c:v>
                </c:pt>
                <c:pt idx="11">
                  <c:v>40968</c:v>
                </c:pt>
                <c:pt idx="12">
                  <c:v>40999</c:v>
                </c:pt>
                <c:pt idx="13">
                  <c:v>41029</c:v>
                </c:pt>
                <c:pt idx="14">
                  <c:v>41060</c:v>
                </c:pt>
                <c:pt idx="15">
                  <c:v>41090</c:v>
                </c:pt>
                <c:pt idx="16">
                  <c:v>41121</c:v>
                </c:pt>
                <c:pt idx="17">
                  <c:v>41152</c:v>
                </c:pt>
                <c:pt idx="18">
                  <c:v>41182</c:v>
                </c:pt>
                <c:pt idx="19">
                  <c:v>41213</c:v>
                </c:pt>
                <c:pt idx="20">
                  <c:v>41243</c:v>
                </c:pt>
                <c:pt idx="21">
                  <c:v>41274</c:v>
                </c:pt>
                <c:pt idx="22">
                  <c:v>41305</c:v>
                </c:pt>
                <c:pt idx="23">
                  <c:v>41333</c:v>
                </c:pt>
                <c:pt idx="24">
                  <c:v>41364</c:v>
                </c:pt>
                <c:pt idx="25">
                  <c:v>41394</c:v>
                </c:pt>
                <c:pt idx="26">
                  <c:v>41425</c:v>
                </c:pt>
                <c:pt idx="27">
                  <c:v>41455</c:v>
                </c:pt>
                <c:pt idx="28">
                  <c:v>41486</c:v>
                </c:pt>
                <c:pt idx="29">
                  <c:v>41517</c:v>
                </c:pt>
                <c:pt idx="30">
                  <c:v>41547</c:v>
                </c:pt>
                <c:pt idx="31">
                  <c:v>41578</c:v>
                </c:pt>
                <c:pt idx="32">
                  <c:v>41608</c:v>
                </c:pt>
                <c:pt idx="33">
                  <c:v>41639</c:v>
                </c:pt>
                <c:pt idx="34">
                  <c:v>41670</c:v>
                </c:pt>
                <c:pt idx="35">
                  <c:v>41698</c:v>
                </c:pt>
                <c:pt idx="36">
                  <c:v>41729</c:v>
                </c:pt>
                <c:pt idx="37">
                  <c:v>41759</c:v>
                </c:pt>
                <c:pt idx="38">
                  <c:v>41790</c:v>
                </c:pt>
                <c:pt idx="39">
                  <c:v>41820</c:v>
                </c:pt>
                <c:pt idx="40">
                  <c:v>41851</c:v>
                </c:pt>
                <c:pt idx="41">
                  <c:v>41882</c:v>
                </c:pt>
                <c:pt idx="42">
                  <c:v>41912</c:v>
                </c:pt>
                <c:pt idx="43">
                  <c:v>41943</c:v>
                </c:pt>
                <c:pt idx="44">
                  <c:v>41973</c:v>
                </c:pt>
                <c:pt idx="45">
                  <c:v>42004</c:v>
                </c:pt>
                <c:pt idx="46">
                  <c:v>42035</c:v>
                </c:pt>
                <c:pt idx="47">
                  <c:v>42063</c:v>
                </c:pt>
                <c:pt idx="48">
                  <c:v>42094</c:v>
                </c:pt>
                <c:pt idx="49">
                  <c:v>42124</c:v>
                </c:pt>
                <c:pt idx="50">
                  <c:v>42155</c:v>
                </c:pt>
                <c:pt idx="51">
                  <c:v>42185</c:v>
                </c:pt>
                <c:pt idx="52">
                  <c:v>42216</c:v>
                </c:pt>
                <c:pt idx="53">
                  <c:v>42247</c:v>
                </c:pt>
                <c:pt idx="54">
                  <c:v>42277</c:v>
                </c:pt>
                <c:pt idx="55">
                  <c:v>42308</c:v>
                </c:pt>
                <c:pt idx="56">
                  <c:v>42338</c:v>
                </c:pt>
                <c:pt idx="57">
                  <c:v>42369</c:v>
                </c:pt>
                <c:pt idx="58">
                  <c:v>42400</c:v>
                </c:pt>
                <c:pt idx="59">
                  <c:v>42429</c:v>
                </c:pt>
                <c:pt idx="60">
                  <c:v>42460</c:v>
                </c:pt>
                <c:pt idx="61">
                  <c:v>42490</c:v>
                </c:pt>
                <c:pt idx="62">
                  <c:v>42521</c:v>
                </c:pt>
                <c:pt idx="63">
                  <c:v>42551</c:v>
                </c:pt>
                <c:pt idx="64">
                  <c:v>42582</c:v>
                </c:pt>
                <c:pt idx="65">
                  <c:v>42613</c:v>
                </c:pt>
                <c:pt idx="66">
                  <c:v>42643</c:v>
                </c:pt>
                <c:pt idx="67">
                  <c:v>42674</c:v>
                </c:pt>
                <c:pt idx="68">
                  <c:v>42704</c:v>
                </c:pt>
                <c:pt idx="69">
                  <c:v>42735</c:v>
                </c:pt>
                <c:pt idx="70">
                  <c:v>42766</c:v>
                </c:pt>
                <c:pt idx="71">
                  <c:v>42794</c:v>
                </c:pt>
                <c:pt idx="72">
                  <c:v>42825</c:v>
                </c:pt>
                <c:pt idx="73">
                  <c:v>42855</c:v>
                </c:pt>
              </c:numCache>
            </c:numRef>
          </c:cat>
          <c:val>
            <c:numRef>
              <c:f>'Median mgr attribution'!$P$16:$P$89</c:f>
              <c:numCache>
                <c:formatCode>0%</c:formatCode>
                <c:ptCount val="74"/>
                <c:pt idx="0">
                  <c:v>0.74</c:v>
                </c:pt>
                <c:pt idx="1">
                  <c:v>0.72581701853799174</c:v>
                </c:pt>
                <c:pt idx="2">
                  <c:v>0.68281347092013167</c:v>
                </c:pt>
                <c:pt idx="3">
                  <c:v>0.57877660537858433</c:v>
                </c:pt>
                <c:pt idx="4">
                  <c:v>0.5820495741511722</c:v>
                </c:pt>
                <c:pt idx="5">
                  <c:v>0.57785883949172701</c:v>
                </c:pt>
                <c:pt idx="6">
                  <c:v>0.531493556969171</c:v>
                </c:pt>
                <c:pt idx="7">
                  <c:v>0.53210777749134197</c:v>
                </c:pt>
                <c:pt idx="8">
                  <c:v>0.50002900262701622</c:v>
                </c:pt>
                <c:pt idx="9">
                  <c:v>0.57395497957470265</c:v>
                </c:pt>
                <c:pt idx="10">
                  <c:v>0.59502989643769411</c:v>
                </c:pt>
                <c:pt idx="11">
                  <c:v>0.60204859177741665</c:v>
                </c:pt>
                <c:pt idx="12">
                  <c:v>0.66587100262631327</c:v>
                </c:pt>
                <c:pt idx="13">
                  <c:v>0.70199156423742126</c:v>
                </c:pt>
                <c:pt idx="14">
                  <c:v>0.7472190175609652</c:v>
                </c:pt>
                <c:pt idx="15">
                  <c:v>0.769108932616417</c:v>
                </c:pt>
                <c:pt idx="16">
                  <c:v>0.76750000000000007</c:v>
                </c:pt>
                <c:pt idx="17">
                  <c:v>0.74520000000000008</c:v>
                </c:pt>
                <c:pt idx="18">
                  <c:v>0.81</c:v>
                </c:pt>
                <c:pt idx="19">
                  <c:v>0.81</c:v>
                </c:pt>
                <c:pt idx="20">
                  <c:v>0.82200000000000006</c:v>
                </c:pt>
                <c:pt idx="21">
                  <c:v>0.84599999999999997</c:v>
                </c:pt>
                <c:pt idx="22">
                  <c:v>0.84099999999999997</c:v>
                </c:pt>
                <c:pt idx="23">
                  <c:v>0.81399999999999995</c:v>
                </c:pt>
                <c:pt idx="24">
                  <c:v>0.81200000000000006</c:v>
                </c:pt>
                <c:pt idx="25">
                  <c:v>0.71500000000000008</c:v>
                </c:pt>
                <c:pt idx="26">
                  <c:v>0.70500000000000007</c:v>
                </c:pt>
                <c:pt idx="27">
                  <c:v>0.72400000000000009</c:v>
                </c:pt>
                <c:pt idx="28">
                  <c:v>0.73699999999999999</c:v>
                </c:pt>
                <c:pt idx="29">
                  <c:v>0.629</c:v>
                </c:pt>
                <c:pt idx="30">
                  <c:v>0.62</c:v>
                </c:pt>
                <c:pt idx="31">
                  <c:v>0.67099999999999993</c:v>
                </c:pt>
                <c:pt idx="32">
                  <c:v>0.70799999999999996</c:v>
                </c:pt>
                <c:pt idx="33">
                  <c:v>0.66</c:v>
                </c:pt>
                <c:pt idx="34">
                  <c:v>0.70700000000000007</c:v>
                </c:pt>
                <c:pt idx="35">
                  <c:v>0.70700000000000007</c:v>
                </c:pt>
                <c:pt idx="36">
                  <c:v>0.72799999999999998</c:v>
                </c:pt>
                <c:pt idx="37">
                  <c:v>0.75600000000000001</c:v>
                </c:pt>
                <c:pt idx="38">
                  <c:v>0.76700000000000002</c:v>
                </c:pt>
                <c:pt idx="39">
                  <c:v>0.77</c:v>
                </c:pt>
                <c:pt idx="40">
                  <c:v>0.77100000000000002</c:v>
                </c:pt>
                <c:pt idx="41">
                  <c:v>0.76400000000000001</c:v>
                </c:pt>
                <c:pt idx="42">
                  <c:v>0.71600000000000008</c:v>
                </c:pt>
                <c:pt idx="43">
                  <c:v>0.69700000000000006</c:v>
                </c:pt>
                <c:pt idx="44">
                  <c:v>0.7340000000000001</c:v>
                </c:pt>
                <c:pt idx="45">
                  <c:v>0.71399999999999997</c:v>
                </c:pt>
                <c:pt idx="46">
                  <c:v>0.68199999999999994</c:v>
                </c:pt>
                <c:pt idx="47">
                  <c:v>0.66700000000000004</c:v>
                </c:pt>
                <c:pt idx="48">
                  <c:v>0.65200000000000002</c:v>
                </c:pt>
                <c:pt idx="49">
                  <c:v>0.65600000000000003</c:v>
                </c:pt>
                <c:pt idx="50">
                  <c:v>0.66799999999999993</c:v>
                </c:pt>
                <c:pt idx="51">
                  <c:v>0.66799999999999993</c:v>
                </c:pt>
                <c:pt idx="52">
                  <c:v>0.73799999999999999</c:v>
                </c:pt>
                <c:pt idx="53">
                  <c:v>0.74</c:v>
                </c:pt>
                <c:pt idx="54">
                  <c:v>0.64100000000000001</c:v>
                </c:pt>
                <c:pt idx="55">
                  <c:v>0.72600000000000009</c:v>
                </c:pt>
                <c:pt idx="56">
                  <c:v>0.76500000000000001</c:v>
                </c:pt>
                <c:pt idx="57">
                  <c:v>0.80800000000000005</c:v>
                </c:pt>
                <c:pt idx="58">
                  <c:v>0.78200000000000003</c:v>
                </c:pt>
                <c:pt idx="59">
                  <c:v>0.80100000000000005</c:v>
                </c:pt>
                <c:pt idx="60">
                  <c:v>0.7350000000000001</c:v>
                </c:pt>
                <c:pt idx="61">
                  <c:v>0.74199999999999999</c:v>
                </c:pt>
                <c:pt idx="62">
                  <c:v>0.77500000000000013</c:v>
                </c:pt>
                <c:pt idx="63">
                  <c:v>0.75</c:v>
                </c:pt>
                <c:pt idx="64">
                  <c:v>0.74799999999999989</c:v>
                </c:pt>
                <c:pt idx="65">
                  <c:v>0.72899999999999998</c:v>
                </c:pt>
                <c:pt idx="66">
                  <c:v>0.68799999999999994</c:v>
                </c:pt>
                <c:pt idx="67">
                  <c:v>0.68800000000000006</c:v>
                </c:pt>
                <c:pt idx="68">
                  <c:v>0.68599999999999994</c:v>
                </c:pt>
                <c:pt idx="69">
                  <c:v>0.67400000000000004</c:v>
                </c:pt>
                <c:pt idx="70">
                  <c:v>0.73499999999999999</c:v>
                </c:pt>
                <c:pt idx="71">
                  <c:v>0.72799999999999998</c:v>
                </c:pt>
                <c:pt idx="72">
                  <c:v>0.65999999999999992</c:v>
                </c:pt>
                <c:pt idx="73">
                  <c:v>0.69399999999999995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382-4CEE-92D2-FA4A657A3291}"/>
            </c:ext>
          </c:extLst>
        </c:ser>
        <c:ser>
          <c:idx val="1"/>
          <c:order val="1"/>
          <c:tx>
            <c:strRef>
              <c:f>'Median mgr attribution'!$Q$4</c:f>
              <c:strCache>
                <c:ptCount val="1"/>
                <c:pt idx="0">
                  <c:v>Total defensive assets</c:v>
                </c:pt>
              </c:strCache>
            </c:strRef>
          </c:tx>
          <c:spPr>
            <a:ln w="38100">
              <a:solidFill>
                <a:srgbClr val="A99D6D"/>
              </a:solidFill>
              <a:prstDash val="solid"/>
            </a:ln>
          </c:spPr>
          <c:marker>
            <c:symbol val="none"/>
          </c:marker>
          <c:cat>
            <c:numRef>
              <c:f>'Median mgr attribution'!$A$16:$A$89</c:f>
              <c:numCache>
                <c:formatCode>mmm\-yy</c:formatCode>
                <c:ptCount val="74"/>
                <c:pt idx="0">
                  <c:v>40633</c:v>
                </c:pt>
                <c:pt idx="1">
                  <c:v>40663</c:v>
                </c:pt>
                <c:pt idx="2">
                  <c:v>40694</c:v>
                </c:pt>
                <c:pt idx="3">
                  <c:v>40724</c:v>
                </c:pt>
                <c:pt idx="4">
                  <c:v>40755</c:v>
                </c:pt>
                <c:pt idx="5">
                  <c:v>40786</c:v>
                </c:pt>
                <c:pt idx="6">
                  <c:v>40816</c:v>
                </c:pt>
                <c:pt idx="7">
                  <c:v>40847</c:v>
                </c:pt>
                <c:pt idx="8">
                  <c:v>40877</c:v>
                </c:pt>
                <c:pt idx="9">
                  <c:v>40908</c:v>
                </c:pt>
                <c:pt idx="10">
                  <c:v>40939</c:v>
                </c:pt>
                <c:pt idx="11">
                  <c:v>40968</c:v>
                </c:pt>
                <c:pt idx="12">
                  <c:v>40999</c:v>
                </c:pt>
                <c:pt idx="13">
                  <c:v>41029</c:v>
                </c:pt>
                <c:pt idx="14">
                  <c:v>41060</c:v>
                </c:pt>
                <c:pt idx="15">
                  <c:v>41090</c:v>
                </c:pt>
                <c:pt idx="16">
                  <c:v>41121</c:v>
                </c:pt>
                <c:pt idx="17">
                  <c:v>41152</c:v>
                </c:pt>
                <c:pt idx="18">
                  <c:v>41182</c:v>
                </c:pt>
                <c:pt idx="19">
                  <c:v>41213</c:v>
                </c:pt>
                <c:pt idx="20">
                  <c:v>41243</c:v>
                </c:pt>
                <c:pt idx="21">
                  <c:v>41274</c:v>
                </c:pt>
                <c:pt idx="22">
                  <c:v>41305</c:v>
                </c:pt>
                <c:pt idx="23">
                  <c:v>41333</c:v>
                </c:pt>
                <c:pt idx="24">
                  <c:v>41364</c:v>
                </c:pt>
                <c:pt idx="25">
                  <c:v>41394</c:v>
                </c:pt>
                <c:pt idx="26">
                  <c:v>41425</c:v>
                </c:pt>
                <c:pt idx="27">
                  <c:v>41455</c:v>
                </c:pt>
                <c:pt idx="28">
                  <c:v>41486</c:v>
                </c:pt>
                <c:pt idx="29">
                  <c:v>41517</c:v>
                </c:pt>
                <c:pt idx="30">
                  <c:v>41547</c:v>
                </c:pt>
                <c:pt idx="31">
                  <c:v>41578</c:v>
                </c:pt>
                <c:pt idx="32">
                  <c:v>41608</c:v>
                </c:pt>
                <c:pt idx="33">
                  <c:v>41639</c:v>
                </c:pt>
                <c:pt idx="34">
                  <c:v>41670</c:v>
                </c:pt>
                <c:pt idx="35">
                  <c:v>41698</c:v>
                </c:pt>
                <c:pt idx="36">
                  <c:v>41729</c:v>
                </c:pt>
                <c:pt idx="37">
                  <c:v>41759</c:v>
                </c:pt>
                <c:pt idx="38">
                  <c:v>41790</c:v>
                </c:pt>
                <c:pt idx="39">
                  <c:v>41820</c:v>
                </c:pt>
                <c:pt idx="40">
                  <c:v>41851</c:v>
                </c:pt>
                <c:pt idx="41">
                  <c:v>41882</c:v>
                </c:pt>
                <c:pt idx="42">
                  <c:v>41912</c:v>
                </c:pt>
                <c:pt idx="43">
                  <c:v>41943</c:v>
                </c:pt>
                <c:pt idx="44">
                  <c:v>41973</c:v>
                </c:pt>
                <c:pt idx="45">
                  <c:v>42004</c:v>
                </c:pt>
                <c:pt idx="46">
                  <c:v>42035</c:v>
                </c:pt>
                <c:pt idx="47">
                  <c:v>42063</c:v>
                </c:pt>
                <c:pt idx="48">
                  <c:v>42094</c:v>
                </c:pt>
                <c:pt idx="49">
                  <c:v>42124</c:v>
                </c:pt>
                <c:pt idx="50">
                  <c:v>42155</c:v>
                </c:pt>
                <c:pt idx="51">
                  <c:v>42185</c:v>
                </c:pt>
                <c:pt idx="52">
                  <c:v>42216</c:v>
                </c:pt>
                <c:pt idx="53">
                  <c:v>42247</c:v>
                </c:pt>
                <c:pt idx="54">
                  <c:v>42277</c:v>
                </c:pt>
                <c:pt idx="55">
                  <c:v>42308</c:v>
                </c:pt>
                <c:pt idx="56">
                  <c:v>42338</c:v>
                </c:pt>
                <c:pt idx="57">
                  <c:v>42369</c:v>
                </c:pt>
                <c:pt idx="58">
                  <c:v>42400</c:v>
                </c:pt>
                <c:pt idx="59">
                  <c:v>42429</c:v>
                </c:pt>
                <c:pt idx="60">
                  <c:v>42460</c:v>
                </c:pt>
                <c:pt idx="61">
                  <c:v>42490</c:v>
                </c:pt>
                <c:pt idx="62">
                  <c:v>42521</c:v>
                </c:pt>
                <c:pt idx="63">
                  <c:v>42551</c:v>
                </c:pt>
                <c:pt idx="64">
                  <c:v>42582</c:v>
                </c:pt>
                <c:pt idx="65">
                  <c:v>42613</c:v>
                </c:pt>
                <c:pt idx="66">
                  <c:v>42643</c:v>
                </c:pt>
                <c:pt idx="67">
                  <c:v>42674</c:v>
                </c:pt>
                <c:pt idx="68">
                  <c:v>42704</c:v>
                </c:pt>
                <c:pt idx="69">
                  <c:v>42735</c:v>
                </c:pt>
                <c:pt idx="70">
                  <c:v>42766</c:v>
                </c:pt>
                <c:pt idx="71">
                  <c:v>42794</c:v>
                </c:pt>
                <c:pt idx="72">
                  <c:v>42825</c:v>
                </c:pt>
                <c:pt idx="73">
                  <c:v>42855</c:v>
                </c:pt>
              </c:numCache>
            </c:numRef>
          </c:cat>
          <c:val>
            <c:numRef>
              <c:f>'Median mgr attribution'!$Q$16:$Q$89</c:f>
              <c:numCache>
                <c:formatCode>0%</c:formatCode>
                <c:ptCount val="74"/>
                <c:pt idx="0">
                  <c:v>0.26</c:v>
                </c:pt>
                <c:pt idx="1">
                  <c:v>0.27418298146200831</c:v>
                </c:pt>
                <c:pt idx="2">
                  <c:v>0.31718652907986827</c:v>
                </c:pt>
                <c:pt idx="3">
                  <c:v>0.42122339462141556</c:v>
                </c:pt>
                <c:pt idx="4">
                  <c:v>0.41795042584882774</c:v>
                </c:pt>
                <c:pt idx="5">
                  <c:v>0.42214116050827311</c:v>
                </c:pt>
                <c:pt idx="6">
                  <c:v>0.46850644303082889</c:v>
                </c:pt>
                <c:pt idx="7">
                  <c:v>0.46789222250865803</c:v>
                </c:pt>
                <c:pt idx="8">
                  <c:v>0.49997099737298378</c:v>
                </c:pt>
                <c:pt idx="9">
                  <c:v>0.4260450204252974</c:v>
                </c:pt>
                <c:pt idx="10">
                  <c:v>0.40497010356230606</c:v>
                </c:pt>
                <c:pt idx="11">
                  <c:v>0.39795140822258346</c:v>
                </c:pt>
                <c:pt idx="12">
                  <c:v>0.33412899737368684</c:v>
                </c:pt>
                <c:pt idx="13">
                  <c:v>0.29800843576257868</c:v>
                </c:pt>
                <c:pt idx="14">
                  <c:v>0.25278098243903457</c:v>
                </c:pt>
                <c:pt idx="15">
                  <c:v>0.23089106738358295</c:v>
                </c:pt>
                <c:pt idx="16">
                  <c:v>0.23259999999999997</c:v>
                </c:pt>
                <c:pt idx="17">
                  <c:v>0.25480000000000003</c:v>
                </c:pt>
                <c:pt idx="18">
                  <c:v>0.19</c:v>
                </c:pt>
                <c:pt idx="19">
                  <c:v>0.188</c:v>
                </c:pt>
                <c:pt idx="20">
                  <c:v>0.17799999999999999</c:v>
                </c:pt>
                <c:pt idx="21">
                  <c:v>0.155</c:v>
                </c:pt>
                <c:pt idx="22">
                  <c:v>0.158</c:v>
                </c:pt>
                <c:pt idx="23">
                  <c:v>0.186</c:v>
                </c:pt>
                <c:pt idx="24">
                  <c:v>0.187</c:v>
                </c:pt>
                <c:pt idx="25">
                  <c:v>0.28700000000000003</c:v>
                </c:pt>
                <c:pt idx="26">
                  <c:v>0.29399999999999998</c:v>
                </c:pt>
                <c:pt idx="27">
                  <c:v>0.27800000000000002</c:v>
                </c:pt>
                <c:pt idx="28">
                  <c:v>0.26200000000000001</c:v>
                </c:pt>
                <c:pt idx="29">
                  <c:v>0.371</c:v>
                </c:pt>
                <c:pt idx="30">
                  <c:v>0.38</c:v>
                </c:pt>
                <c:pt idx="31">
                  <c:v>0.32899999999999996</c:v>
                </c:pt>
                <c:pt idx="32">
                  <c:v>0.29199999999999998</c:v>
                </c:pt>
                <c:pt idx="33">
                  <c:v>0.33999999999999997</c:v>
                </c:pt>
                <c:pt idx="34">
                  <c:v>0.29299999999999998</c:v>
                </c:pt>
                <c:pt idx="35">
                  <c:v>0.29299999999999998</c:v>
                </c:pt>
                <c:pt idx="36">
                  <c:v>0.27</c:v>
                </c:pt>
                <c:pt idx="37">
                  <c:v>0.24400000000000002</c:v>
                </c:pt>
                <c:pt idx="38">
                  <c:v>0.23300000000000001</c:v>
                </c:pt>
                <c:pt idx="39">
                  <c:v>0.22900000000000001</c:v>
                </c:pt>
                <c:pt idx="40">
                  <c:v>0.22900000000000001</c:v>
                </c:pt>
                <c:pt idx="41">
                  <c:v>0.23600000000000002</c:v>
                </c:pt>
                <c:pt idx="42">
                  <c:v>0.28400000000000003</c:v>
                </c:pt>
                <c:pt idx="43">
                  <c:v>0.30299999999999999</c:v>
                </c:pt>
                <c:pt idx="44">
                  <c:v>0.26500000000000001</c:v>
                </c:pt>
                <c:pt idx="45">
                  <c:v>0.28600000000000003</c:v>
                </c:pt>
                <c:pt idx="46">
                  <c:v>0.317</c:v>
                </c:pt>
                <c:pt idx="47">
                  <c:v>0.32999999999999996</c:v>
                </c:pt>
                <c:pt idx="48">
                  <c:v>0.34600000000000003</c:v>
                </c:pt>
                <c:pt idx="49">
                  <c:v>0.34199999999999997</c:v>
                </c:pt>
                <c:pt idx="50">
                  <c:v>0.33200000000000002</c:v>
                </c:pt>
                <c:pt idx="51">
                  <c:v>0.33200000000000002</c:v>
                </c:pt>
                <c:pt idx="52">
                  <c:v>0.26200000000000001</c:v>
                </c:pt>
                <c:pt idx="53">
                  <c:v>0.26</c:v>
                </c:pt>
                <c:pt idx="54">
                  <c:v>0.35899999999999999</c:v>
                </c:pt>
                <c:pt idx="55">
                  <c:v>0.27300000000000002</c:v>
                </c:pt>
                <c:pt idx="56">
                  <c:v>0.23599999999999999</c:v>
                </c:pt>
                <c:pt idx="57">
                  <c:v>0.193</c:v>
                </c:pt>
                <c:pt idx="58">
                  <c:v>0.218</c:v>
                </c:pt>
                <c:pt idx="59">
                  <c:v>0.19700000000000001</c:v>
                </c:pt>
                <c:pt idx="60">
                  <c:v>0.26500000000000001</c:v>
                </c:pt>
                <c:pt idx="61">
                  <c:v>0.25800000000000001</c:v>
                </c:pt>
                <c:pt idx="62">
                  <c:v>0.22499999999999998</c:v>
                </c:pt>
                <c:pt idx="63">
                  <c:v>0.251</c:v>
                </c:pt>
                <c:pt idx="64">
                  <c:v>0.252</c:v>
                </c:pt>
                <c:pt idx="65">
                  <c:v>0.27200000000000002</c:v>
                </c:pt>
                <c:pt idx="66">
                  <c:v>0.312</c:v>
                </c:pt>
                <c:pt idx="67">
                  <c:v>0.313</c:v>
                </c:pt>
                <c:pt idx="68">
                  <c:v>0.313</c:v>
                </c:pt>
                <c:pt idx="69">
                  <c:v>0.32599999999999996</c:v>
                </c:pt>
                <c:pt idx="70">
                  <c:v>0.26600000000000001</c:v>
                </c:pt>
                <c:pt idx="71">
                  <c:v>0.27100000000000002</c:v>
                </c:pt>
                <c:pt idx="72">
                  <c:v>0.34099999999999997</c:v>
                </c:pt>
                <c:pt idx="73">
                  <c:v>0.30599999999999994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382-4CEE-92D2-FA4A657A3291}"/>
            </c:ext>
          </c:extLst>
        </c:ser>
        <c:ser>
          <c:idx val="13"/>
          <c:order val="2"/>
          <c:tx>
            <c:v>AUD effective exposure</c:v>
          </c:tx>
          <c:spPr>
            <a:ln w="38100">
              <a:solidFill>
                <a:srgbClr val="808080"/>
              </a:solidFill>
              <a:prstDash val="sysDash"/>
            </a:ln>
          </c:spPr>
          <c:marker>
            <c:symbol val="none"/>
          </c:marker>
          <c:cat>
            <c:numRef>
              <c:f>'Median mgr attribution'!$A$16:$A$89</c:f>
              <c:numCache>
                <c:formatCode>mmm\-yy</c:formatCode>
                <c:ptCount val="74"/>
                <c:pt idx="0">
                  <c:v>40633</c:v>
                </c:pt>
                <c:pt idx="1">
                  <c:v>40663</c:v>
                </c:pt>
                <c:pt idx="2">
                  <c:v>40694</c:v>
                </c:pt>
                <c:pt idx="3">
                  <c:v>40724</c:v>
                </c:pt>
                <c:pt idx="4">
                  <c:v>40755</c:v>
                </c:pt>
                <c:pt idx="5">
                  <c:v>40786</c:v>
                </c:pt>
                <c:pt idx="6">
                  <c:v>40816</c:v>
                </c:pt>
                <c:pt idx="7">
                  <c:v>40847</c:v>
                </c:pt>
                <c:pt idx="8">
                  <c:v>40877</c:v>
                </c:pt>
                <c:pt idx="9">
                  <c:v>40908</c:v>
                </c:pt>
                <c:pt idx="10">
                  <c:v>40939</c:v>
                </c:pt>
                <c:pt idx="11">
                  <c:v>40968</c:v>
                </c:pt>
                <c:pt idx="12">
                  <c:v>40999</c:v>
                </c:pt>
                <c:pt idx="13">
                  <c:v>41029</c:v>
                </c:pt>
                <c:pt idx="14">
                  <c:v>41060</c:v>
                </c:pt>
                <c:pt idx="15">
                  <c:v>41090</c:v>
                </c:pt>
                <c:pt idx="16">
                  <c:v>41121</c:v>
                </c:pt>
                <c:pt idx="17">
                  <c:v>41152</c:v>
                </c:pt>
                <c:pt idx="18">
                  <c:v>41182</c:v>
                </c:pt>
                <c:pt idx="19">
                  <c:v>41213</c:v>
                </c:pt>
                <c:pt idx="20">
                  <c:v>41243</c:v>
                </c:pt>
                <c:pt idx="21">
                  <c:v>41274</c:v>
                </c:pt>
                <c:pt idx="22">
                  <c:v>41305</c:v>
                </c:pt>
                <c:pt idx="23">
                  <c:v>41333</c:v>
                </c:pt>
                <c:pt idx="24">
                  <c:v>41364</c:v>
                </c:pt>
                <c:pt idx="25">
                  <c:v>41394</c:v>
                </c:pt>
                <c:pt idx="26">
                  <c:v>41425</c:v>
                </c:pt>
                <c:pt idx="27">
                  <c:v>41455</c:v>
                </c:pt>
                <c:pt idx="28">
                  <c:v>41486</c:v>
                </c:pt>
                <c:pt idx="29">
                  <c:v>41517</c:v>
                </c:pt>
                <c:pt idx="30">
                  <c:v>41547</c:v>
                </c:pt>
                <c:pt idx="31">
                  <c:v>41578</c:v>
                </c:pt>
                <c:pt idx="32">
                  <c:v>41608</c:v>
                </c:pt>
                <c:pt idx="33">
                  <c:v>41639</c:v>
                </c:pt>
                <c:pt idx="34">
                  <c:v>41670</c:v>
                </c:pt>
                <c:pt idx="35">
                  <c:v>41698</c:v>
                </c:pt>
                <c:pt idx="36">
                  <c:v>41729</c:v>
                </c:pt>
                <c:pt idx="37">
                  <c:v>41759</c:v>
                </c:pt>
                <c:pt idx="38">
                  <c:v>41790</c:v>
                </c:pt>
                <c:pt idx="39">
                  <c:v>41820</c:v>
                </c:pt>
                <c:pt idx="40">
                  <c:v>41851</c:v>
                </c:pt>
                <c:pt idx="41">
                  <c:v>41882</c:v>
                </c:pt>
                <c:pt idx="42">
                  <c:v>41912</c:v>
                </c:pt>
                <c:pt idx="43">
                  <c:v>41943</c:v>
                </c:pt>
                <c:pt idx="44">
                  <c:v>41973</c:v>
                </c:pt>
                <c:pt idx="45">
                  <c:v>42004</c:v>
                </c:pt>
                <c:pt idx="46">
                  <c:v>42035</c:v>
                </c:pt>
                <c:pt idx="47">
                  <c:v>42063</c:v>
                </c:pt>
                <c:pt idx="48">
                  <c:v>42094</c:v>
                </c:pt>
                <c:pt idx="49">
                  <c:v>42124</c:v>
                </c:pt>
                <c:pt idx="50">
                  <c:v>42155</c:v>
                </c:pt>
                <c:pt idx="51">
                  <c:v>42185</c:v>
                </c:pt>
                <c:pt idx="52">
                  <c:v>42216</c:v>
                </c:pt>
                <c:pt idx="53">
                  <c:v>42247</c:v>
                </c:pt>
                <c:pt idx="54">
                  <c:v>42277</c:v>
                </c:pt>
                <c:pt idx="55">
                  <c:v>42308</c:v>
                </c:pt>
                <c:pt idx="56">
                  <c:v>42338</c:v>
                </c:pt>
                <c:pt idx="57">
                  <c:v>42369</c:v>
                </c:pt>
                <c:pt idx="58">
                  <c:v>42400</c:v>
                </c:pt>
                <c:pt idx="59">
                  <c:v>42429</c:v>
                </c:pt>
                <c:pt idx="60">
                  <c:v>42460</c:v>
                </c:pt>
                <c:pt idx="61">
                  <c:v>42490</c:v>
                </c:pt>
                <c:pt idx="62">
                  <c:v>42521</c:v>
                </c:pt>
                <c:pt idx="63">
                  <c:v>42551</c:v>
                </c:pt>
                <c:pt idx="64">
                  <c:v>42582</c:v>
                </c:pt>
                <c:pt idx="65">
                  <c:v>42613</c:v>
                </c:pt>
                <c:pt idx="66">
                  <c:v>42643</c:v>
                </c:pt>
                <c:pt idx="67">
                  <c:v>42674</c:v>
                </c:pt>
                <c:pt idx="68">
                  <c:v>42704</c:v>
                </c:pt>
                <c:pt idx="69">
                  <c:v>42735</c:v>
                </c:pt>
                <c:pt idx="70">
                  <c:v>42766</c:v>
                </c:pt>
                <c:pt idx="71">
                  <c:v>42794</c:v>
                </c:pt>
                <c:pt idx="72">
                  <c:v>42825</c:v>
                </c:pt>
                <c:pt idx="73">
                  <c:v>42855</c:v>
                </c:pt>
              </c:numCache>
            </c:numRef>
          </c:cat>
          <c:val>
            <c:numRef>
              <c:f>'Median mgr attribution'!$N$16:$N$89</c:f>
              <c:numCache>
                <c:formatCode>0%</c:formatCode>
                <c:ptCount val="7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0.75</c:v>
                </c:pt>
                <c:pt idx="6">
                  <c:v>0.55000000000000004</c:v>
                </c:pt>
                <c:pt idx="7">
                  <c:v>0.59619999999999995</c:v>
                </c:pt>
                <c:pt idx="8">
                  <c:v>0.67769999999999997</c:v>
                </c:pt>
                <c:pt idx="9">
                  <c:v>0.75239999999999996</c:v>
                </c:pt>
                <c:pt idx="10">
                  <c:v>0.78</c:v>
                </c:pt>
                <c:pt idx="11">
                  <c:v>0.81</c:v>
                </c:pt>
                <c:pt idx="12">
                  <c:v>0.83</c:v>
                </c:pt>
                <c:pt idx="13">
                  <c:v>0.74</c:v>
                </c:pt>
                <c:pt idx="14">
                  <c:v>0.85</c:v>
                </c:pt>
                <c:pt idx="15">
                  <c:v>0.86</c:v>
                </c:pt>
                <c:pt idx="16">
                  <c:v>0.87</c:v>
                </c:pt>
                <c:pt idx="17">
                  <c:v>0.85</c:v>
                </c:pt>
                <c:pt idx="18">
                  <c:v>0.83</c:v>
                </c:pt>
                <c:pt idx="19">
                  <c:v>0.78</c:v>
                </c:pt>
                <c:pt idx="20">
                  <c:v>0.78</c:v>
                </c:pt>
                <c:pt idx="21">
                  <c:v>0.77</c:v>
                </c:pt>
                <c:pt idx="22">
                  <c:v>0.76</c:v>
                </c:pt>
                <c:pt idx="23">
                  <c:v>0.77</c:v>
                </c:pt>
                <c:pt idx="24">
                  <c:v>0.7</c:v>
                </c:pt>
                <c:pt idx="25">
                  <c:v>0.7</c:v>
                </c:pt>
                <c:pt idx="26">
                  <c:v>0.7</c:v>
                </c:pt>
                <c:pt idx="27">
                  <c:v>0.72</c:v>
                </c:pt>
                <c:pt idx="28">
                  <c:v>0.71</c:v>
                </c:pt>
                <c:pt idx="29">
                  <c:v>0.68</c:v>
                </c:pt>
                <c:pt idx="30">
                  <c:v>0.69</c:v>
                </c:pt>
                <c:pt idx="31">
                  <c:v>0.76</c:v>
                </c:pt>
                <c:pt idx="32">
                  <c:v>0.79</c:v>
                </c:pt>
                <c:pt idx="33">
                  <c:v>0.81</c:v>
                </c:pt>
                <c:pt idx="34">
                  <c:v>0.83</c:v>
                </c:pt>
                <c:pt idx="35">
                  <c:v>0.83</c:v>
                </c:pt>
                <c:pt idx="36">
                  <c:v>0.8</c:v>
                </c:pt>
                <c:pt idx="37">
                  <c:v>0.76</c:v>
                </c:pt>
                <c:pt idx="38">
                  <c:v>0.76</c:v>
                </c:pt>
                <c:pt idx="39">
                  <c:v>0.76</c:v>
                </c:pt>
                <c:pt idx="40">
                  <c:v>0.76</c:v>
                </c:pt>
                <c:pt idx="41">
                  <c:v>0.77</c:v>
                </c:pt>
                <c:pt idx="42">
                  <c:v>0.66</c:v>
                </c:pt>
                <c:pt idx="43">
                  <c:v>0.76</c:v>
                </c:pt>
                <c:pt idx="44">
                  <c:v>0.76</c:v>
                </c:pt>
                <c:pt idx="45">
                  <c:v>0.8</c:v>
                </c:pt>
                <c:pt idx="46">
                  <c:v>0.81</c:v>
                </c:pt>
                <c:pt idx="47">
                  <c:v>0.81</c:v>
                </c:pt>
                <c:pt idx="48">
                  <c:v>0.82</c:v>
                </c:pt>
                <c:pt idx="49">
                  <c:v>0.86</c:v>
                </c:pt>
                <c:pt idx="50">
                  <c:v>0.86</c:v>
                </c:pt>
                <c:pt idx="51">
                  <c:v>0.89</c:v>
                </c:pt>
                <c:pt idx="52">
                  <c:v>0.89</c:v>
                </c:pt>
                <c:pt idx="53">
                  <c:v>0.89</c:v>
                </c:pt>
                <c:pt idx="54">
                  <c:v>0.86</c:v>
                </c:pt>
                <c:pt idx="55">
                  <c:v>0.92</c:v>
                </c:pt>
                <c:pt idx="56">
                  <c:v>0.87</c:v>
                </c:pt>
                <c:pt idx="57">
                  <c:v>0.66</c:v>
                </c:pt>
                <c:pt idx="58">
                  <c:v>0.83</c:v>
                </c:pt>
                <c:pt idx="59">
                  <c:v>0.8</c:v>
                </c:pt>
                <c:pt idx="60">
                  <c:v>0.84</c:v>
                </c:pt>
                <c:pt idx="61">
                  <c:v>0.82</c:v>
                </c:pt>
                <c:pt idx="62">
                  <c:v>0.7</c:v>
                </c:pt>
                <c:pt idx="63">
                  <c:v>0.7</c:v>
                </c:pt>
                <c:pt idx="64">
                  <c:v>0.69</c:v>
                </c:pt>
                <c:pt idx="65">
                  <c:v>0.67</c:v>
                </c:pt>
                <c:pt idx="66">
                  <c:v>0.71</c:v>
                </c:pt>
                <c:pt idx="67">
                  <c:v>0.89</c:v>
                </c:pt>
                <c:pt idx="68">
                  <c:v>0.82</c:v>
                </c:pt>
                <c:pt idx="69">
                  <c:v>0.76</c:v>
                </c:pt>
                <c:pt idx="70">
                  <c:v>0.84</c:v>
                </c:pt>
                <c:pt idx="71">
                  <c:v>0.83</c:v>
                </c:pt>
                <c:pt idx="72">
                  <c:v>0.73</c:v>
                </c:pt>
                <c:pt idx="73">
                  <c:v>0.72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382-4CEE-92D2-FA4A657A3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188352"/>
        <c:axId val="63198720"/>
      </c:lineChart>
      <c:dateAx>
        <c:axId val="6318835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198720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63198720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AU"/>
                  <a:t>% Allocation</a:t>
                </a:r>
              </a:p>
            </c:rich>
          </c:tx>
          <c:layout>
            <c:manualLayout>
              <c:xMode val="edge"/>
              <c:yMode val="edge"/>
              <c:x val="7.221124389827872E-3"/>
              <c:y val="0.37684554247010826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188352"/>
        <c:crosses val="autoZero"/>
        <c:crossBetween val="between"/>
        <c:majorUnit val="0.2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6887971848236258"/>
          <c:y val="2.1828019727645191E-2"/>
          <c:w val="0.71203321784622131"/>
          <c:h val="7.6398336610393275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6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A5223BE1-18CB-4FB1-ACAB-FA4798717D40}" type="datetimeFigureOut">
              <a:rPr lang="en-AU" smtClean="0"/>
              <a:t>16/05/2017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AB6513B3-D1FA-426F-9DE8-9123DAFDB9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8181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A32FBA34-0EFA-41C2-8345-A0043F2A5451}" type="datetimeFigureOut">
              <a:rPr lang="en-AU" smtClean="0"/>
              <a:t>16/05/2017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8FBAD357-399C-4F9B-9236-C8FCF3DBA1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620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5884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dirty="0"/>
              <a:t>Diana/Central Bank Balance Sheets/Sheet 1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Last updated 3 May 2017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892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dirty="0"/>
              <a:t>F: /</a:t>
            </a:r>
            <a:r>
              <a:rPr lang="en-AU" dirty="0" err="1"/>
              <a:t>brendan</a:t>
            </a:r>
            <a:r>
              <a:rPr lang="en-AU" dirty="0"/>
              <a:t>/charts/global PMIs.xls       Chart = Europe (3)</a:t>
            </a:r>
          </a:p>
          <a:p>
            <a:pPr eaLnBrk="1" hangingPunct="1"/>
            <a:endParaRPr lang="en-AU" dirty="0"/>
          </a:p>
          <a:p>
            <a:pPr eaLnBrk="1" hangingPunct="1"/>
            <a:r>
              <a:rPr lang="en-AU" dirty="0"/>
              <a:t>Last updated</a:t>
            </a:r>
            <a:r>
              <a:rPr lang="en-AU" baseline="0" dirty="0"/>
              <a:t>: 3 May </a:t>
            </a:r>
            <a:r>
              <a:rPr lang="en-US" dirty="0"/>
              <a:t>2017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72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dirty="0"/>
              <a:t>f/</a:t>
            </a:r>
            <a:r>
              <a:rPr lang="en-AU" dirty="0" err="1"/>
              <a:t>shane</a:t>
            </a:r>
            <a:r>
              <a:rPr lang="en-AU" dirty="0"/>
              <a:t>/</a:t>
            </a:r>
            <a:r>
              <a:rPr lang="en-AU" dirty="0" err="1"/>
              <a:t>eurozone</a:t>
            </a:r>
            <a:r>
              <a:rPr lang="en-AU" baseline="0" dirty="0"/>
              <a:t> – support </a:t>
            </a:r>
            <a:r>
              <a:rPr lang="en-AU" baseline="0"/>
              <a:t>for populists</a:t>
            </a:r>
            <a:endParaRPr lang="en-US" dirty="0"/>
          </a:p>
          <a:p>
            <a:pPr eaLnBrk="1" hangingPunct="1"/>
            <a:r>
              <a:rPr lang="en-US" dirty="0"/>
              <a:t>Last updated: 8 March 2017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892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dirty="0"/>
              <a:t>F: /</a:t>
            </a:r>
            <a:r>
              <a:rPr lang="en-AU" dirty="0" err="1"/>
              <a:t>brendan</a:t>
            </a:r>
            <a:r>
              <a:rPr lang="en-AU" dirty="0"/>
              <a:t>/charts/global PMIs.xls       Chart = Japan (4)</a:t>
            </a:r>
          </a:p>
          <a:p>
            <a:pPr eaLnBrk="1" hangingPunct="1"/>
            <a:endParaRPr lang="en-AU" dirty="0"/>
          </a:p>
          <a:p>
            <a:pPr eaLnBrk="1" hangingPunct="1"/>
            <a:r>
              <a:rPr lang="en-AU" dirty="0"/>
              <a:t>Last updated</a:t>
            </a:r>
            <a:r>
              <a:rPr lang="en-AU" baseline="0" dirty="0"/>
              <a:t>: </a:t>
            </a:r>
            <a:r>
              <a:rPr lang="en-US" dirty="0"/>
              <a:t>3 May </a:t>
            </a:r>
            <a:r>
              <a:rPr lang="en-US" baseline="0" dirty="0"/>
              <a:t>2017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5580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sz="1200" dirty="0"/>
              <a:t>F:/BOB/CHINA ECON DATA.XLS</a:t>
            </a:r>
          </a:p>
          <a:p>
            <a:pPr eaLnBrk="1" hangingPunct="1"/>
            <a:r>
              <a:rPr lang="en-AU" sz="1200" dirty="0"/>
              <a:t>CHART: 2</a:t>
            </a:r>
          </a:p>
          <a:p>
            <a:pPr eaLnBrk="1" hangingPunct="1"/>
            <a:endParaRPr lang="en-AU" sz="1200" dirty="0"/>
          </a:p>
          <a:p>
            <a:pPr eaLnBrk="1" hangingPunct="1"/>
            <a:r>
              <a:rPr lang="en-AU" sz="1200" dirty="0"/>
              <a:t>3 May 2017</a:t>
            </a:r>
          </a:p>
          <a:p>
            <a:pPr eaLnBrk="1" hangingPunct="1"/>
            <a:endParaRPr lang="en-AU" sz="1200" dirty="0"/>
          </a:p>
          <a:p>
            <a:pPr eaLnBrk="1" hangingPunct="1"/>
            <a:r>
              <a:rPr lang="en-AU" sz="1200" dirty="0"/>
              <a:t>F:/callum/strategy/standard</a:t>
            </a:r>
            <a:r>
              <a:rPr lang="en-AU" sz="1200" baseline="0" dirty="0"/>
              <a:t> market analysis charts/global macro </a:t>
            </a:r>
            <a:r>
              <a:rPr lang="en-AU" sz="1200" baseline="0" dirty="0" err="1"/>
              <a:t>bbg</a:t>
            </a:r>
            <a:r>
              <a:rPr lang="en-AU" sz="1200" baseline="0" dirty="0"/>
              <a:t> China </a:t>
            </a:r>
            <a:r>
              <a:rPr lang="en-AU" sz="1200" baseline="0" dirty="0" err="1"/>
              <a:t>Maco</a:t>
            </a:r>
            <a:r>
              <a:rPr lang="en-AU" sz="1200" baseline="0" dirty="0"/>
              <a:t> View – Chart7</a:t>
            </a:r>
            <a:endParaRPr lang="en-AU" sz="1200" dirty="0"/>
          </a:p>
          <a:p>
            <a:pPr eaLnBrk="1" hangingPunct="1"/>
            <a:endParaRPr lang="en-AU" sz="12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Last updated</a:t>
            </a:r>
            <a:r>
              <a:rPr lang="en-AU" sz="1200" baseline="0" dirty="0"/>
              <a:t>: 3 May 2017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7521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215"/>
            <a:fld id="{C463F726-34D9-43C1-BB67-EA7250BFA610}" type="slidenum">
              <a:rPr lang="en-AU" smtClean="0">
                <a:solidFill>
                  <a:srgbClr val="000000"/>
                </a:solidFill>
              </a:rPr>
              <a:pPr defTabSz="903215"/>
              <a:t>21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38575" y="9461501"/>
            <a:ext cx="2935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2" tIns="45287" rIns="90572" bIns="45287" anchor="b"/>
          <a:lstStyle/>
          <a:p>
            <a:pPr algn="r" defTabSz="904801" eaLnBrk="0" hangingPunct="0"/>
            <a:fld id="{6D29DD03-C169-43EA-A14A-FCBDAFCA88B9}" type="slidenum">
              <a:rPr lang="en-AU" sz="900">
                <a:solidFill>
                  <a:srgbClr val="000000"/>
                </a:solidFill>
              </a:rPr>
              <a:pPr algn="r" defTabSz="904801" eaLnBrk="0" hangingPunct="0"/>
              <a:t>21</a:t>
            </a:fld>
            <a:endParaRPr lang="en-AU" sz="9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08025"/>
            <a:ext cx="5751513" cy="398303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476" y="5026025"/>
            <a:ext cx="5283200" cy="4130675"/>
          </a:xfrm>
          <a:noFill/>
          <a:ln/>
        </p:spPr>
        <p:txBody>
          <a:bodyPr lIns="90572" tIns="45287" rIns="90572" bIns="45287"/>
          <a:lstStyle/>
          <a:p>
            <a:pPr eaLnBrk="1" hangingPunct="1"/>
            <a:r>
              <a:rPr lang="en-US" dirty="0"/>
              <a:t>F: Bob\capmoney.xls Chart 1</a:t>
            </a:r>
          </a:p>
          <a:p>
            <a:pPr eaLnBrk="1" hangingPunct="1"/>
            <a:endParaRPr lang="en-US" dirty="0"/>
          </a:p>
          <a:p>
            <a:pPr defTabSz="914326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AU" dirty="0"/>
              <a:t>Last updated</a:t>
            </a:r>
            <a:r>
              <a:rPr lang="en-AU" baseline="0" dirty="0"/>
              <a:t>: 3 May 2017</a:t>
            </a:r>
            <a:endParaRPr lang="en-A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sz="1200" dirty="0"/>
              <a:t>FILE NAME:  F:/TRINH/SIGNPOSTS v1.xls</a:t>
            </a:r>
          </a:p>
          <a:p>
            <a:pPr eaLnBrk="1" hangingPunct="1"/>
            <a:endParaRPr lang="en-AU" sz="1200" dirty="0"/>
          </a:p>
          <a:p>
            <a:pPr eaLnBrk="1" hangingPunct="1"/>
            <a:r>
              <a:rPr lang="en-AU" sz="1200" dirty="0"/>
              <a:t>CHART: C-INTERESTRATES(2.1)</a:t>
            </a:r>
          </a:p>
          <a:p>
            <a:pPr eaLnBrk="1" hangingPunct="1"/>
            <a:endParaRPr lang="en-AU" sz="12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Last updated</a:t>
            </a:r>
            <a:r>
              <a:rPr lang="en-AU" sz="1200" baseline="0" dirty="0"/>
              <a:t>: 4 May 2017</a:t>
            </a: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766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b="1" dirty="0"/>
              <a:t>Building Approvals </a:t>
            </a:r>
          </a:p>
          <a:p>
            <a:pPr eaLnBrk="1" hangingPunct="1"/>
            <a:r>
              <a:rPr lang="en-AU" dirty="0"/>
              <a:t>F/</a:t>
            </a:r>
            <a:r>
              <a:rPr lang="en-AU" dirty="0" err="1"/>
              <a:t>AustEc</a:t>
            </a:r>
            <a:r>
              <a:rPr lang="en-AU" dirty="0"/>
              <a:t>/aus_building.xls &gt; Building Approvals (3)</a:t>
            </a:r>
          </a:p>
          <a:p>
            <a:pPr eaLnBrk="1" hangingPunct="1"/>
            <a:endParaRPr lang="en-AU" b="0" dirty="0"/>
          </a:p>
          <a:p>
            <a:pPr eaLnBrk="1" hangingPunct="1"/>
            <a:r>
              <a:rPr lang="en-AU" b="0" dirty="0"/>
              <a:t>4 May 2017</a:t>
            </a:r>
            <a:endParaRPr lang="en-AU" b="0" baseline="0" dirty="0"/>
          </a:p>
          <a:p>
            <a:pPr eaLnBrk="1" hangingPunct="1"/>
            <a:endParaRPr lang="en-AU" b="0" dirty="0"/>
          </a:p>
          <a:p>
            <a:pPr eaLnBrk="1" hangingPunct="1"/>
            <a:r>
              <a:rPr lang="en-AU" b="1" dirty="0"/>
              <a:t>Retail Sales</a:t>
            </a:r>
          </a:p>
          <a:p>
            <a:pPr eaLnBrk="1" hangingPunct="1"/>
            <a:r>
              <a:rPr lang="en-AU" dirty="0"/>
              <a:t>F/</a:t>
            </a:r>
            <a:r>
              <a:rPr lang="en-AU" dirty="0" err="1"/>
              <a:t>AustEc</a:t>
            </a:r>
            <a:r>
              <a:rPr lang="en-AU" dirty="0"/>
              <a:t>/aus_retail.xls &gt; Retail sales</a:t>
            </a:r>
          </a:p>
          <a:p>
            <a:pPr eaLnBrk="1" hangingPunct="1"/>
            <a:endParaRPr lang="en-AU" b="0" dirty="0"/>
          </a:p>
          <a:p>
            <a:pPr eaLnBrk="1" hangingPunct="1"/>
            <a:r>
              <a:rPr lang="en-AU" b="0" dirty="0"/>
              <a:t>4 May </a:t>
            </a:r>
            <a:r>
              <a:rPr lang="en-AU" b="0" baseline="0" dirty="0"/>
              <a:t>2017</a:t>
            </a:r>
            <a:endParaRPr lang="en-AU" dirty="0"/>
          </a:p>
          <a:p>
            <a:pPr eaLnBrk="1" hangingPunct="1"/>
            <a:endParaRPr lang="en-AU" dirty="0"/>
          </a:p>
          <a:p>
            <a:pPr eaLnBrk="1" hangingPunct="1"/>
            <a:r>
              <a:rPr lang="en-AU" dirty="0"/>
              <a:t>F/</a:t>
            </a:r>
            <a:r>
              <a:rPr lang="en-AU" dirty="0" err="1"/>
              <a:t>AustEc</a:t>
            </a:r>
            <a:r>
              <a:rPr lang="en-AU" dirty="0"/>
              <a:t>/</a:t>
            </a:r>
            <a:r>
              <a:rPr lang="en-AU" dirty="0" err="1"/>
              <a:t>Aus</a:t>
            </a:r>
            <a:r>
              <a:rPr lang="en-AU" baseline="0" dirty="0"/>
              <a:t> CAPEX – Combined Chart (2)</a:t>
            </a:r>
            <a:endParaRPr lang="en-AU" dirty="0"/>
          </a:p>
          <a:p>
            <a:pPr eaLnBrk="1" hangingPunct="1"/>
            <a:endParaRPr lang="en-AU" dirty="0"/>
          </a:p>
          <a:p>
            <a:pPr eaLnBrk="1" hangingPunct="1"/>
            <a:r>
              <a:rPr lang="en-AU" dirty="0"/>
              <a:t>1 March 2017</a:t>
            </a:r>
            <a:endParaRPr lang="en-AU" baseline="0" dirty="0"/>
          </a:p>
          <a:p>
            <a:pPr eaLnBrk="1" hangingPunct="1"/>
            <a:endParaRPr lang="en-AU" dirty="0"/>
          </a:p>
          <a:p>
            <a:pPr eaLnBrk="1" hangingPunct="1"/>
            <a:r>
              <a:rPr lang="en-AU" b="1" dirty="0"/>
              <a:t>Confidence</a:t>
            </a:r>
          </a:p>
          <a:p>
            <a:pPr eaLnBrk="1" hangingPunct="1"/>
            <a:r>
              <a:rPr lang="en-AU" dirty="0"/>
              <a:t>F/Bob/AUSTBOND/Confidence</a:t>
            </a:r>
            <a:r>
              <a:rPr lang="en-AU" baseline="0" dirty="0"/>
              <a:t> – Invest Pack</a:t>
            </a:r>
            <a:endParaRPr lang="en-AU" dirty="0"/>
          </a:p>
          <a:p>
            <a:pPr eaLnBrk="1" hangingPunct="1"/>
            <a:endParaRPr lang="en-AU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Last updated</a:t>
            </a:r>
            <a:r>
              <a:rPr lang="en-AU" sz="1200" baseline="0" dirty="0"/>
              <a:t>: 5 Apr 2015</a:t>
            </a:r>
            <a:endParaRPr lang="en-AU" sz="1200" dirty="0"/>
          </a:p>
          <a:p>
            <a:pPr eaLnBrk="1" hangingPunct="1"/>
            <a:endParaRPr lang="en-AU" dirty="0"/>
          </a:p>
          <a:p>
            <a:pPr eaLnBrk="1" hangingPunct="1"/>
            <a:r>
              <a:rPr lang="en-AU" b="1" dirty="0"/>
              <a:t>Services exports:</a:t>
            </a:r>
          </a:p>
          <a:p>
            <a:pPr eaLnBrk="1" hangingPunct="1"/>
            <a:r>
              <a:rPr lang="en-US" dirty="0" err="1"/>
              <a:t>AustEc</a:t>
            </a:r>
            <a:r>
              <a:rPr lang="en-US" dirty="0"/>
              <a:t> </a:t>
            </a:r>
            <a:r>
              <a:rPr lang="en-US" baseline="0" dirty="0"/>
              <a:t>– Australia education and tourism exports Char1</a:t>
            </a:r>
          </a:p>
          <a:p>
            <a:pPr eaLnBrk="1" hangingPunct="1"/>
            <a:r>
              <a:rPr lang="en-AU" b="0" dirty="0"/>
              <a:t>4 May 2017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3771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5963" marR="0" lvl="1" indent="-274638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900" dirty="0"/>
              <a:t>Last updated</a:t>
            </a:r>
            <a:r>
              <a:rPr lang="en-AU" sz="900" baseline="0" dirty="0"/>
              <a:t>: 3 Feb 2016</a:t>
            </a:r>
            <a:endParaRPr lang="en-AU" sz="900" dirty="0"/>
          </a:p>
          <a:p>
            <a:pPr marL="715963" lvl="1" indent="-274638" eaLnBrk="1" hangingPunct="1"/>
            <a:endParaRPr lang="en-AU" dirty="0"/>
          </a:p>
          <a:p>
            <a:pPr marL="715963" lvl="1" indent="-274638" eaLnBrk="1" hangingPunct="1"/>
            <a:r>
              <a:rPr lang="en-AU" dirty="0"/>
              <a:t>TAA</a:t>
            </a:r>
            <a:r>
              <a:rPr lang="en-AU" baseline="0" dirty="0"/>
              <a:t> Models/Equity/Valuations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5207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5963" marR="0" lvl="1" indent="-274638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900" dirty="0"/>
              <a:t>Last updated</a:t>
            </a:r>
            <a:r>
              <a:rPr lang="en-AU" sz="900" baseline="0" dirty="0"/>
              <a:t>: 5 May2017</a:t>
            </a:r>
            <a:endParaRPr lang="en-AU" sz="900" dirty="0"/>
          </a:p>
          <a:p>
            <a:pPr marL="715963" lvl="1" indent="-274638" eaLnBrk="1" hangingPunct="1"/>
            <a:endParaRPr lang="en-AU" dirty="0"/>
          </a:p>
          <a:p>
            <a:pPr marL="715963" lvl="1" indent="-274638" eaLnBrk="1" hangingPunct="1"/>
            <a:r>
              <a:rPr lang="en-AU" dirty="0"/>
              <a:t>TAA</a:t>
            </a:r>
            <a:r>
              <a:rPr lang="en-AU" baseline="0" dirty="0"/>
              <a:t> Models/Equity/Valuations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604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sz="1200" dirty="0"/>
              <a:t>Last Updated: 2 May </a:t>
            </a:r>
            <a:r>
              <a:rPr lang="en-AU" sz="1200" baseline="0" dirty="0"/>
              <a:t>2017</a:t>
            </a:r>
            <a:endParaRPr lang="en-AU" sz="1200" dirty="0"/>
          </a:p>
          <a:p>
            <a:pPr eaLnBrk="1" hangingPunct="1"/>
            <a:r>
              <a:rPr lang="en-AU" sz="1200" dirty="0"/>
              <a:t>Excel File:	       	F:CALLUM/STRATEGY/Analysis</a:t>
            </a:r>
            <a:r>
              <a:rPr lang="en-AU" sz="1200" baseline="0" dirty="0"/>
              <a:t> and data/</a:t>
            </a:r>
            <a:r>
              <a:rPr lang="en-AU" sz="1200" baseline="0" dirty="0" err="1"/>
              <a:t>asx</a:t>
            </a:r>
            <a:r>
              <a:rPr lang="en-AU" sz="1200" baseline="0" dirty="0"/>
              <a:t> vs shcomp</a:t>
            </a:r>
            <a:r>
              <a:rPr lang="en-AU" sz="1200" dirty="0"/>
              <a:t>.xls</a:t>
            </a:r>
          </a:p>
          <a:p>
            <a:pPr eaLnBrk="1" hangingPunct="1"/>
            <a:r>
              <a:rPr lang="en-AU" sz="1200" dirty="0"/>
              <a:t>	    	Chart: 		Chart 2	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8452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5963" marR="0" lvl="1" indent="-274638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900" dirty="0" smtClean="0"/>
              <a:t>Last updated</a:t>
            </a:r>
            <a:r>
              <a:rPr lang="en-AU" sz="900" baseline="0" dirty="0" smtClean="0"/>
              <a:t>: 3 Feb 2016</a:t>
            </a:r>
            <a:endParaRPr lang="en-AU" sz="900" dirty="0" smtClean="0"/>
          </a:p>
          <a:p>
            <a:pPr marL="715963" lvl="1" indent="-274638" eaLnBrk="1" hangingPunct="1"/>
            <a:endParaRPr lang="en-AU" dirty="0" smtClean="0"/>
          </a:p>
          <a:p>
            <a:pPr marL="715963" lvl="1" indent="-274638" eaLnBrk="1" hangingPunct="1"/>
            <a:r>
              <a:rPr lang="en-AU" dirty="0" smtClean="0"/>
              <a:t>TAA</a:t>
            </a:r>
            <a:r>
              <a:rPr lang="en-AU" baseline="0" dirty="0" smtClean="0"/>
              <a:t> Models/Equity/Valuations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6046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f/</a:t>
            </a:r>
            <a:r>
              <a:rPr lang="en-AU" dirty="0" err="1"/>
              <a:t>shane</a:t>
            </a:r>
            <a:r>
              <a:rPr lang="en-AU" dirty="0"/>
              <a:t>/</a:t>
            </a:r>
            <a:r>
              <a:rPr lang="en-AU" dirty="0" err="1"/>
              <a:t>profits_eps_Australia</a:t>
            </a:r>
            <a:r>
              <a:rPr lang="en-AU" dirty="0"/>
              <a:t> listed</a:t>
            </a:r>
          </a:p>
          <a:p>
            <a:r>
              <a:rPr lang="en-AU" dirty="0"/>
              <a:t>Chart3</a:t>
            </a:r>
          </a:p>
          <a:p>
            <a:endParaRPr lang="en-AU" dirty="0"/>
          </a:p>
          <a:p>
            <a:r>
              <a:rPr lang="en-AU" dirty="0"/>
              <a:t>3/3/17</a:t>
            </a:r>
            <a:endParaRPr lang="en-AU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3365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sz="1200" dirty="0"/>
              <a:t>Excel File:		F:richard\graphs\LT 10yr bond yields AU US.xls – Chart1(4)</a:t>
            </a:r>
          </a:p>
          <a:p>
            <a:pPr eaLnBrk="1" hangingPunct="1"/>
            <a:endParaRPr lang="en-AU" sz="1200" dirty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900" dirty="0"/>
              <a:t>Last updated</a:t>
            </a:r>
            <a:r>
              <a:rPr lang="en-AU" sz="900" baseline="0" dirty="0"/>
              <a:t>: 5 May 2017</a:t>
            </a:r>
            <a:endParaRPr lang="en-AU" sz="9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3365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sz="1200" dirty="0"/>
              <a:t>Excel File:		F\Diana\direct_property.xls   chart-yields(10)</a:t>
            </a:r>
          </a:p>
          <a:p>
            <a:pPr eaLnBrk="1" hangingPunct="1"/>
            <a:r>
              <a:rPr lang="en-AU" sz="1200" dirty="0"/>
              <a:t>Nader/Charts/Direct</a:t>
            </a:r>
            <a:r>
              <a:rPr lang="en-AU" sz="1200" baseline="0" dirty="0"/>
              <a:t> Property</a:t>
            </a:r>
            <a:endParaRPr lang="en-AU" sz="1200" dirty="0"/>
          </a:p>
          <a:p>
            <a:pPr eaLnBrk="1" hangingPunct="1"/>
            <a:endParaRPr lang="en-AU" sz="1200" dirty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900" dirty="0"/>
              <a:t>Last updated</a:t>
            </a:r>
            <a:r>
              <a:rPr lang="en-AU" sz="900" baseline="0" dirty="0"/>
              <a:t>: 5 May 2017</a:t>
            </a:r>
            <a:endParaRPr lang="en-AU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9001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f/</a:t>
            </a:r>
            <a:r>
              <a:rPr lang="en-AU" dirty="0" err="1"/>
              <a:t>austec</a:t>
            </a:r>
            <a:r>
              <a:rPr lang="en-AU" dirty="0"/>
              <a:t>/home</a:t>
            </a:r>
            <a:r>
              <a:rPr lang="en-AU" baseline="0" dirty="0"/>
              <a:t> </a:t>
            </a:r>
            <a:r>
              <a:rPr lang="en-AU" baseline="0" dirty="0" err="1"/>
              <a:t>prices_RP</a:t>
            </a:r>
            <a:r>
              <a:rPr lang="en-AU" baseline="0" dirty="0"/>
              <a:t> Data.xlsx Chart 3 – May 2017</a:t>
            </a:r>
            <a:endParaRPr lang="en-A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f/</a:t>
            </a:r>
            <a:r>
              <a:rPr lang="en-AU" dirty="0" err="1"/>
              <a:t>trinh</a:t>
            </a:r>
            <a:r>
              <a:rPr lang="en-AU" dirty="0"/>
              <a:t>/auction</a:t>
            </a:r>
            <a:r>
              <a:rPr lang="en-AU" baseline="0" dirty="0"/>
              <a:t> clearance rates.xlsx Chart (Clearance Month) – May 2017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8249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Jan 2017</a:t>
            </a:r>
          </a:p>
          <a:p>
            <a:r>
              <a:rPr lang="en-AU" dirty="0" smtClean="0"/>
              <a:t>f/</a:t>
            </a:r>
            <a:r>
              <a:rPr lang="en-AU" dirty="0" err="1" smtClean="0"/>
              <a:t>austec</a:t>
            </a:r>
            <a:r>
              <a:rPr lang="en-AU" dirty="0" smtClean="0"/>
              <a:t>/</a:t>
            </a:r>
            <a:r>
              <a:rPr lang="en-AU" dirty="0" err="1" smtClean="0"/>
              <a:t>house_LT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8249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3 Mar 2016</a:t>
            </a:r>
          </a:p>
          <a:p>
            <a:r>
              <a:rPr lang="en-AU" dirty="0" smtClean="0"/>
              <a:t>f/</a:t>
            </a:r>
            <a:r>
              <a:rPr lang="en-AU" dirty="0" err="1" smtClean="0"/>
              <a:t>austec</a:t>
            </a:r>
            <a:r>
              <a:rPr lang="en-AU" dirty="0" smtClean="0"/>
              <a:t>/home</a:t>
            </a:r>
            <a:r>
              <a:rPr lang="en-AU" baseline="0" dirty="0" smtClean="0"/>
              <a:t> building/cranes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8249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dirty="0"/>
              <a:t>RHS: f/</a:t>
            </a:r>
            <a:r>
              <a:rPr lang="en-AU" dirty="0" err="1"/>
              <a:t>austec</a:t>
            </a:r>
            <a:r>
              <a:rPr lang="en-AU" dirty="0"/>
              <a:t>/</a:t>
            </a:r>
            <a:r>
              <a:rPr lang="en-AU" dirty="0" err="1"/>
              <a:t>spolt</a:t>
            </a:r>
            <a:r>
              <a:rPr lang="en-AU" dirty="0"/>
              <a:t>/chart1.(2.1)</a:t>
            </a:r>
          </a:p>
          <a:p>
            <a:pPr eaLnBrk="1" hangingPunct="1"/>
            <a:endParaRPr lang="en-AU" dirty="0"/>
          </a:p>
          <a:p>
            <a:pPr eaLnBrk="1" hangingPunct="1"/>
            <a:endParaRPr lang="en-AU" dirty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900" dirty="0"/>
              <a:t>Last updated</a:t>
            </a:r>
            <a:r>
              <a:rPr lang="en-AU" sz="900" baseline="0" dirty="0"/>
              <a:t>: May 2017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4410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85537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265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46113" y="708025"/>
            <a:ext cx="5753100" cy="3984625"/>
          </a:xfrm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3" name="Slide Number Placeholder 3"/>
          <p:cNvSpPr txBox="1">
            <a:spLocks noGrp="1"/>
          </p:cNvSpPr>
          <p:nvPr/>
        </p:nvSpPr>
        <p:spPr bwMode="auto">
          <a:xfrm>
            <a:off x="3838575" y="9461500"/>
            <a:ext cx="293528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0" rIns="90562" bIns="45280" anchor="b"/>
          <a:lstStyle/>
          <a:p>
            <a:pPr algn="r" defTabSz="904801" eaLnBrk="0" hangingPunct="0"/>
            <a:fld id="{2AA61F0F-3A88-4B0D-B1CE-D667EDF362CF}" type="slidenum">
              <a:rPr lang="en-AU" sz="900" b="0">
                <a:solidFill>
                  <a:srgbClr val="000000"/>
                </a:solidFill>
              </a:rPr>
              <a:pPr algn="r" defTabSz="904801" eaLnBrk="0" hangingPunct="0"/>
              <a:t>4</a:t>
            </a:fld>
            <a:endParaRPr lang="en-AU" sz="9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May 2017</a:t>
            </a:r>
          </a:p>
          <a:p>
            <a:r>
              <a:rPr lang="en-AU" baseline="0" dirty="0"/>
              <a:t>F/David/Investments/Capital Market Assumptions/Med Term/Output/Key Cap Market Forecast Table Template – Summary Column AF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908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3 Mar 2016</a:t>
            </a:r>
          </a:p>
          <a:p>
            <a:r>
              <a:rPr lang="en-AU" dirty="0" smtClean="0"/>
              <a:t>f/</a:t>
            </a:r>
            <a:r>
              <a:rPr lang="en-AU" dirty="0" err="1" smtClean="0"/>
              <a:t>austec</a:t>
            </a:r>
            <a:r>
              <a:rPr lang="en-AU" dirty="0" smtClean="0"/>
              <a:t>/home</a:t>
            </a:r>
            <a:r>
              <a:rPr lang="en-AU" baseline="0" dirty="0" smtClean="0"/>
              <a:t> building/cranes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8249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46113" y="708025"/>
            <a:ext cx="5753100" cy="3984625"/>
          </a:xfrm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3" name="Slide Number Placeholder 3"/>
          <p:cNvSpPr txBox="1">
            <a:spLocks noGrp="1"/>
          </p:cNvSpPr>
          <p:nvPr/>
        </p:nvSpPr>
        <p:spPr bwMode="auto">
          <a:xfrm>
            <a:off x="3838575" y="9461500"/>
            <a:ext cx="293528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0" rIns="90562" bIns="45280" anchor="b"/>
          <a:lstStyle/>
          <a:p>
            <a:pPr algn="r" defTabSz="904801" eaLnBrk="0" hangingPunct="0"/>
            <a:fld id="{2AA61F0F-3A88-4B0D-B1CE-D667EDF362CF}" type="slidenum">
              <a:rPr lang="en-AU" sz="900" b="0">
                <a:solidFill>
                  <a:srgbClr val="000000"/>
                </a:solidFill>
              </a:rPr>
              <a:pPr algn="r" defTabSz="904801" eaLnBrk="0" hangingPunct="0"/>
              <a:t>5</a:t>
            </a:fld>
            <a:endParaRPr lang="en-AU" sz="9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215"/>
            <a:fld id="{7A9B38A1-A6C5-4E2A-8812-740672F4AB70}" type="slidenum">
              <a:rPr lang="en-AU" smtClean="0">
                <a:solidFill>
                  <a:srgbClr val="000000"/>
                </a:solidFill>
              </a:rPr>
              <a:pPr defTabSz="903215"/>
              <a:t>6</a:t>
            </a:fld>
            <a:endParaRPr lang="en-AU" smtClean="0">
              <a:solidFill>
                <a:srgbClr val="000000"/>
              </a:solidFill>
            </a:endParaRPr>
          </a:p>
        </p:txBody>
      </p:sp>
      <p:sp>
        <p:nvSpPr>
          <p:cNvPr id="166914" name="Rectangle 7"/>
          <p:cNvSpPr txBox="1">
            <a:spLocks noGrp="1" noChangeArrowheads="1"/>
          </p:cNvSpPr>
          <p:nvPr/>
        </p:nvSpPr>
        <p:spPr bwMode="auto">
          <a:xfrm>
            <a:off x="3838575" y="9461501"/>
            <a:ext cx="2935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2" tIns="45287" rIns="90572" bIns="45287" anchor="b"/>
          <a:lstStyle/>
          <a:p>
            <a:pPr algn="r" defTabSz="904801" eaLnBrk="0" hangingPunct="0"/>
            <a:fld id="{3240CC0A-9BA6-4662-AFF1-CB000F5C43D1}" type="slidenum">
              <a:rPr lang="en-AU" sz="900">
                <a:solidFill>
                  <a:srgbClr val="000000"/>
                </a:solidFill>
              </a:rPr>
              <a:pPr algn="r" defTabSz="904801" eaLnBrk="0" hangingPunct="0"/>
              <a:t>6</a:t>
            </a:fld>
            <a:endParaRPr lang="en-AU" sz="900">
              <a:solidFill>
                <a:srgbClr val="000000"/>
              </a:solidFill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698500"/>
            <a:ext cx="5592762" cy="3873500"/>
          </a:xfrm>
          <a:ln w="12700" cap="flat">
            <a:solidFill>
              <a:schemeClr val="tx1"/>
            </a:solidFill>
          </a:ln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738688"/>
            <a:ext cx="4910138" cy="4400550"/>
          </a:xfrm>
          <a:noFill/>
          <a:ln/>
        </p:spPr>
        <p:txBody>
          <a:bodyPr lIns="92934" tIns="46469" rIns="92934" bIns="46469"/>
          <a:lstStyle/>
          <a:p>
            <a:pPr defTabSz="977821"/>
            <a:r>
              <a:rPr lang="en-AU" sz="1100"/>
              <a:t>Last Updated:		07 MAY ‘09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46113" y="708025"/>
            <a:ext cx="5753100" cy="3984625"/>
          </a:xfrm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3" name="Slide Number Placeholder 3"/>
          <p:cNvSpPr txBox="1">
            <a:spLocks noGrp="1"/>
          </p:cNvSpPr>
          <p:nvPr/>
        </p:nvSpPr>
        <p:spPr bwMode="auto">
          <a:xfrm>
            <a:off x="3838575" y="9461500"/>
            <a:ext cx="293528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0" rIns="90562" bIns="45280" anchor="b"/>
          <a:lstStyle/>
          <a:p>
            <a:pPr algn="r" defTabSz="904801" eaLnBrk="0" hangingPunct="0"/>
            <a:fld id="{2AA61F0F-3A88-4B0D-B1CE-D667EDF362CF}" type="slidenum">
              <a:rPr lang="en-AU" sz="900" b="0">
                <a:solidFill>
                  <a:srgbClr val="000000"/>
                </a:solidFill>
              </a:rPr>
              <a:pPr algn="r" defTabSz="904801" eaLnBrk="0" hangingPunct="0"/>
              <a:t>7</a:t>
            </a:fld>
            <a:endParaRPr lang="en-AU" sz="9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sz="1200" dirty="0" smtClean="0"/>
              <a:t>FILE NAME:  F:/TRINH/SIGNPOSTS v1.xls</a:t>
            </a:r>
          </a:p>
          <a:p>
            <a:pPr eaLnBrk="1" hangingPunct="1"/>
            <a:endParaRPr lang="en-AU" sz="1200" dirty="0" smtClean="0"/>
          </a:p>
          <a:p>
            <a:pPr eaLnBrk="1" hangingPunct="1"/>
            <a:r>
              <a:rPr lang="en-AU" sz="1200" dirty="0" smtClean="0"/>
              <a:t>CHART: C-INTERESTRATES(2)</a:t>
            </a:r>
          </a:p>
          <a:p>
            <a:pPr eaLnBrk="1" hangingPunct="1"/>
            <a:endParaRPr lang="en-AU" sz="1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Last updated</a:t>
            </a:r>
            <a:r>
              <a:rPr lang="en-AU" sz="1200" baseline="0" dirty="0" smtClean="0"/>
              <a:t>: 8 Oct 15</a:t>
            </a:r>
            <a:endParaRPr lang="en-A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76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f/</a:t>
            </a:r>
            <a:r>
              <a:rPr lang="en-US" dirty="0" err="1"/>
              <a:t>taa</a:t>
            </a:r>
            <a:r>
              <a:rPr lang="en-US" dirty="0"/>
              <a:t> models/PMI_Sam.xls 	chart =</a:t>
            </a:r>
            <a:r>
              <a:rPr lang="en-US" baseline="0" dirty="0"/>
              <a:t> chart 2(2)</a:t>
            </a:r>
            <a:endParaRPr lang="en-US" dirty="0"/>
          </a:p>
          <a:p>
            <a:pPr eaLnBrk="1" hangingPunct="1"/>
            <a:r>
              <a:rPr lang="en-US" dirty="0"/>
              <a:t>f/</a:t>
            </a:r>
            <a:r>
              <a:rPr lang="en-US" dirty="0" err="1"/>
              <a:t>taa</a:t>
            </a:r>
            <a:r>
              <a:rPr lang="en-US" dirty="0"/>
              <a:t> models/PMI_Sam.xls  chart 2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Last updated: 2 May 2017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5996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dirty="0"/>
              <a:t>CALLUM\STRATEGY\Analysis and data\US jobs – Payrolls</a:t>
            </a:r>
            <a:r>
              <a:rPr lang="en-AU" baseline="0" dirty="0"/>
              <a:t> and UR – UPDATE after Friday?</a:t>
            </a:r>
            <a:endParaRPr lang="en-AU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CALLUM\STRATEGY\Standard market analysis</a:t>
            </a:r>
            <a:r>
              <a:rPr lang="en-AU" baseline="0" dirty="0"/>
              <a:t> charts\US activity </a:t>
            </a:r>
            <a:r>
              <a:rPr lang="en-AU" baseline="0" dirty="0" err="1"/>
              <a:t>indicies</a:t>
            </a:r>
            <a:r>
              <a:rPr lang="en-AU" baseline="0" dirty="0"/>
              <a:t> – updated 3 May 2017</a:t>
            </a:r>
            <a:endParaRPr lang="en-AU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Last updated 10 April</a:t>
            </a:r>
            <a:r>
              <a:rPr lang="en-US" baseline="0" dirty="0"/>
              <a:t> </a:t>
            </a:r>
            <a:r>
              <a:rPr lang="en-US" dirty="0"/>
              <a:t>2017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AD357-399C-4F9B-9236-C8FCF3DBA1A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89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338" y="424800"/>
            <a:ext cx="6776550" cy="373514"/>
          </a:xfrm>
        </p:spPr>
        <p:txBody>
          <a:bodyPr wrap="square" rIns="162000">
            <a:spAutoFit/>
          </a:bodyPr>
          <a:lstStyle>
            <a:lvl1pPr algn="l">
              <a:spcAft>
                <a:spcPts val="0"/>
              </a:spcAft>
              <a:defRPr sz="2400" cap="all" baseline="0"/>
            </a:lvl1pPr>
          </a:lstStyle>
          <a:p>
            <a:r>
              <a:rPr lang="en-US" dirty="0" smtClean="0"/>
              <a:t>Click to edit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338" y="593708"/>
            <a:ext cx="6776550" cy="311262"/>
          </a:xfrm>
          <a:prstGeom prst="rect">
            <a:avLst/>
          </a:prstGeom>
        </p:spPr>
        <p:txBody>
          <a:bodyPr vert="horz" wrap="square" lIns="0" tIns="0" rIns="162000" bIns="0" rtlCol="0" anchor="t" anchorCtr="0">
            <a:spAutoFit/>
          </a:bodyPr>
          <a:lstStyle>
            <a:lvl1pPr marL="0" indent="0" algn="l">
              <a:spcAft>
                <a:spcPts val="0"/>
              </a:spcAft>
              <a:defRPr lang="en-AU" sz="2000" b="0" cap="all" baseline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subtitle style</a:t>
            </a:r>
            <a:endParaRPr lang="en-AU" dirty="0"/>
          </a:p>
        </p:txBody>
      </p:sp>
      <p:pic>
        <p:nvPicPr>
          <p:cNvPr id="11" name="Picture 287" descr="AMP Capital logo_2 colour_cmy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334" y="208260"/>
            <a:ext cx="2324329" cy="4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980728"/>
            <a:ext cx="6775200" cy="263791"/>
          </a:xfrm>
          <a:prstGeom prst="rect">
            <a:avLst/>
          </a:prstGeom>
        </p:spPr>
        <p:txBody>
          <a:bodyPr vert="horz" lIns="0" tIns="46800" rIns="162000" bIns="46800" rtlCol="0" anchor="t" anchorCtr="0">
            <a:spAutoFit/>
          </a:bodyPr>
          <a:lstStyle>
            <a:lvl1pPr marL="0" indent="0">
              <a:defRPr lang="en-US" sz="1100" cap="all" baseline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ADD DATE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-2383" y="2052000"/>
            <a:ext cx="9912920" cy="4806000"/>
          </a:xfrm>
          <a:prstGeom prst="rect">
            <a:avLst/>
          </a:prstGeom>
        </p:spPr>
        <p:txBody>
          <a:bodyPr/>
          <a:lstStyle>
            <a:lvl1pPr marL="0" indent="0" algn="ctr">
              <a:defRPr baseline="0"/>
            </a:lvl1pPr>
          </a:lstStyle>
          <a:p>
            <a:r>
              <a:rPr lang="en-AU" dirty="0" smtClean="0"/>
              <a:t>Click to add cover image – insert IMAGE FROM: </a:t>
            </a:r>
            <a:br>
              <a:rPr lang="en-AU" dirty="0" smtClean="0"/>
            </a:br>
            <a:r>
              <a:rPr lang="en-AU" dirty="0" smtClean="0"/>
              <a:t>\\capricorn\global\image library\</a:t>
            </a:r>
            <a:r>
              <a:rPr lang="en-AU" dirty="0" err="1" smtClean="0"/>
              <a:t>powerpoint</a:t>
            </a:r>
            <a:r>
              <a:rPr lang="en-AU" dirty="0" smtClean="0"/>
              <a:t> cover images\covers</a:t>
            </a:r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 hasCustomPrompt="1"/>
          </p:nvPr>
        </p:nvSpPr>
        <p:spPr>
          <a:xfrm>
            <a:off x="414338" y="1179693"/>
            <a:ext cx="6775200" cy="248402"/>
          </a:xfrm>
          <a:prstGeom prst="rect">
            <a:avLst/>
          </a:prstGeom>
        </p:spPr>
        <p:txBody>
          <a:bodyPr lIns="0" tIns="46800" rIns="162000" bIns="46800" anchor="t" anchorCtr="0">
            <a:spAutoFit/>
          </a:bodyPr>
          <a:lstStyle>
            <a:lvl1pPr marL="0" indent="0">
              <a:spcBef>
                <a:spcPts val="0"/>
              </a:spcBef>
              <a:defRPr sz="1000" b="0" cap="all" baseline="0"/>
            </a:lvl1pPr>
          </a:lstStyle>
          <a:p>
            <a:pPr lvl="0"/>
            <a:r>
              <a:rPr lang="en-AU" dirty="0" smtClean="0"/>
              <a:t>Click to add your name</a:t>
            </a:r>
            <a:endParaRPr lang="en-US" dirty="0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4338" y="1363269"/>
            <a:ext cx="6775200" cy="217625"/>
          </a:xfrm>
          <a:prstGeom prst="rect">
            <a:avLst/>
          </a:prstGeom>
        </p:spPr>
        <p:txBody>
          <a:bodyPr lIns="0" tIns="46800" rIns="162000" bIns="46800" anchor="t" anchorCtr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800" b="0" kern="1200" cap="all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Tx/>
              <a:buNone/>
              <a:tabLst/>
            </a:pPr>
            <a:r>
              <a:rPr lang="en-AU" dirty="0" smtClean="0"/>
              <a:t>Click to add your position title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-692" y="1980000"/>
            <a:ext cx="9906692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/>
          <p:cNvSpPr/>
          <p:nvPr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-692" y="1980000"/>
            <a:ext cx="9906692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692" y="1980000"/>
            <a:ext cx="9906692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/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821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424800"/>
            <a:ext cx="9075600" cy="369332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Click to insert heading</a:t>
            </a:r>
            <a:endParaRPr lang="en-AU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414000" y="593708"/>
            <a:ext cx="9075600" cy="307777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Double column text, graph/chart option</a:t>
            </a:r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14338" y="1565275"/>
            <a:ext cx="4250630" cy="4568400"/>
          </a:xfrm>
          <a:prstGeom prst="rect">
            <a:avLst/>
          </a:prstGeom>
        </p:spPr>
        <p:txBody>
          <a:bodyPr wrap="square"/>
          <a:lstStyle>
            <a:lvl1pPr marL="0" indent="0">
              <a:defRPr sz="1800" cap="all" baseline="0"/>
            </a:lvl1pPr>
            <a:lvl2pPr marL="0" indent="0" algn="l" defTabSz="914227" rtl="0" eaLnBrk="1" latinLnBrk="0" hangingPunct="1">
              <a:spcBef>
                <a:spcPts val="384"/>
              </a:spcBef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384"/>
              </a:spcBef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spcBef>
                <a:spcPts val="384"/>
              </a:spcBef>
              <a:defRPr lang="en-A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GB" dirty="0" smtClean="0"/>
              <a:t>Click to add text, graph/chart or image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</a:p>
          <a:p>
            <a:pPr marL="0" lvl="6" indent="0" algn="l" defTabSz="914400" rtl="0" eaLnBrk="1" latinLnBrk="0" hangingPunct="1">
              <a:spcBef>
                <a:spcPts val="24"/>
              </a:spcBef>
              <a:buFontTx/>
              <a:buNone/>
              <a:tabLst/>
            </a:pPr>
            <a:r>
              <a:rPr lang="en-US" dirty="0" smtClean="0"/>
              <a:t>Disclaimer level </a:t>
            </a:r>
            <a:endParaRPr lang="en-AU" dirty="0"/>
          </a:p>
        </p:txBody>
      </p:sp>
      <p:sp>
        <p:nvSpPr>
          <p:cNvPr id="1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279209" y="1565275"/>
            <a:ext cx="4214041" cy="4568400"/>
          </a:xfrm>
          <a:prstGeom prst="rect">
            <a:avLst/>
          </a:prstGeom>
        </p:spPr>
        <p:txBody>
          <a:bodyPr wrap="square"/>
          <a:lstStyle>
            <a:lvl1pPr marL="0" indent="0">
              <a:defRPr lang="en-US" sz="1800" b="1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Tx/>
              <a:buNone/>
              <a:tabLst/>
            </a:pPr>
            <a:r>
              <a:rPr lang="en-GB" dirty="0" smtClean="0"/>
              <a:t>Click to add text, graph/chart or image</a:t>
            </a:r>
            <a:endParaRPr lang="en-US" dirty="0" smtClean="0"/>
          </a:p>
          <a:p>
            <a:pPr marL="0" lvl="1" indent="0" algn="l" defTabSz="914227" rtl="0" eaLnBrk="1" latinLnBrk="0" hangingPunct="1">
              <a:spcBef>
                <a:spcPct val="20000"/>
              </a:spcBef>
              <a:buSzPct val="130000"/>
              <a:buFontTx/>
              <a:buNone/>
              <a:tabLst/>
            </a:pPr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</a:p>
          <a:p>
            <a:pPr marL="0" lvl="6" indent="0" algn="l" defTabSz="914400" rtl="0" eaLnBrk="1" latinLnBrk="0" hangingPunct="1">
              <a:spcBef>
                <a:spcPts val="24"/>
              </a:spcBef>
              <a:buFontTx/>
              <a:buNone/>
              <a:tabLst/>
            </a:pPr>
            <a:r>
              <a:rPr lang="en-US" dirty="0" smtClean="0"/>
              <a:t>Disclaimer level</a:t>
            </a:r>
            <a:endParaRPr lang="en-AU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6232549"/>
            <a:ext cx="4250630" cy="26280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5279209" y="6232549"/>
            <a:ext cx="4214041" cy="26280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16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581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424800"/>
            <a:ext cx="9075600" cy="369332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Click to insert heading</a:t>
            </a:r>
            <a:endParaRPr lang="en-AU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414000" y="593708"/>
            <a:ext cx="9075600" cy="307777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en-AU" sz="2000" b="0" cap="all" baseline="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4 box text, graph or chart option</a:t>
            </a:r>
            <a:endParaRPr lang="en-AU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14338" y="1565275"/>
            <a:ext cx="4250630" cy="20669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800" cap="all" baseline="0"/>
            </a:lvl1pPr>
            <a:lvl2pPr marL="0" indent="0" algn="l" defTabSz="914227" rtl="0" eaLnBrk="1" latinLnBrk="0" hangingPunct="1">
              <a:spcBef>
                <a:spcPts val="384"/>
              </a:spcBef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384"/>
              </a:spcBef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spcBef>
                <a:spcPts val="384"/>
              </a:spcBef>
              <a:defRPr lang="en-A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GB" dirty="0" smtClean="0"/>
              <a:t>Click to add text, graph/chart or image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  <a:endParaRPr lang="en-AU" dirty="0"/>
          </a:p>
        </p:txBody>
      </p:sp>
      <p:sp>
        <p:nvSpPr>
          <p:cNvPr id="1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279209" y="1565275"/>
            <a:ext cx="4214041" cy="20669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lang="en-US" sz="1800" b="1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Tx/>
              <a:buNone/>
              <a:tabLst/>
            </a:pPr>
            <a:r>
              <a:rPr lang="en-GB" dirty="0" smtClean="0"/>
              <a:t>Click to add text, graph/chart or image</a:t>
            </a:r>
            <a:endParaRPr lang="en-US" dirty="0" smtClean="0"/>
          </a:p>
          <a:p>
            <a:pPr marL="0" lvl="1" indent="0" algn="l" defTabSz="914227" rtl="0" eaLnBrk="1" latinLnBrk="0" hangingPunct="1">
              <a:spcBef>
                <a:spcPct val="20000"/>
              </a:spcBef>
              <a:buSzPct val="130000"/>
              <a:buFontTx/>
              <a:buNone/>
              <a:tabLst/>
            </a:pPr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6232549"/>
            <a:ext cx="4250630" cy="26280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5279209" y="6232549"/>
            <a:ext cx="4214041" cy="26280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414338" y="3747533"/>
            <a:ext cx="4250630" cy="252388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5279209" y="3747533"/>
            <a:ext cx="4214041" cy="252388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5" hasCustomPrompt="1"/>
          </p:nvPr>
        </p:nvSpPr>
        <p:spPr>
          <a:xfrm>
            <a:off x="414338" y="4061049"/>
            <a:ext cx="4250630" cy="20669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800" cap="all" baseline="0"/>
            </a:lvl1pPr>
            <a:lvl2pPr marL="0" indent="0" algn="l" defTabSz="914227" rtl="0" eaLnBrk="1" latinLnBrk="0" hangingPunct="1">
              <a:spcBef>
                <a:spcPts val="384"/>
              </a:spcBef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384"/>
              </a:spcBef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spcBef>
                <a:spcPts val="384"/>
              </a:spcBef>
              <a:defRPr lang="en-A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GB" dirty="0" smtClean="0"/>
              <a:t>Click to add text, graph/chart or image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  <a:endParaRPr lang="en-AU" dirty="0"/>
          </a:p>
        </p:txBody>
      </p:sp>
      <p:sp>
        <p:nvSpPr>
          <p:cNvPr id="28" name="Content Placeholder 2"/>
          <p:cNvSpPr>
            <a:spLocks noGrp="1"/>
          </p:cNvSpPr>
          <p:nvPr>
            <p:ph idx="26" hasCustomPrompt="1"/>
          </p:nvPr>
        </p:nvSpPr>
        <p:spPr>
          <a:xfrm>
            <a:off x="5279209" y="4061049"/>
            <a:ext cx="4214041" cy="20669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lang="en-US" sz="1800" b="1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Tx/>
              <a:buNone/>
              <a:tabLst/>
            </a:pPr>
            <a:r>
              <a:rPr lang="en-GB" dirty="0" smtClean="0"/>
              <a:t>Click to add text, graph/chart or image</a:t>
            </a:r>
            <a:endParaRPr lang="en-US" dirty="0" smtClean="0"/>
          </a:p>
          <a:p>
            <a:pPr marL="0" lvl="1" indent="0" algn="l" defTabSz="914227" rtl="0" eaLnBrk="1" latinLnBrk="0" hangingPunct="1">
              <a:spcBef>
                <a:spcPct val="20000"/>
              </a:spcBef>
              <a:buSzPct val="130000"/>
              <a:buFontTx/>
              <a:buNone/>
              <a:tabLst/>
            </a:pPr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</a:p>
        </p:txBody>
      </p:sp>
      <p:sp>
        <p:nvSpPr>
          <p:cNvPr id="29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324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2 Col RHS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673725" y="0"/>
            <a:ext cx="4238625" cy="6884988"/>
          </a:xfrm>
          <a:prstGeom prst="rect">
            <a:avLst/>
          </a:prstGeom>
        </p:spPr>
        <p:txBody>
          <a:bodyPr tIns="1332000" anchor="t" anchorCtr="0">
            <a:normAutofit/>
          </a:bodyPr>
          <a:lstStyle>
            <a:lvl1pPr marL="0" algn="ctr">
              <a:defRPr sz="1100"/>
            </a:lvl1pPr>
          </a:lstStyle>
          <a:p>
            <a:r>
              <a:rPr lang="en-AU" dirty="0" smtClean="0"/>
              <a:t>Click to add image. </a:t>
            </a:r>
            <a:br>
              <a:rPr lang="en-AU" dirty="0" smtClean="0"/>
            </a:br>
            <a:r>
              <a:rPr lang="en-AU" dirty="0" smtClean="0"/>
              <a:t>INSERT IMAGE FROM:  \\capricorn\global\image library\</a:t>
            </a:r>
            <a:r>
              <a:rPr lang="en-AU" dirty="0" err="1" smtClean="0"/>
              <a:t>powerpoint</a:t>
            </a:r>
            <a:r>
              <a:rPr lang="en-AU" dirty="0" smtClean="0"/>
              <a:t> cover images\section insert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14338" y="1565275"/>
            <a:ext cx="4250630" cy="457835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defRPr sz="1800" cap="all" baseline="0"/>
            </a:lvl1pPr>
            <a:lvl2pPr marL="0" indent="0" algn="l" defTabSz="914227" rtl="0" eaLnBrk="1" latinLnBrk="0" hangingPunct="1">
              <a:spcBef>
                <a:spcPts val="384"/>
              </a:spcBef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384"/>
              </a:spcBef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spcBef>
                <a:spcPts val="384"/>
              </a:spcBef>
              <a:defRPr lang="en-A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GB" dirty="0" smtClean="0"/>
              <a:t>Click to add text, graph/chart or image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337" y="424800"/>
            <a:ext cx="9074607" cy="369332"/>
          </a:xfrm>
        </p:spPr>
        <p:txBody>
          <a:bodyPr wrap="square">
            <a:spAutoFit/>
          </a:bodyPr>
          <a:lstStyle/>
          <a:p>
            <a:r>
              <a:rPr lang="en-AU" dirty="0" smtClean="0"/>
              <a:t>Click to insert heading</a:t>
            </a:r>
            <a:endParaRPr lang="en-AU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6232548"/>
            <a:ext cx="9078912" cy="26297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AU" dirty="0" smtClean="0"/>
              <a:t>column text and image option</a:t>
            </a:r>
          </a:p>
        </p:txBody>
      </p:sp>
      <p:sp>
        <p:nvSpPr>
          <p:cNvPr id="10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316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Asset">
    <p:bg>
      <p:bgPr>
        <a:solidFill>
          <a:srgbClr val="007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04812" y="400050"/>
            <a:ext cx="4404171" cy="5765800"/>
          </a:xfrm>
          <a:prstGeom prst="rect">
            <a:avLst/>
          </a:prstGeom>
        </p:spPr>
        <p:txBody>
          <a:bodyPr wrap="square" lIns="0" tIns="1332000" rIns="0" anchor="t" anchorCtr="0">
            <a:normAutofit/>
          </a:bodyPr>
          <a:lstStyle>
            <a:lvl1pPr marL="0" indent="0"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add image. </a:t>
            </a:r>
            <a:br>
              <a:rPr lang="en-AU" dirty="0" smtClean="0"/>
            </a:br>
            <a:r>
              <a:rPr lang="en-AU" dirty="0" smtClean="0"/>
              <a:t>INSERT IMAGE FROM:  \\capricorn\global\image library\</a:t>
            </a:r>
            <a:r>
              <a:rPr lang="en-AU" dirty="0" err="1" smtClean="0"/>
              <a:t>powerpoint</a:t>
            </a:r>
            <a:r>
              <a:rPr lang="en-AU" dirty="0" smtClean="0"/>
              <a:t> cover images\section insert</a:t>
            </a:r>
          </a:p>
          <a:p>
            <a:endParaRPr lang="en-AU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27" hasCustomPrompt="1"/>
          </p:nvPr>
        </p:nvSpPr>
        <p:spPr>
          <a:xfrm>
            <a:off x="5280088" y="2780680"/>
            <a:ext cx="4208400" cy="3385170"/>
          </a:xfrm>
          <a:prstGeom prst="rect">
            <a:avLst/>
          </a:prstGeom>
        </p:spPr>
        <p:txBody>
          <a:bodyPr/>
          <a:lstStyle>
            <a:lvl1pPr marL="0" indent="0">
              <a:defRPr sz="1800" cap="all" baseline="0">
                <a:solidFill>
                  <a:schemeClr val="bg1"/>
                </a:solidFill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FontTx/>
              <a:buNone/>
              <a:tabLst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7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GB" dirty="0" smtClean="0"/>
              <a:t>Click to add text, graph/chart or image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</a:p>
          <a:p>
            <a:pPr marL="0" lvl="6" indent="0" algn="l" defTabSz="914400" rtl="0" eaLnBrk="1" latinLnBrk="0" hangingPunct="1">
              <a:spcBef>
                <a:spcPts val="24"/>
              </a:spcBef>
              <a:buFontTx/>
              <a:buNone/>
              <a:tabLst/>
            </a:pPr>
            <a:r>
              <a:rPr lang="en-US" dirty="0" smtClean="0"/>
              <a:t>Disclaimer level</a:t>
            </a:r>
          </a:p>
          <a:p>
            <a:pPr lvl="6"/>
            <a:endParaRPr lang="en-AU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6232548"/>
            <a:ext cx="9078912" cy="26297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bg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8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727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io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337" y="424800"/>
            <a:ext cx="9074607" cy="369332"/>
          </a:xfrm>
        </p:spPr>
        <p:txBody>
          <a:bodyPr wrap="square">
            <a:spAutoFit/>
          </a:bodyPr>
          <a:lstStyle/>
          <a:p>
            <a:r>
              <a:rPr lang="en-AU" dirty="0" smtClean="0"/>
              <a:t>Click to insert heading</a:t>
            </a:r>
            <a:endParaRPr lang="en-AU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AU" dirty="0" smtClean="0"/>
              <a:t>Single biography</a:t>
            </a:r>
          </a:p>
        </p:txBody>
      </p:sp>
      <p:sp>
        <p:nvSpPr>
          <p:cNvPr id="10" name="Picture Placeholder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15924" y="1531938"/>
            <a:ext cx="2016000" cy="27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1100"/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713037" y="1531939"/>
            <a:ext cx="6772275" cy="16887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200"/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13037" y="1735138"/>
            <a:ext cx="6772275" cy="16887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000"/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713037" y="2388260"/>
            <a:ext cx="6772275" cy="377759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 Click to add biography info</a:t>
            </a:r>
            <a:endParaRPr lang="en-US" dirty="0" smtClean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46" hasCustomPrompt="1"/>
          </p:nvPr>
        </p:nvSpPr>
        <p:spPr>
          <a:xfrm>
            <a:off x="2720913" y="2267780"/>
            <a:ext cx="67644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Autofit/>
          </a:bodyPr>
          <a:lstStyle>
            <a:lvl1pPr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aS</a:t>
            </a:r>
            <a:endParaRPr lang="en-AU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2713712" y="1938337"/>
            <a:ext cx="6771600" cy="2619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defRPr lang="en-US" sz="900" b="0" i="0" cap="none" dirty="0" smtClean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 smtClean="0"/>
              <a:t>Click to add accreditation</a:t>
            </a:r>
          </a:p>
        </p:txBody>
      </p:sp>
      <p:sp>
        <p:nvSpPr>
          <p:cNvPr id="16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216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io Mul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15924" y="1531938"/>
            <a:ext cx="1008000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1100"/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691309" y="1531939"/>
            <a:ext cx="7794004" cy="16887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defRPr sz="1200"/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691309" y="1735138"/>
            <a:ext cx="7794004" cy="16887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defRPr sz="1000"/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691309" y="2388260"/>
            <a:ext cx="7794004" cy="1129049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Tx/>
              <a:buNone/>
              <a:defRPr lang="en-GB" sz="10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4pPr marL="177800" indent="-177800">
              <a:spcBef>
                <a:spcPts val="240"/>
              </a:spcBef>
              <a:defRPr lang="en-GB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0">
              <a:spcBef>
                <a:spcPts val="240"/>
              </a:spcBef>
              <a:buFontTx/>
              <a:buNone/>
              <a:defRPr lang="en-GB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spcBef>
                <a:spcPts val="240"/>
              </a:spcBef>
              <a:defRPr lang="en-GB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GB" dirty="0" smtClean="0"/>
              <a:t>Click to add biography info</a:t>
            </a:r>
            <a:endParaRPr lang="en-US" dirty="0" smtClean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15924" y="3777197"/>
            <a:ext cx="1008000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1100"/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91309" y="3777198"/>
            <a:ext cx="7794004" cy="16887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defRPr sz="1200"/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1691309" y="3980397"/>
            <a:ext cx="7794004" cy="16887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defRPr sz="1000"/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46" hasCustomPrompt="1"/>
          </p:nvPr>
        </p:nvSpPr>
        <p:spPr>
          <a:xfrm>
            <a:off x="1700188" y="2285780"/>
            <a:ext cx="7786800" cy="18000"/>
          </a:xfrm>
          <a:prstGeom prst="rect">
            <a:avLst/>
          </a:prstGeom>
          <a:solidFill>
            <a:schemeClr val="tx2"/>
          </a:solidFill>
        </p:spPr>
        <p:txBody>
          <a:bodyPr lIns="0" rIns="0">
            <a:noAutofit/>
          </a:bodyPr>
          <a:lstStyle>
            <a:lvl1pPr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aS</a:t>
            </a:r>
            <a:endParaRPr lang="en-AU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47" hasCustomPrompt="1"/>
          </p:nvPr>
        </p:nvSpPr>
        <p:spPr>
          <a:xfrm>
            <a:off x="1700188" y="4531039"/>
            <a:ext cx="7786800" cy="18000"/>
          </a:xfrm>
          <a:prstGeom prst="rect">
            <a:avLst/>
          </a:prstGeom>
          <a:solidFill>
            <a:schemeClr val="tx2"/>
          </a:solidFill>
        </p:spPr>
        <p:txBody>
          <a:bodyPr lIns="0" rIns="0">
            <a:noAutofit/>
          </a:bodyPr>
          <a:lstStyle>
            <a:lvl1pPr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aS</a:t>
            </a:r>
            <a:endParaRPr lang="en-AU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1691309" y="1938337"/>
            <a:ext cx="7794000" cy="261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 lang="en-US" sz="900" b="0" i="0" cap="none" dirty="0" smtClean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 smtClean="0"/>
              <a:t>Click to add accreditation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1691309" y="4183596"/>
            <a:ext cx="7794000" cy="261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 lang="en-US" sz="900" b="0" i="0" cap="none" dirty="0" smtClean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 smtClean="0"/>
              <a:t>Click to add accreditation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414337" y="424800"/>
            <a:ext cx="9074607" cy="369332"/>
          </a:xfrm>
        </p:spPr>
        <p:txBody>
          <a:bodyPr wrap="square">
            <a:spAutoFit/>
          </a:bodyPr>
          <a:lstStyle/>
          <a:p>
            <a:r>
              <a:rPr lang="en-AU" dirty="0" smtClean="0"/>
              <a:t>Click to insert heading</a:t>
            </a:r>
            <a:endParaRPr lang="en-AU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AU" dirty="0" smtClean="0"/>
              <a:t>Multi 2 biography</a:t>
            </a:r>
          </a:p>
        </p:txBody>
      </p:sp>
      <p:sp>
        <p:nvSpPr>
          <p:cNvPr id="33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58" hasCustomPrompt="1"/>
          </p:nvPr>
        </p:nvSpPr>
        <p:spPr>
          <a:xfrm>
            <a:off x="1691309" y="4635024"/>
            <a:ext cx="7794004" cy="1129049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Tx/>
              <a:buNone/>
              <a:defRPr lang="en-GB" sz="1000" b="0" i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4pPr marL="177800" indent="-177800">
              <a:spcBef>
                <a:spcPts val="240"/>
              </a:spcBef>
              <a:defRPr lang="en-GB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0">
              <a:spcBef>
                <a:spcPts val="240"/>
              </a:spcBef>
              <a:buFontTx/>
              <a:buNone/>
              <a:defRPr lang="en-GB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spcBef>
                <a:spcPts val="240"/>
              </a:spcBef>
              <a:defRPr lang="en-GB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GB" dirty="0" smtClean="0"/>
              <a:t>Click to add biography info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748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io Mul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15924" y="1531938"/>
            <a:ext cx="1008000" cy="136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defRPr sz="1100"/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691309" y="1531939"/>
            <a:ext cx="2947366" cy="16887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200"/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691309" y="1735138"/>
            <a:ext cx="2947366" cy="16887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000"/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91309" y="1938337"/>
            <a:ext cx="2947366" cy="2619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defRPr lang="en-US" sz="900" b="0" i="0" cap="none" dirty="0" smtClean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 smtClean="0"/>
              <a:t>Click to add accreditation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691309" y="2389765"/>
            <a:ext cx="2947366" cy="1129049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add biography info</a:t>
            </a:r>
            <a:endParaRPr lang="en-US" dirty="0" smtClean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15924" y="3777197"/>
            <a:ext cx="1008000" cy="136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defRPr sz="1100"/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91309" y="3777198"/>
            <a:ext cx="2947366" cy="16887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200"/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1691309" y="3980397"/>
            <a:ext cx="2947366" cy="16887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000"/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691309" y="4635024"/>
            <a:ext cx="2947366" cy="1129049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add biography info</a:t>
            </a:r>
            <a:endParaRPr lang="en-US" dirty="0" smtClean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5286688" y="1531938"/>
            <a:ext cx="1008000" cy="136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defRPr sz="1100"/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562073" y="1531939"/>
            <a:ext cx="2947366" cy="16887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200"/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562073" y="1735138"/>
            <a:ext cx="2947366" cy="16887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000"/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6562073" y="2389765"/>
            <a:ext cx="2947366" cy="1129049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add biography info</a:t>
            </a:r>
            <a:endParaRPr lang="en-US" dirty="0" smtClean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5286688" y="3777197"/>
            <a:ext cx="1008000" cy="1368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defRPr sz="1100"/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6562073" y="3777198"/>
            <a:ext cx="2947366" cy="16887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200"/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562073" y="3980397"/>
            <a:ext cx="2947366" cy="16887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000"/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6562073" y="4635024"/>
            <a:ext cx="2947366" cy="1129049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defRPr sz="10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add biography info</a:t>
            </a:r>
            <a:endParaRPr lang="en-US" dirty="0" smtClean="0"/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46" hasCustomPrompt="1"/>
          </p:nvPr>
        </p:nvSpPr>
        <p:spPr>
          <a:xfrm>
            <a:off x="1700188" y="2285780"/>
            <a:ext cx="29448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aS</a:t>
            </a:r>
            <a:endParaRPr lang="en-AU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47" hasCustomPrompt="1"/>
          </p:nvPr>
        </p:nvSpPr>
        <p:spPr>
          <a:xfrm>
            <a:off x="1700188" y="4531039"/>
            <a:ext cx="29448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aS</a:t>
            </a:r>
            <a:endParaRPr lang="en-AU"/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48" hasCustomPrompt="1"/>
          </p:nvPr>
        </p:nvSpPr>
        <p:spPr>
          <a:xfrm>
            <a:off x="6570161" y="2285780"/>
            <a:ext cx="29448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aS</a:t>
            </a:r>
            <a:endParaRPr lang="en-AU"/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49" hasCustomPrompt="1"/>
          </p:nvPr>
        </p:nvSpPr>
        <p:spPr>
          <a:xfrm>
            <a:off x="6570161" y="4531039"/>
            <a:ext cx="29448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aS</a:t>
            </a:r>
            <a:endParaRPr lang="en-AU"/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6562073" y="1938337"/>
            <a:ext cx="2947366" cy="2619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defRPr lang="en-US" sz="900" b="0" i="0" cap="none" dirty="0" smtClean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 smtClean="0"/>
              <a:t>Click to add accreditation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1691309" y="4183596"/>
            <a:ext cx="2947366" cy="2619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defRPr lang="en-US" sz="900" b="0" i="0" cap="none" dirty="0" smtClean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 smtClean="0"/>
              <a:t>Click to add accreditation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56" hasCustomPrompt="1"/>
          </p:nvPr>
        </p:nvSpPr>
        <p:spPr>
          <a:xfrm>
            <a:off x="6562073" y="4183596"/>
            <a:ext cx="2947366" cy="2619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defRPr lang="en-US" sz="900" b="0" i="0" cap="none" dirty="0" smtClean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 smtClean="0"/>
              <a:t>Click to add accreditation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14337" y="424800"/>
            <a:ext cx="9074607" cy="369332"/>
          </a:xfrm>
        </p:spPr>
        <p:txBody>
          <a:bodyPr wrap="square">
            <a:spAutoFit/>
          </a:bodyPr>
          <a:lstStyle/>
          <a:p>
            <a:r>
              <a:rPr lang="en-AU" dirty="0" smtClean="0"/>
              <a:t>Click to insert heading</a:t>
            </a:r>
            <a:endParaRPr lang="en-AU" dirty="0"/>
          </a:p>
        </p:txBody>
      </p:sp>
      <p:sp>
        <p:nvSpPr>
          <p:cNvPr id="44" name="Subtitle 2"/>
          <p:cNvSpPr>
            <a:spLocks noGrp="1"/>
          </p:cNvSpPr>
          <p:nvPr>
            <p:ph type="subTitle" idx="57" hasCustomPrompt="1"/>
          </p:nvPr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AU" dirty="0" smtClean="0"/>
              <a:t>Multi 4 biography</a:t>
            </a:r>
          </a:p>
        </p:txBody>
      </p:sp>
      <p:sp>
        <p:nvSpPr>
          <p:cNvPr id="45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703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324100" y="1481553"/>
            <a:ext cx="504000" cy="6840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defRPr sz="600"/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966960" y="1493005"/>
            <a:ext cx="1954579" cy="16887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200"/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966960" y="1696204"/>
            <a:ext cx="1954579" cy="24622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>
              <a:spcBef>
                <a:spcPts val="0"/>
              </a:spcBef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94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22127" y="1492151"/>
            <a:ext cx="1578545" cy="16887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defRPr sz="1200"/>
            </a:lvl1pPr>
          </a:lstStyle>
          <a:p>
            <a:pPr lvl="0"/>
            <a:r>
              <a:rPr lang="en-US" dirty="0" smtClean="0"/>
              <a:t>Click to add team</a:t>
            </a:r>
          </a:p>
        </p:txBody>
      </p:sp>
      <p:sp>
        <p:nvSpPr>
          <p:cNvPr id="95" name="Picture Placeholder 6"/>
          <p:cNvSpPr>
            <a:spLocks noGrp="1"/>
          </p:cNvSpPr>
          <p:nvPr>
            <p:ph type="pic" sz="quarter" idx="32" hasCustomPrompt="1"/>
          </p:nvPr>
        </p:nvSpPr>
        <p:spPr>
          <a:xfrm>
            <a:off x="2324100" y="2859503"/>
            <a:ext cx="504000" cy="6840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defRPr lang="en-AU" sz="6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96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966960" y="2870955"/>
            <a:ext cx="1954579" cy="16887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200"/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97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2966960" y="3074154"/>
            <a:ext cx="1954579" cy="24622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>
              <a:spcBef>
                <a:spcPts val="0"/>
              </a:spcBef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9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422127" y="2870101"/>
            <a:ext cx="1578545" cy="16887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defRPr sz="1200"/>
            </a:lvl1pPr>
          </a:lstStyle>
          <a:p>
            <a:pPr lvl="0"/>
            <a:r>
              <a:rPr lang="en-US" dirty="0" smtClean="0"/>
              <a:t>Click to add team</a:t>
            </a:r>
          </a:p>
        </p:txBody>
      </p:sp>
      <p:sp>
        <p:nvSpPr>
          <p:cNvPr id="102" name="Picture Placeholder 6"/>
          <p:cNvSpPr>
            <a:spLocks noGrp="1"/>
          </p:cNvSpPr>
          <p:nvPr>
            <p:ph type="pic" sz="quarter" idx="36" hasCustomPrompt="1"/>
          </p:nvPr>
        </p:nvSpPr>
        <p:spPr>
          <a:xfrm>
            <a:off x="2324100" y="4231103"/>
            <a:ext cx="504000" cy="68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defRPr lang="en-AU" sz="600" dirty="0"/>
            </a:lvl1pPr>
          </a:lstStyle>
          <a:p>
            <a:pPr lvl="0"/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pPr lvl="0"/>
            <a:endParaRPr lang="en-AU" dirty="0"/>
          </a:p>
        </p:txBody>
      </p:sp>
      <p:sp>
        <p:nvSpPr>
          <p:cNvPr id="103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2324101" y="5076103"/>
            <a:ext cx="1692796" cy="16887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200"/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04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2324101" y="5279302"/>
            <a:ext cx="1692796" cy="24622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>
              <a:spcBef>
                <a:spcPts val="0"/>
              </a:spcBef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6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422127" y="4231103"/>
            <a:ext cx="1578545" cy="16887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defRPr sz="1200"/>
            </a:lvl1pPr>
          </a:lstStyle>
          <a:p>
            <a:pPr lvl="0"/>
            <a:r>
              <a:rPr lang="en-US" dirty="0" smtClean="0"/>
              <a:t>Click to add team</a:t>
            </a:r>
          </a:p>
        </p:txBody>
      </p:sp>
      <p:sp>
        <p:nvSpPr>
          <p:cNvPr id="10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4460717" y="4231103"/>
            <a:ext cx="504000" cy="68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defRPr lang="en-AU" sz="600" dirty="0"/>
            </a:lvl1pPr>
          </a:lstStyle>
          <a:p>
            <a:pPr lvl="0"/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pPr lvl="0"/>
            <a:endParaRPr lang="en-AU" dirty="0"/>
          </a:p>
        </p:txBody>
      </p:sp>
      <p:sp>
        <p:nvSpPr>
          <p:cNvPr id="108" name="Text Placeholder 11"/>
          <p:cNvSpPr>
            <a:spLocks noGrp="1"/>
          </p:cNvSpPr>
          <p:nvPr>
            <p:ph type="body" sz="quarter" idx="41" hasCustomPrompt="1"/>
          </p:nvPr>
        </p:nvSpPr>
        <p:spPr>
          <a:xfrm>
            <a:off x="4460718" y="5076103"/>
            <a:ext cx="1692796" cy="16887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200"/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09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4460718" y="5279302"/>
            <a:ext cx="1692796" cy="24622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>
              <a:spcBef>
                <a:spcPts val="0"/>
              </a:spcBef>
              <a:tabLst/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11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6615442" y="4231103"/>
            <a:ext cx="504000" cy="68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defRPr lang="en-AU" sz="600" dirty="0"/>
            </a:lvl1pPr>
          </a:lstStyle>
          <a:p>
            <a:pPr lvl="0"/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pPr lvl="0"/>
            <a:endParaRPr lang="en-AU" dirty="0"/>
          </a:p>
        </p:txBody>
      </p:sp>
      <p:sp>
        <p:nvSpPr>
          <p:cNvPr id="112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15443" y="5076103"/>
            <a:ext cx="1692796" cy="16887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200"/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13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6615443" y="5279302"/>
            <a:ext cx="1692796" cy="24622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>
              <a:spcBef>
                <a:spcPts val="0"/>
              </a:spcBef>
              <a:defRPr sz="10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46" hasCustomPrompt="1"/>
          </p:nvPr>
        </p:nvSpPr>
        <p:spPr>
          <a:xfrm>
            <a:off x="2966960" y="1493005"/>
            <a:ext cx="1440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Autofit/>
          </a:bodyPr>
          <a:lstStyle>
            <a:lvl1pPr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aS</a:t>
            </a:r>
            <a:endParaRPr lang="en-AU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47" hasCustomPrompt="1"/>
          </p:nvPr>
        </p:nvSpPr>
        <p:spPr>
          <a:xfrm>
            <a:off x="2966960" y="2870955"/>
            <a:ext cx="1440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Autofit/>
          </a:bodyPr>
          <a:lstStyle>
            <a:lvl1pPr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aS</a:t>
            </a:r>
            <a:endParaRPr lang="en-AU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48" hasCustomPrompt="1"/>
          </p:nvPr>
        </p:nvSpPr>
        <p:spPr>
          <a:xfrm>
            <a:off x="2324101" y="5076103"/>
            <a:ext cx="1440000" cy="18000"/>
          </a:xfrm>
          <a:prstGeom prst="rect">
            <a:avLst/>
          </a:prstGeom>
          <a:solidFill>
            <a:schemeClr val="tx2"/>
          </a:solidFill>
        </p:spPr>
        <p:txBody>
          <a:bodyPr lIns="0" rIns="0">
            <a:noAutofit/>
          </a:bodyPr>
          <a:lstStyle>
            <a:lvl1pPr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aS</a:t>
            </a:r>
            <a:endParaRPr lang="en-AU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49" hasCustomPrompt="1"/>
          </p:nvPr>
        </p:nvSpPr>
        <p:spPr>
          <a:xfrm>
            <a:off x="4460718" y="5076103"/>
            <a:ext cx="1440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Autofit/>
          </a:bodyPr>
          <a:lstStyle>
            <a:lvl1pPr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aS</a:t>
            </a:r>
            <a:endParaRPr lang="en-AU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6615443" y="5076103"/>
            <a:ext cx="1440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Autofit/>
          </a:bodyPr>
          <a:lstStyle>
            <a:lvl1pPr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aS</a:t>
            </a:r>
            <a:endParaRPr lang="en-AU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414337" y="424800"/>
            <a:ext cx="9074607" cy="369332"/>
          </a:xfrm>
        </p:spPr>
        <p:txBody>
          <a:bodyPr wrap="square">
            <a:spAutoFit/>
          </a:bodyPr>
          <a:lstStyle/>
          <a:p>
            <a:r>
              <a:rPr lang="en-AU" dirty="0" smtClean="0"/>
              <a:t>Click to insert heading</a:t>
            </a:r>
            <a:endParaRPr lang="en-AU" dirty="0"/>
          </a:p>
        </p:txBody>
      </p:sp>
      <p:sp>
        <p:nvSpPr>
          <p:cNvPr id="36" name="Subtitle 2"/>
          <p:cNvSpPr>
            <a:spLocks noGrp="1"/>
          </p:cNvSpPr>
          <p:nvPr>
            <p:ph type="subTitle" idx="57" hasCustomPrompt="1"/>
          </p:nvPr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AU" dirty="0" smtClean="0"/>
              <a:t>Team profile</a:t>
            </a:r>
          </a:p>
        </p:txBody>
      </p:sp>
      <p:sp>
        <p:nvSpPr>
          <p:cNvPr id="37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675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Team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3903360" y="1528484"/>
            <a:ext cx="558000" cy="757286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 algn="l">
              <a:defRPr sz="700"/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46"/>
          </p:nvPr>
        </p:nvSpPr>
        <p:spPr>
          <a:xfrm>
            <a:off x="3902074" y="1493005"/>
            <a:ext cx="2120400" cy="18000"/>
          </a:xfrm>
          <a:prstGeom prst="rect">
            <a:avLst/>
          </a:prstGeom>
          <a:solidFill>
            <a:schemeClr val="tx2"/>
          </a:solidFill>
        </p:spPr>
        <p:txBody>
          <a:bodyPr wrap="none" lIns="0" rIns="0">
            <a:noAutofit/>
          </a:bodyPr>
          <a:lstStyle>
            <a:lvl1pPr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34976" y="3380386"/>
            <a:ext cx="891270" cy="128685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34976" y="3631627"/>
            <a:ext cx="846000" cy="31691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434975" y="3355691"/>
            <a:ext cx="846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rmAutofit/>
          </a:bodyPr>
          <a:lstStyle>
            <a:lvl1pPr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 </a:t>
            </a:r>
            <a:endParaRPr lang="en-AU" dirty="0"/>
          </a:p>
        </p:txBody>
      </p:sp>
      <p:sp>
        <p:nvSpPr>
          <p:cNvPr id="49" name="Picture Placeholder 6"/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434975" y="2547889"/>
            <a:ext cx="558000" cy="757286"/>
          </a:xfrm>
          <a:prstGeom prst="rect">
            <a:avLst/>
          </a:prstGeom>
        </p:spPr>
        <p:txBody>
          <a:bodyPr wrap="square" lIns="0" rIns="0">
            <a:normAutofit/>
          </a:bodyPr>
          <a:lstStyle>
            <a:lvl1pPr marL="0" indent="0" algn="l">
              <a:defRPr sz="700"/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6" hasCustomPrompt="1"/>
          </p:nvPr>
        </p:nvSpPr>
        <p:spPr>
          <a:xfrm>
            <a:off x="1350376" y="3380386"/>
            <a:ext cx="891270" cy="128685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50376" y="3631627"/>
            <a:ext cx="846000" cy="31691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58" hasCustomPrompt="1"/>
          </p:nvPr>
        </p:nvSpPr>
        <p:spPr>
          <a:xfrm>
            <a:off x="1350375" y="3355691"/>
            <a:ext cx="846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rmAutofit/>
          </a:bodyPr>
          <a:lstStyle>
            <a:lvl1pPr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 </a:t>
            </a:r>
            <a:endParaRPr lang="en-AU" dirty="0"/>
          </a:p>
        </p:txBody>
      </p:sp>
      <p:sp>
        <p:nvSpPr>
          <p:cNvPr id="77" name="Picture Placeholder 6"/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1350375" y="2547889"/>
            <a:ext cx="558000" cy="757286"/>
          </a:xfrm>
          <a:prstGeom prst="rect">
            <a:avLst/>
          </a:prstGeom>
        </p:spPr>
        <p:txBody>
          <a:bodyPr wrap="square" lIns="0" rIns="0">
            <a:normAutofit/>
          </a:bodyPr>
          <a:lstStyle>
            <a:lvl1pPr marL="0" indent="0" algn="l">
              <a:defRPr sz="700"/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79" name="Text Placeholder 11"/>
          <p:cNvSpPr>
            <a:spLocks noGrp="1"/>
          </p:cNvSpPr>
          <p:nvPr>
            <p:ph type="body" sz="quarter" idx="62" hasCustomPrompt="1"/>
          </p:nvPr>
        </p:nvSpPr>
        <p:spPr>
          <a:xfrm>
            <a:off x="2254616" y="3380386"/>
            <a:ext cx="891270" cy="128685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80" name="Text Placeholder 11"/>
          <p:cNvSpPr>
            <a:spLocks noGrp="1"/>
          </p:cNvSpPr>
          <p:nvPr>
            <p:ph type="body" sz="quarter" idx="63" hasCustomPrompt="1"/>
          </p:nvPr>
        </p:nvSpPr>
        <p:spPr>
          <a:xfrm>
            <a:off x="2254616" y="3631627"/>
            <a:ext cx="846000" cy="31691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64" hasCustomPrompt="1"/>
          </p:nvPr>
        </p:nvSpPr>
        <p:spPr>
          <a:xfrm>
            <a:off x="2254615" y="3355691"/>
            <a:ext cx="846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rmAutofit/>
          </a:bodyPr>
          <a:lstStyle>
            <a:lvl1pPr marL="0" indent="0"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</a:t>
            </a:r>
            <a:endParaRPr lang="en-AU"/>
          </a:p>
        </p:txBody>
      </p:sp>
      <p:sp>
        <p:nvSpPr>
          <p:cNvPr id="83" name="Picture Placeholder 6"/>
          <p:cNvSpPr>
            <a:spLocks noGrp="1" noChangeAspect="1"/>
          </p:cNvSpPr>
          <p:nvPr>
            <p:ph type="pic" sz="quarter" idx="66" hasCustomPrompt="1"/>
          </p:nvPr>
        </p:nvSpPr>
        <p:spPr>
          <a:xfrm>
            <a:off x="2254615" y="2547889"/>
            <a:ext cx="558000" cy="757286"/>
          </a:xfrm>
          <a:prstGeom prst="rect">
            <a:avLst/>
          </a:prstGeom>
        </p:spPr>
        <p:txBody>
          <a:bodyPr wrap="square" lIns="0" rIns="0">
            <a:normAutofit/>
          </a:bodyPr>
          <a:lstStyle>
            <a:lvl1pPr marL="0" indent="0" algn="l">
              <a:defRPr sz="700"/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85" name="Text Placeholder 11"/>
          <p:cNvSpPr>
            <a:spLocks noGrp="1"/>
          </p:cNvSpPr>
          <p:nvPr>
            <p:ph type="body" sz="quarter" idx="68" hasCustomPrompt="1"/>
          </p:nvPr>
        </p:nvSpPr>
        <p:spPr>
          <a:xfrm>
            <a:off x="3169016" y="3380386"/>
            <a:ext cx="891270" cy="128685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86" name="Text Placeholder 11"/>
          <p:cNvSpPr>
            <a:spLocks noGrp="1"/>
          </p:cNvSpPr>
          <p:nvPr>
            <p:ph type="body" sz="quarter" idx="69" hasCustomPrompt="1"/>
          </p:nvPr>
        </p:nvSpPr>
        <p:spPr>
          <a:xfrm>
            <a:off x="3169016" y="3631627"/>
            <a:ext cx="846000" cy="31691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70" hasCustomPrompt="1"/>
          </p:nvPr>
        </p:nvSpPr>
        <p:spPr>
          <a:xfrm>
            <a:off x="3169015" y="3355691"/>
            <a:ext cx="846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rmAutofit/>
          </a:bodyPr>
          <a:lstStyle>
            <a:lvl1pPr marL="0" indent="0"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</a:t>
            </a:r>
            <a:endParaRPr lang="en-AU"/>
          </a:p>
        </p:txBody>
      </p:sp>
      <p:sp>
        <p:nvSpPr>
          <p:cNvPr id="89" name="Picture Placeholder 6"/>
          <p:cNvSpPr>
            <a:spLocks noGrp="1" noChangeAspect="1"/>
          </p:cNvSpPr>
          <p:nvPr>
            <p:ph type="pic" sz="quarter" idx="72" hasCustomPrompt="1"/>
          </p:nvPr>
        </p:nvSpPr>
        <p:spPr>
          <a:xfrm>
            <a:off x="3169015" y="2547889"/>
            <a:ext cx="558000" cy="757286"/>
          </a:xfrm>
          <a:prstGeom prst="rect">
            <a:avLst/>
          </a:prstGeom>
        </p:spPr>
        <p:txBody>
          <a:bodyPr wrap="square" lIns="0" rIns="0">
            <a:normAutofit/>
          </a:bodyPr>
          <a:lstStyle>
            <a:lvl1pPr marL="0" indent="0" algn="l">
              <a:defRPr sz="700"/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91" name="Text Placeholder 11"/>
          <p:cNvSpPr>
            <a:spLocks noGrp="1"/>
          </p:cNvSpPr>
          <p:nvPr>
            <p:ph type="body" sz="quarter" idx="74" hasCustomPrompt="1"/>
          </p:nvPr>
        </p:nvSpPr>
        <p:spPr>
          <a:xfrm>
            <a:off x="4072256" y="3380386"/>
            <a:ext cx="891270" cy="128685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92" name="Text Placeholder 11"/>
          <p:cNvSpPr>
            <a:spLocks noGrp="1"/>
          </p:cNvSpPr>
          <p:nvPr>
            <p:ph type="body" sz="quarter" idx="75" hasCustomPrompt="1"/>
          </p:nvPr>
        </p:nvSpPr>
        <p:spPr>
          <a:xfrm>
            <a:off x="4072256" y="3631627"/>
            <a:ext cx="846000" cy="31691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76" hasCustomPrompt="1"/>
          </p:nvPr>
        </p:nvSpPr>
        <p:spPr>
          <a:xfrm>
            <a:off x="4072255" y="3355691"/>
            <a:ext cx="846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rmAutofit/>
          </a:bodyPr>
          <a:lstStyle>
            <a:lvl1pPr marL="0" indent="0"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</a:t>
            </a:r>
            <a:endParaRPr lang="en-AU"/>
          </a:p>
        </p:txBody>
      </p:sp>
      <p:sp>
        <p:nvSpPr>
          <p:cNvPr id="100" name="Picture Placeholder 6"/>
          <p:cNvSpPr>
            <a:spLocks noGrp="1" noChangeAspect="1"/>
          </p:cNvSpPr>
          <p:nvPr>
            <p:ph type="pic" sz="quarter" idx="78" hasCustomPrompt="1"/>
          </p:nvPr>
        </p:nvSpPr>
        <p:spPr>
          <a:xfrm>
            <a:off x="4072255" y="2547889"/>
            <a:ext cx="558000" cy="757286"/>
          </a:xfrm>
          <a:prstGeom prst="rect">
            <a:avLst/>
          </a:prstGeom>
        </p:spPr>
        <p:txBody>
          <a:bodyPr wrap="square" lIns="0" rIns="0">
            <a:normAutofit/>
          </a:bodyPr>
          <a:lstStyle>
            <a:lvl1pPr marL="0" indent="0" algn="l">
              <a:defRPr sz="700"/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105" name="Text Placeholder 11"/>
          <p:cNvSpPr>
            <a:spLocks noGrp="1"/>
          </p:cNvSpPr>
          <p:nvPr>
            <p:ph type="body" sz="quarter" idx="80" hasCustomPrompt="1"/>
          </p:nvPr>
        </p:nvSpPr>
        <p:spPr>
          <a:xfrm>
            <a:off x="4987656" y="3380386"/>
            <a:ext cx="891270" cy="128685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10" name="Text Placeholder 11"/>
          <p:cNvSpPr>
            <a:spLocks noGrp="1"/>
          </p:cNvSpPr>
          <p:nvPr>
            <p:ph type="body" sz="quarter" idx="81" hasCustomPrompt="1"/>
          </p:nvPr>
        </p:nvSpPr>
        <p:spPr>
          <a:xfrm>
            <a:off x="4987656" y="3631627"/>
            <a:ext cx="846000" cy="31691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14" name="Text Placeholder 9"/>
          <p:cNvSpPr>
            <a:spLocks noGrp="1"/>
          </p:cNvSpPr>
          <p:nvPr>
            <p:ph type="body" sz="quarter" idx="82" hasCustomPrompt="1"/>
          </p:nvPr>
        </p:nvSpPr>
        <p:spPr>
          <a:xfrm>
            <a:off x="4987655" y="3355691"/>
            <a:ext cx="846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rmAutofit/>
          </a:bodyPr>
          <a:lstStyle>
            <a:lvl1pPr marL="0" indent="0"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</a:t>
            </a:r>
            <a:endParaRPr lang="en-AU"/>
          </a:p>
        </p:txBody>
      </p:sp>
      <p:sp>
        <p:nvSpPr>
          <p:cNvPr id="116" name="Picture Placeholder 6"/>
          <p:cNvSpPr>
            <a:spLocks noGrp="1" noChangeAspect="1"/>
          </p:cNvSpPr>
          <p:nvPr>
            <p:ph type="pic" sz="quarter" idx="84" hasCustomPrompt="1"/>
          </p:nvPr>
        </p:nvSpPr>
        <p:spPr>
          <a:xfrm>
            <a:off x="4987655" y="2547889"/>
            <a:ext cx="558000" cy="757286"/>
          </a:xfrm>
          <a:prstGeom prst="rect">
            <a:avLst/>
          </a:prstGeom>
        </p:spPr>
        <p:txBody>
          <a:bodyPr wrap="square" lIns="0" rIns="0">
            <a:normAutofit/>
          </a:bodyPr>
          <a:lstStyle>
            <a:lvl1pPr marL="0" indent="0" algn="l">
              <a:defRPr sz="700"/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118" name="Text Placeholder 11"/>
          <p:cNvSpPr>
            <a:spLocks noGrp="1"/>
          </p:cNvSpPr>
          <p:nvPr>
            <p:ph type="body" sz="quarter" idx="86" hasCustomPrompt="1"/>
          </p:nvPr>
        </p:nvSpPr>
        <p:spPr>
          <a:xfrm>
            <a:off x="5891896" y="3380386"/>
            <a:ext cx="891270" cy="128685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19" name="Text Placeholder 11"/>
          <p:cNvSpPr>
            <a:spLocks noGrp="1"/>
          </p:cNvSpPr>
          <p:nvPr>
            <p:ph type="body" sz="quarter" idx="87" hasCustomPrompt="1"/>
          </p:nvPr>
        </p:nvSpPr>
        <p:spPr>
          <a:xfrm>
            <a:off x="5891896" y="3631627"/>
            <a:ext cx="846000" cy="31691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20" name="Text Placeholder 9"/>
          <p:cNvSpPr>
            <a:spLocks noGrp="1"/>
          </p:cNvSpPr>
          <p:nvPr>
            <p:ph type="body" sz="quarter" idx="88" hasCustomPrompt="1"/>
          </p:nvPr>
        </p:nvSpPr>
        <p:spPr>
          <a:xfrm>
            <a:off x="5891895" y="3355691"/>
            <a:ext cx="846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rmAutofit/>
          </a:bodyPr>
          <a:lstStyle>
            <a:lvl1pPr marL="0" indent="0"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</a:t>
            </a:r>
            <a:endParaRPr lang="en-AU"/>
          </a:p>
        </p:txBody>
      </p:sp>
      <p:sp>
        <p:nvSpPr>
          <p:cNvPr id="122" name="Picture Placeholder 6"/>
          <p:cNvSpPr>
            <a:spLocks noGrp="1" noChangeAspect="1"/>
          </p:cNvSpPr>
          <p:nvPr>
            <p:ph type="pic" sz="quarter" idx="90" hasCustomPrompt="1"/>
          </p:nvPr>
        </p:nvSpPr>
        <p:spPr>
          <a:xfrm>
            <a:off x="5891895" y="2547889"/>
            <a:ext cx="558000" cy="757286"/>
          </a:xfrm>
          <a:prstGeom prst="rect">
            <a:avLst/>
          </a:prstGeom>
        </p:spPr>
        <p:txBody>
          <a:bodyPr wrap="square" lIns="0" rIns="0">
            <a:normAutofit/>
          </a:bodyPr>
          <a:lstStyle>
            <a:lvl1pPr marL="0" indent="0" algn="l">
              <a:defRPr sz="700"/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124" name="Text Placeholder 11"/>
          <p:cNvSpPr>
            <a:spLocks noGrp="1"/>
          </p:cNvSpPr>
          <p:nvPr>
            <p:ph type="body" sz="quarter" idx="92" hasCustomPrompt="1"/>
          </p:nvPr>
        </p:nvSpPr>
        <p:spPr>
          <a:xfrm>
            <a:off x="6806296" y="3380386"/>
            <a:ext cx="891270" cy="128685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25" name="Text Placeholder 11"/>
          <p:cNvSpPr>
            <a:spLocks noGrp="1"/>
          </p:cNvSpPr>
          <p:nvPr>
            <p:ph type="body" sz="quarter" idx="93" hasCustomPrompt="1"/>
          </p:nvPr>
        </p:nvSpPr>
        <p:spPr>
          <a:xfrm>
            <a:off x="6806296" y="3631627"/>
            <a:ext cx="846000" cy="31691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26" name="Text Placeholder 9"/>
          <p:cNvSpPr>
            <a:spLocks noGrp="1"/>
          </p:cNvSpPr>
          <p:nvPr>
            <p:ph type="body" sz="quarter" idx="94" hasCustomPrompt="1"/>
          </p:nvPr>
        </p:nvSpPr>
        <p:spPr>
          <a:xfrm>
            <a:off x="6806295" y="3355691"/>
            <a:ext cx="846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rmAutofit/>
          </a:bodyPr>
          <a:lstStyle>
            <a:lvl1pPr marL="0" indent="0"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</a:t>
            </a:r>
            <a:endParaRPr lang="en-AU"/>
          </a:p>
        </p:txBody>
      </p:sp>
      <p:sp>
        <p:nvSpPr>
          <p:cNvPr id="128" name="Picture Placeholder 6"/>
          <p:cNvSpPr>
            <a:spLocks noGrp="1" noChangeAspect="1"/>
          </p:cNvSpPr>
          <p:nvPr>
            <p:ph type="pic" sz="quarter" idx="96" hasCustomPrompt="1"/>
          </p:nvPr>
        </p:nvSpPr>
        <p:spPr>
          <a:xfrm>
            <a:off x="6806295" y="2547889"/>
            <a:ext cx="558000" cy="757286"/>
          </a:xfrm>
          <a:prstGeom prst="rect">
            <a:avLst/>
          </a:prstGeom>
        </p:spPr>
        <p:txBody>
          <a:bodyPr wrap="square" lIns="0" rIns="0">
            <a:normAutofit/>
          </a:bodyPr>
          <a:lstStyle>
            <a:lvl1pPr marL="0" indent="0" algn="l">
              <a:defRPr sz="700"/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130" name="Text Placeholder 11"/>
          <p:cNvSpPr>
            <a:spLocks noGrp="1"/>
          </p:cNvSpPr>
          <p:nvPr>
            <p:ph type="body" sz="quarter" idx="98" hasCustomPrompt="1"/>
          </p:nvPr>
        </p:nvSpPr>
        <p:spPr>
          <a:xfrm>
            <a:off x="7710536" y="3380386"/>
            <a:ext cx="891270" cy="128685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31" name="Text Placeholder 11"/>
          <p:cNvSpPr>
            <a:spLocks noGrp="1"/>
          </p:cNvSpPr>
          <p:nvPr>
            <p:ph type="body" sz="quarter" idx="99" hasCustomPrompt="1"/>
          </p:nvPr>
        </p:nvSpPr>
        <p:spPr>
          <a:xfrm>
            <a:off x="7710536" y="3631627"/>
            <a:ext cx="846000" cy="31691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32" name="Text Placeholder 9"/>
          <p:cNvSpPr>
            <a:spLocks noGrp="1"/>
          </p:cNvSpPr>
          <p:nvPr>
            <p:ph type="body" sz="quarter" idx="100" hasCustomPrompt="1"/>
          </p:nvPr>
        </p:nvSpPr>
        <p:spPr>
          <a:xfrm>
            <a:off x="7710535" y="3355691"/>
            <a:ext cx="846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rmAutofit/>
          </a:bodyPr>
          <a:lstStyle>
            <a:lvl1pPr marL="0" indent="0"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</a:t>
            </a:r>
            <a:endParaRPr lang="en-AU"/>
          </a:p>
        </p:txBody>
      </p:sp>
      <p:sp>
        <p:nvSpPr>
          <p:cNvPr id="134" name="Picture Placeholder 6"/>
          <p:cNvSpPr>
            <a:spLocks noGrp="1" noChangeAspect="1"/>
          </p:cNvSpPr>
          <p:nvPr>
            <p:ph type="pic" sz="quarter" idx="102" hasCustomPrompt="1"/>
          </p:nvPr>
        </p:nvSpPr>
        <p:spPr>
          <a:xfrm>
            <a:off x="7710535" y="2547889"/>
            <a:ext cx="558000" cy="757286"/>
          </a:xfrm>
          <a:prstGeom prst="rect">
            <a:avLst/>
          </a:prstGeom>
        </p:spPr>
        <p:txBody>
          <a:bodyPr wrap="square" lIns="0" rIns="0">
            <a:normAutofit/>
          </a:bodyPr>
          <a:lstStyle>
            <a:lvl1pPr marL="0" indent="0" algn="l">
              <a:defRPr sz="700"/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136" name="Text Placeholder 11"/>
          <p:cNvSpPr>
            <a:spLocks noGrp="1"/>
          </p:cNvSpPr>
          <p:nvPr>
            <p:ph type="body" sz="quarter" idx="104" hasCustomPrompt="1"/>
          </p:nvPr>
        </p:nvSpPr>
        <p:spPr>
          <a:xfrm>
            <a:off x="8624936" y="3380386"/>
            <a:ext cx="891270" cy="128685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37" name="Text Placeholder 11"/>
          <p:cNvSpPr>
            <a:spLocks noGrp="1"/>
          </p:cNvSpPr>
          <p:nvPr>
            <p:ph type="body" sz="quarter" idx="105" hasCustomPrompt="1"/>
          </p:nvPr>
        </p:nvSpPr>
        <p:spPr>
          <a:xfrm>
            <a:off x="8624936" y="3631627"/>
            <a:ext cx="846000" cy="31691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38" name="Text Placeholder 9"/>
          <p:cNvSpPr>
            <a:spLocks noGrp="1"/>
          </p:cNvSpPr>
          <p:nvPr>
            <p:ph type="body" sz="quarter" idx="106" hasCustomPrompt="1"/>
          </p:nvPr>
        </p:nvSpPr>
        <p:spPr>
          <a:xfrm>
            <a:off x="8624935" y="3355691"/>
            <a:ext cx="846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rmAutofit/>
          </a:bodyPr>
          <a:lstStyle>
            <a:lvl1pPr marL="0" indent="0"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</a:t>
            </a:r>
            <a:endParaRPr lang="en-AU"/>
          </a:p>
        </p:txBody>
      </p:sp>
      <p:sp>
        <p:nvSpPr>
          <p:cNvPr id="140" name="Picture Placeholder 6"/>
          <p:cNvSpPr>
            <a:spLocks noGrp="1" noChangeAspect="1"/>
          </p:cNvSpPr>
          <p:nvPr>
            <p:ph type="pic" sz="quarter" idx="108" hasCustomPrompt="1"/>
          </p:nvPr>
        </p:nvSpPr>
        <p:spPr>
          <a:xfrm>
            <a:off x="8624935" y="2547889"/>
            <a:ext cx="558000" cy="757286"/>
          </a:xfrm>
          <a:prstGeom prst="rect">
            <a:avLst/>
          </a:prstGeom>
        </p:spPr>
        <p:txBody>
          <a:bodyPr wrap="square" lIns="0" rIns="0">
            <a:normAutofit/>
          </a:bodyPr>
          <a:lstStyle>
            <a:lvl1pPr marL="0" indent="0" algn="l">
              <a:defRPr sz="700"/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94" name="Title 1"/>
          <p:cNvSpPr>
            <a:spLocks noGrp="1"/>
          </p:cNvSpPr>
          <p:nvPr>
            <p:ph type="title" hasCustomPrompt="1"/>
          </p:nvPr>
        </p:nvSpPr>
        <p:spPr>
          <a:xfrm>
            <a:off x="414337" y="424800"/>
            <a:ext cx="9074607" cy="369332"/>
          </a:xfrm>
        </p:spPr>
        <p:txBody>
          <a:bodyPr wrap="square">
            <a:spAutoFit/>
          </a:bodyPr>
          <a:lstStyle/>
          <a:p>
            <a:r>
              <a:rPr lang="en-AU" dirty="0" smtClean="0"/>
              <a:t>Click to insert heading</a:t>
            </a:r>
            <a:endParaRPr lang="en-AU" dirty="0"/>
          </a:p>
        </p:txBody>
      </p:sp>
      <p:sp>
        <p:nvSpPr>
          <p:cNvPr id="95" name="Subtitle 2"/>
          <p:cNvSpPr>
            <a:spLocks noGrp="1"/>
          </p:cNvSpPr>
          <p:nvPr>
            <p:ph type="subTitle" idx="111" hasCustomPrompt="1"/>
          </p:nvPr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AU" dirty="0" smtClean="0"/>
              <a:t>Leadership team</a:t>
            </a:r>
          </a:p>
        </p:txBody>
      </p:sp>
      <p:sp>
        <p:nvSpPr>
          <p:cNvPr id="96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  <p:sp>
        <p:nvSpPr>
          <p:cNvPr id="109" name="Text Placeholder 9"/>
          <p:cNvSpPr>
            <a:spLocks noGrp="1"/>
          </p:cNvSpPr>
          <p:nvPr>
            <p:ph type="body" sz="quarter" idx="53"/>
          </p:nvPr>
        </p:nvSpPr>
        <p:spPr>
          <a:xfrm>
            <a:off x="434975" y="4002672"/>
            <a:ext cx="846000" cy="180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>
            <a:normAutofit/>
          </a:bodyPr>
          <a:lstStyle>
            <a:lvl1pPr>
              <a:defRPr lang="en-US" sz="1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1" name="Text Placeholder 9"/>
          <p:cNvSpPr>
            <a:spLocks noGrp="1"/>
          </p:cNvSpPr>
          <p:nvPr>
            <p:ph type="body" sz="quarter" idx="55"/>
          </p:nvPr>
        </p:nvSpPr>
        <p:spPr>
          <a:xfrm>
            <a:off x="1350375" y="4002672"/>
            <a:ext cx="846000" cy="180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1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2" name="Text Placeholder 9"/>
          <p:cNvSpPr>
            <a:spLocks noGrp="1"/>
          </p:cNvSpPr>
          <p:nvPr>
            <p:ph type="body" sz="quarter" idx="61" hasCustomPrompt="1"/>
          </p:nvPr>
        </p:nvSpPr>
        <p:spPr>
          <a:xfrm>
            <a:off x="2254615" y="4002672"/>
            <a:ext cx="846000" cy="180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1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113" name="Text Placeholder 9"/>
          <p:cNvSpPr>
            <a:spLocks noGrp="1"/>
          </p:cNvSpPr>
          <p:nvPr>
            <p:ph type="body" sz="quarter" idx="67"/>
          </p:nvPr>
        </p:nvSpPr>
        <p:spPr>
          <a:xfrm>
            <a:off x="3169015" y="4002672"/>
            <a:ext cx="846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1" name="Text Placeholder 9"/>
          <p:cNvSpPr>
            <a:spLocks noGrp="1"/>
          </p:cNvSpPr>
          <p:nvPr>
            <p:ph type="body" sz="quarter" idx="73"/>
          </p:nvPr>
        </p:nvSpPr>
        <p:spPr>
          <a:xfrm>
            <a:off x="4072255" y="4002672"/>
            <a:ext cx="846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2" name="Text Placeholder 9"/>
          <p:cNvSpPr>
            <a:spLocks noGrp="1"/>
          </p:cNvSpPr>
          <p:nvPr>
            <p:ph type="body" sz="quarter" idx="79"/>
          </p:nvPr>
        </p:nvSpPr>
        <p:spPr>
          <a:xfrm>
            <a:off x="4987655" y="4002672"/>
            <a:ext cx="846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3" name="Text Placeholder 9"/>
          <p:cNvSpPr>
            <a:spLocks noGrp="1"/>
          </p:cNvSpPr>
          <p:nvPr>
            <p:ph type="body" sz="quarter" idx="85"/>
          </p:nvPr>
        </p:nvSpPr>
        <p:spPr>
          <a:xfrm>
            <a:off x="5891895" y="4002672"/>
            <a:ext cx="846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4" name="Text Placeholder 9"/>
          <p:cNvSpPr>
            <a:spLocks noGrp="1"/>
          </p:cNvSpPr>
          <p:nvPr>
            <p:ph type="body" sz="quarter" idx="91"/>
          </p:nvPr>
        </p:nvSpPr>
        <p:spPr>
          <a:xfrm>
            <a:off x="6806295" y="4002672"/>
            <a:ext cx="846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5" name="Text Placeholder 9"/>
          <p:cNvSpPr>
            <a:spLocks noGrp="1"/>
          </p:cNvSpPr>
          <p:nvPr>
            <p:ph type="body" sz="quarter" idx="97"/>
          </p:nvPr>
        </p:nvSpPr>
        <p:spPr>
          <a:xfrm>
            <a:off x="7710535" y="4002672"/>
            <a:ext cx="846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6" name="Text Placeholder 9"/>
          <p:cNvSpPr>
            <a:spLocks noGrp="1"/>
          </p:cNvSpPr>
          <p:nvPr>
            <p:ph type="body" sz="quarter" idx="103"/>
          </p:nvPr>
        </p:nvSpPr>
        <p:spPr>
          <a:xfrm>
            <a:off x="8624935" y="4002672"/>
            <a:ext cx="846000" cy="1800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7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4030280"/>
            <a:ext cx="846000" cy="2219237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Aft>
                <a:spcPts val="600"/>
              </a:spcAft>
              <a:defRPr sz="6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add Info</a:t>
            </a:r>
            <a:endParaRPr lang="en-US" dirty="0" smtClean="0"/>
          </a:p>
        </p:txBody>
      </p:sp>
      <p:sp>
        <p:nvSpPr>
          <p:cNvPr id="148" name="Text Placeholder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50376" y="4030280"/>
            <a:ext cx="846000" cy="2219237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Aft>
                <a:spcPts val="600"/>
              </a:spcAft>
              <a:defRPr sz="6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add Info</a:t>
            </a:r>
            <a:endParaRPr lang="en-US" dirty="0" smtClean="0"/>
          </a:p>
        </p:txBody>
      </p:sp>
      <p:sp>
        <p:nvSpPr>
          <p:cNvPr id="149" name="Text Placeholder 11"/>
          <p:cNvSpPr>
            <a:spLocks noGrp="1"/>
          </p:cNvSpPr>
          <p:nvPr>
            <p:ph type="body" sz="quarter" idx="65" hasCustomPrompt="1"/>
          </p:nvPr>
        </p:nvSpPr>
        <p:spPr>
          <a:xfrm>
            <a:off x="2254616" y="4030280"/>
            <a:ext cx="846000" cy="2219237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Aft>
                <a:spcPts val="600"/>
              </a:spcAft>
              <a:defRPr sz="6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add Info</a:t>
            </a:r>
            <a:endParaRPr lang="en-US" dirty="0" smtClean="0"/>
          </a:p>
        </p:txBody>
      </p:sp>
      <p:sp>
        <p:nvSpPr>
          <p:cNvPr id="150" name="Text Placeholder 11"/>
          <p:cNvSpPr>
            <a:spLocks noGrp="1"/>
          </p:cNvSpPr>
          <p:nvPr>
            <p:ph type="body" sz="quarter" idx="71" hasCustomPrompt="1"/>
          </p:nvPr>
        </p:nvSpPr>
        <p:spPr>
          <a:xfrm>
            <a:off x="3169016" y="4030280"/>
            <a:ext cx="846000" cy="2219237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Aft>
                <a:spcPts val="600"/>
              </a:spcAft>
              <a:defRPr sz="6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add Info</a:t>
            </a:r>
            <a:endParaRPr lang="en-US" dirty="0" smtClean="0"/>
          </a:p>
        </p:txBody>
      </p:sp>
      <p:sp>
        <p:nvSpPr>
          <p:cNvPr id="151" name="Text Placeholder 11"/>
          <p:cNvSpPr>
            <a:spLocks noGrp="1"/>
          </p:cNvSpPr>
          <p:nvPr>
            <p:ph type="body" sz="quarter" idx="77" hasCustomPrompt="1"/>
          </p:nvPr>
        </p:nvSpPr>
        <p:spPr>
          <a:xfrm>
            <a:off x="4072256" y="4030280"/>
            <a:ext cx="846000" cy="2219237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Aft>
                <a:spcPts val="600"/>
              </a:spcAft>
              <a:defRPr sz="6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</a:t>
            </a:r>
            <a:r>
              <a:rPr lang="en-GB" smtClean="0"/>
              <a:t>add Info</a:t>
            </a:r>
            <a:endParaRPr lang="en-US" dirty="0" smtClean="0"/>
          </a:p>
        </p:txBody>
      </p:sp>
      <p:sp>
        <p:nvSpPr>
          <p:cNvPr id="152" name="Text Placeholder 11"/>
          <p:cNvSpPr>
            <a:spLocks noGrp="1"/>
          </p:cNvSpPr>
          <p:nvPr>
            <p:ph type="body" sz="quarter" idx="83" hasCustomPrompt="1"/>
          </p:nvPr>
        </p:nvSpPr>
        <p:spPr>
          <a:xfrm>
            <a:off x="4987656" y="4030280"/>
            <a:ext cx="846000" cy="2219237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Aft>
                <a:spcPts val="600"/>
              </a:spcAft>
              <a:defRPr sz="6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add Info</a:t>
            </a:r>
            <a:endParaRPr lang="en-US" dirty="0" smtClean="0"/>
          </a:p>
        </p:txBody>
      </p:sp>
      <p:sp>
        <p:nvSpPr>
          <p:cNvPr id="153" name="Text Placeholder 11"/>
          <p:cNvSpPr>
            <a:spLocks noGrp="1"/>
          </p:cNvSpPr>
          <p:nvPr>
            <p:ph type="body" sz="quarter" idx="89" hasCustomPrompt="1"/>
          </p:nvPr>
        </p:nvSpPr>
        <p:spPr>
          <a:xfrm>
            <a:off x="5891896" y="4030280"/>
            <a:ext cx="846000" cy="2219237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Aft>
                <a:spcPts val="600"/>
              </a:spcAft>
              <a:defRPr sz="6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</a:t>
            </a:r>
            <a:r>
              <a:rPr lang="en-GB" smtClean="0"/>
              <a:t>add Info</a:t>
            </a:r>
            <a:endParaRPr lang="en-US" dirty="0" smtClean="0"/>
          </a:p>
        </p:txBody>
      </p:sp>
      <p:sp>
        <p:nvSpPr>
          <p:cNvPr id="154" name="Text Placeholder 11"/>
          <p:cNvSpPr>
            <a:spLocks noGrp="1"/>
          </p:cNvSpPr>
          <p:nvPr>
            <p:ph type="body" sz="quarter" idx="95" hasCustomPrompt="1"/>
          </p:nvPr>
        </p:nvSpPr>
        <p:spPr>
          <a:xfrm>
            <a:off x="6806296" y="4030280"/>
            <a:ext cx="846000" cy="2219237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Aft>
                <a:spcPts val="600"/>
              </a:spcAft>
              <a:defRPr sz="6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</a:t>
            </a:r>
            <a:r>
              <a:rPr lang="en-GB" smtClean="0"/>
              <a:t>add Info</a:t>
            </a:r>
            <a:endParaRPr lang="en-US" dirty="0" smtClean="0"/>
          </a:p>
        </p:txBody>
      </p:sp>
      <p:sp>
        <p:nvSpPr>
          <p:cNvPr id="155" name="Text Placeholder 11"/>
          <p:cNvSpPr>
            <a:spLocks noGrp="1"/>
          </p:cNvSpPr>
          <p:nvPr>
            <p:ph type="body" sz="quarter" idx="101" hasCustomPrompt="1"/>
          </p:nvPr>
        </p:nvSpPr>
        <p:spPr>
          <a:xfrm>
            <a:off x="7710536" y="4030280"/>
            <a:ext cx="846000" cy="2219237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Aft>
                <a:spcPts val="600"/>
              </a:spcAft>
              <a:defRPr sz="6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</a:t>
            </a:r>
            <a:r>
              <a:rPr lang="en-GB" smtClean="0"/>
              <a:t>add Info</a:t>
            </a:r>
            <a:endParaRPr lang="en-US" dirty="0" smtClean="0"/>
          </a:p>
        </p:txBody>
      </p:sp>
      <p:sp>
        <p:nvSpPr>
          <p:cNvPr id="156" name="Text Placeholder 11"/>
          <p:cNvSpPr>
            <a:spLocks noGrp="1"/>
          </p:cNvSpPr>
          <p:nvPr>
            <p:ph type="body" sz="quarter" idx="107" hasCustomPrompt="1"/>
          </p:nvPr>
        </p:nvSpPr>
        <p:spPr>
          <a:xfrm>
            <a:off x="8624936" y="4030280"/>
            <a:ext cx="846000" cy="2219237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Aft>
                <a:spcPts val="600"/>
              </a:spcAft>
              <a:defRPr sz="6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</a:t>
            </a:r>
            <a:r>
              <a:rPr lang="en-GB" smtClean="0"/>
              <a:t>add Info</a:t>
            </a:r>
            <a:endParaRPr lang="en-US" dirty="0" smtClean="0"/>
          </a:p>
        </p:txBody>
      </p:sp>
      <p:sp>
        <p:nvSpPr>
          <p:cNvPr id="15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520953" y="1493005"/>
            <a:ext cx="1514351" cy="168870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spcBef>
                <a:spcPts val="0"/>
              </a:spcBef>
              <a:defRPr sz="80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5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20953" y="1696204"/>
            <a:ext cx="1514351" cy="364644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9101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eaderShip Team Org 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 userDrawn="1"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4" name="Rectangle 93"/>
          <p:cNvSpPr/>
          <p:nvPr userDrawn="1"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5" name="Rectangle 94"/>
          <p:cNvSpPr/>
          <p:nvPr userDrawn="1"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7" name="Title 1"/>
          <p:cNvSpPr>
            <a:spLocks noGrp="1"/>
          </p:cNvSpPr>
          <p:nvPr>
            <p:ph type="title" hasCustomPrompt="1"/>
          </p:nvPr>
        </p:nvSpPr>
        <p:spPr>
          <a:xfrm>
            <a:off x="414337" y="424800"/>
            <a:ext cx="9074607" cy="36933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heading</a:t>
            </a:r>
            <a:endParaRPr lang="en-AU" dirty="0"/>
          </a:p>
        </p:txBody>
      </p:sp>
      <p:sp>
        <p:nvSpPr>
          <p:cNvPr id="99" name="Subtitle 2"/>
          <p:cNvSpPr>
            <a:spLocks noGrp="1"/>
          </p:cNvSpPr>
          <p:nvPr>
            <p:ph type="subTitle" idx="112" hasCustomPrompt="1"/>
          </p:nvPr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AU" dirty="0" smtClean="0"/>
              <a:t>Leadership team</a:t>
            </a:r>
          </a:p>
        </p:txBody>
      </p:sp>
      <p:sp>
        <p:nvSpPr>
          <p:cNvPr id="102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  <p:sp>
        <p:nvSpPr>
          <p:cNvPr id="207" name="Picture Placeholder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3903360" y="1528484"/>
            <a:ext cx="558000" cy="757286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208" name="Text Placeholder 9"/>
          <p:cNvSpPr>
            <a:spLocks noGrp="1"/>
          </p:cNvSpPr>
          <p:nvPr>
            <p:ph type="body" sz="quarter" idx="46"/>
          </p:nvPr>
        </p:nvSpPr>
        <p:spPr>
          <a:xfrm>
            <a:off x="3902074" y="1493005"/>
            <a:ext cx="2120400" cy="18000"/>
          </a:xfrm>
          <a:prstGeom prst="rect">
            <a:avLst/>
          </a:prstGeom>
          <a:solidFill>
            <a:schemeClr val="bg1"/>
          </a:solidFill>
        </p:spPr>
        <p:txBody>
          <a:bodyPr wrap="none" lIns="0" rIns="0">
            <a:noAutofit/>
          </a:bodyPr>
          <a:lstStyle>
            <a:lvl1pPr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2" name="Picture Placeholder 6"/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434975" y="2547889"/>
            <a:ext cx="558000" cy="757286"/>
          </a:xfrm>
          <a:prstGeom prst="rect">
            <a:avLst/>
          </a:prstGeom>
        </p:spPr>
        <p:txBody>
          <a:bodyPr wrap="square" lIns="0" rIns="0">
            <a:normAutofit/>
          </a:bodyPr>
          <a:lstStyle>
            <a:lvl1pPr marL="0" indent="0"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216" name="Picture Placeholder 6"/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1350375" y="2547889"/>
            <a:ext cx="558000" cy="757286"/>
          </a:xfrm>
          <a:prstGeom prst="rect">
            <a:avLst/>
          </a:prstGeom>
        </p:spPr>
        <p:txBody>
          <a:bodyPr wrap="square" lIns="0" rIns="0">
            <a:normAutofit/>
          </a:bodyPr>
          <a:lstStyle>
            <a:lvl1pPr marL="0" indent="0"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220" name="Picture Placeholder 6"/>
          <p:cNvSpPr>
            <a:spLocks noGrp="1" noChangeAspect="1"/>
          </p:cNvSpPr>
          <p:nvPr>
            <p:ph type="pic" sz="quarter" idx="66" hasCustomPrompt="1"/>
          </p:nvPr>
        </p:nvSpPr>
        <p:spPr>
          <a:xfrm>
            <a:off x="2254615" y="2547889"/>
            <a:ext cx="558000" cy="757286"/>
          </a:xfrm>
          <a:prstGeom prst="rect">
            <a:avLst/>
          </a:prstGeom>
        </p:spPr>
        <p:txBody>
          <a:bodyPr wrap="square" lIns="0" rIns="0">
            <a:normAutofit/>
          </a:bodyPr>
          <a:lstStyle>
            <a:lvl1pPr marL="0" indent="0"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224" name="Picture Placeholder 6"/>
          <p:cNvSpPr>
            <a:spLocks noGrp="1" noChangeAspect="1"/>
          </p:cNvSpPr>
          <p:nvPr>
            <p:ph type="pic" sz="quarter" idx="72" hasCustomPrompt="1"/>
          </p:nvPr>
        </p:nvSpPr>
        <p:spPr>
          <a:xfrm>
            <a:off x="3169015" y="2547889"/>
            <a:ext cx="558000" cy="757286"/>
          </a:xfrm>
          <a:prstGeom prst="rect">
            <a:avLst/>
          </a:prstGeom>
        </p:spPr>
        <p:txBody>
          <a:bodyPr wrap="square" lIns="0" rIns="0">
            <a:normAutofit/>
          </a:bodyPr>
          <a:lstStyle>
            <a:lvl1pPr marL="0" indent="0"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228" name="Picture Placeholder 6"/>
          <p:cNvSpPr>
            <a:spLocks noGrp="1" noChangeAspect="1"/>
          </p:cNvSpPr>
          <p:nvPr>
            <p:ph type="pic" sz="quarter" idx="78" hasCustomPrompt="1"/>
          </p:nvPr>
        </p:nvSpPr>
        <p:spPr>
          <a:xfrm>
            <a:off x="4072255" y="2547889"/>
            <a:ext cx="558000" cy="757286"/>
          </a:xfrm>
          <a:prstGeom prst="rect">
            <a:avLst/>
          </a:prstGeom>
        </p:spPr>
        <p:txBody>
          <a:bodyPr wrap="square" lIns="0" rIns="0">
            <a:normAutofit/>
          </a:bodyPr>
          <a:lstStyle>
            <a:lvl1pPr marL="0" indent="0"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232" name="Picture Placeholder 6"/>
          <p:cNvSpPr>
            <a:spLocks noGrp="1" noChangeAspect="1"/>
          </p:cNvSpPr>
          <p:nvPr>
            <p:ph type="pic" sz="quarter" idx="84" hasCustomPrompt="1"/>
          </p:nvPr>
        </p:nvSpPr>
        <p:spPr>
          <a:xfrm>
            <a:off x="4987655" y="2547889"/>
            <a:ext cx="558000" cy="757286"/>
          </a:xfrm>
          <a:prstGeom prst="rect">
            <a:avLst/>
          </a:prstGeom>
        </p:spPr>
        <p:txBody>
          <a:bodyPr wrap="square" lIns="0" rIns="0">
            <a:normAutofit/>
          </a:bodyPr>
          <a:lstStyle>
            <a:lvl1pPr marL="0" indent="0"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236" name="Picture Placeholder 6"/>
          <p:cNvSpPr>
            <a:spLocks noGrp="1" noChangeAspect="1"/>
          </p:cNvSpPr>
          <p:nvPr>
            <p:ph type="pic" sz="quarter" idx="90" hasCustomPrompt="1"/>
          </p:nvPr>
        </p:nvSpPr>
        <p:spPr>
          <a:xfrm>
            <a:off x="5891895" y="2547889"/>
            <a:ext cx="558000" cy="757286"/>
          </a:xfrm>
          <a:prstGeom prst="rect">
            <a:avLst/>
          </a:prstGeom>
        </p:spPr>
        <p:txBody>
          <a:bodyPr wrap="square" lIns="0" rIns="0">
            <a:normAutofit/>
          </a:bodyPr>
          <a:lstStyle>
            <a:lvl1pPr marL="0" indent="0"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240" name="Picture Placeholder 6"/>
          <p:cNvSpPr>
            <a:spLocks noGrp="1" noChangeAspect="1"/>
          </p:cNvSpPr>
          <p:nvPr>
            <p:ph type="pic" sz="quarter" idx="96" hasCustomPrompt="1"/>
          </p:nvPr>
        </p:nvSpPr>
        <p:spPr>
          <a:xfrm>
            <a:off x="6806295" y="2547889"/>
            <a:ext cx="558000" cy="757286"/>
          </a:xfrm>
          <a:prstGeom prst="rect">
            <a:avLst/>
          </a:prstGeom>
        </p:spPr>
        <p:txBody>
          <a:bodyPr wrap="square" lIns="0" rIns="0">
            <a:normAutofit/>
          </a:bodyPr>
          <a:lstStyle>
            <a:lvl1pPr marL="0" indent="0"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244" name="Picture Placeholder 6"/>
          <p:cNvSpPr>
            <a:spLocks noGrp="1" noChangeAspect="1"/>
          </p:cNvSpPr>
          <p:nvPr>
            <p:ph type="pic" sz="quarter" idx="102" hasCustomPrompt="1"/>
          </p:nvPr>
        </p:nvSpPr>
        <p:spPr>
          <a:xfrm>
            <a:off x="7710535" y="2547889"/>
            <a:ext cx="558000" cy="757286"/>
          </a:xfrm>
          <a:prstGeom prst="rect">
            <a:avLst/>
          </a:prstGeom>
        </p:spPr>
        <p:txBody>
          <a:bodyPr wrap="square" lIns="0" rIns="0">
            <a:normAutofit/>
          </a:bodyPr>
          <a:lstStyle>
            <a:lvl1pPr marL="0" indent="0"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248" name="Picture Placeholder 6"/>
          <p:cNvSpPr>
            <a:spLocks noGrp="1" noChangeAspect="1"/>
          </p:cNvSpPr>
          <p:nvPr>
            <p:ph type="pic" sz="quarter" idx="108" hasCustomPrompt="1"/>
          </p:nvPr>
        </p:nvSpPr>
        <p:spPr>
          <a:xfrm>
            <a:off x="8624935" y="2547889"/>
            <a:ext cx="558000" cy="757286"/>
          </a:xfrm>
          <a:prstGeom prst="rect">
            <a:avLst/>
          </a:prstGeom>
        </p:spPr>
        <p:txBody>
          <a:bodyPr wrap="square" lIns="0" rIns="0">
            <a:normAutofit/>
          </a:bodyPr>
          <a:lstStyle>
            <a:lvl1pPr marL="0" indent="0"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photo FROM: </a:t>
            </a:r>
            <a:br>
              <a:rPr lang="en-GB" dirty="0" smtClean="0"/>
            </a:br>
            <a:r>
              <a:rPr lang="en-GB" dirty="0" smtClean="0"/>
              <a:t>\\capricorn\global\</a:t>
            </a:r>
            <a:br>
              <a:rPr lang="en-GB" dirty="0" smtClean="0"/>
            </a:br>
            <a:r>
              <a:rPr lang="en-GB" dirty="0" smtClean="0"/>
              <a:t>staff photos</a:t>
            </a:r>
          </a:p>
          <a:p>
            <a:endParaRPr lang="en-AU" dirty="0"/>
          </a:p>
        </p:txBody>
      </p:sp>
      <p:sp>
        <p:nvSpPr>
          <p:cNvPr id="259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4030280"/>
            <a:ext cx="846000" cy="2219237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Aft>
                <a:spcPts val="600"/>
              </a:spcAft>
              <a:defRPr sz="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add Info</a:t>
            </a:r>
            <a:endParaRPr lang="en-US" dirty="0" smtClean="0"/>
          </a:p>
        </p:txBody>
      </p:sp>
      <p:sp>
        <p:nvSpPr>
          <p:cNvPr id="260" name="Text Placeholder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50376" y="4030280"/>
            <a:ext cx="846000" cy="2219237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Aft>
                <a:spcPts val="600"/>
              </a:spcAft>
              <a:defRPr sz="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add Info</a:t>
            </a:r>
            <a:endParaRPr lang="en-US" dirty="0" smtClean="0"/>
          </a:p>
        </p:txBody>
      </p:sp>
      <p:sp>
        <p:nvSpPr>
          <p:cNvPr id="261" name="Text Placeholder 11"/>
          <p:cNvSpPr>
            <a:spLocks noGrp="1"/>
          </p:cNvSpPr>
          <p:nvPr>
            <p:ph type="body" sz="quarter" idx="65" hasCustomPrompt="1"/>
          </p:nvPr>
        </p:nvSpPr>
        <p:spPr>
          <a:xfrm>
            <a:off x="2254616" y="4030280"/>
            <a:ext cx="846000" cy="2219237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Aft>
                <a:spcPts val="600"/>
              </a:spcAft>
              <a:defRPr sz="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add Info</a:t>
            </a:r>
            <a:endParaRPr lang="en-US" dirty="0" smtClean="0"/>
          </a:p>
        </p:txBody>
      </p:sp>
      <p:sp>
        <p:nvSpPr>
          <p:cNvPr id="262" name="Text Placeholder 11"/>
          <p:cNvSpPr>
            <a:spLocks noGrp="1"/>
          </p:cNvSpPr>
          <p:nvPr>
            <p:ph type="body" sz="quarter" idx="71" hasCustomPrompt="1"/>
          </p:nvPr>
        </p:nvSpPr>
        <p:spPr>
          <a:xfrm>
            <a:off x="3169016" y="4030280"/>
            <a:ext cx="846000" cy="2219237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Aft>
                <a:spcPts val="600"/>
              </a:spcAft>
              <a:defRPr sz="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add Info</a:t>
            </a:r>
            <a:endParaRPr lang="en-US" dirty="0" smtClean="0"/>
          </a:p>
        </p:txBody>
      </p:sp>
      <p:sp>
        <p:nvSpPr>
          <p:cNvPr id="263" name="Text Placeholder 11"/>
          <p:cNvSpPr>
            <a:spLocks noGrp="1"/>
          </p:cNvSpPr>
          <p:nvPr>
            <p:ph type="body" sz="quarter" idx="77" hasCustomPrompt="1"/>
          </p:nvPr>
        </p:nvSpPr>
        <p:spPr>
          <a:xfrm>
            <a:off x="4072256" y="4030280"/>
            <a:ext cx="846000" cy="2219237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Aft>
                <a:spcPts val="600"/>
              </a:spcAft>
              <a:defRPr sz="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</a:t>
            </a:r>
            <a:r>
              <a:rPr lang="en-GB" smtClean="0"/>
              <a:t>add Info</a:t>
            </a:r>
            <a:endParaRPr lang="en-US" dirty="0" smtClean="0"/>
          </a:p>
        </p:txBody>
      </p:sp>
      <p:sp>
        <p:nvSpPr>
          <p:cNvPr id="264" name="Text Placeholder 11"/>
          <p:cNvSpPr>
            <a:spLocks noGrp="1"/>
          </p:cNvSpPr>
          <p:nvPr>
            <p:ph type="body" sz="quarter" idx="83" hasCustomPrompt="1"/>
          </p:nvPr>
        </p:nvSpPr>
        <p:spPr>
          <a:xfrm>
            <a:off x="4987656" y="4030280"/>
            <a:ext cx="846000" cy="2219237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Aft>
                <a:spcPts val="600"/>
              </a:spcAft>
              <a:defRPr sz="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add Info</a:t>
            </a:r>
            <a:endParaRPr lang="en-US" dirty="0" smtClean="0"/>
          </a:p>
        </p:txBody>
      </p:sp>
      <p:sp>
        <p:nvSpPr>
          <p:cNvPr id="265" name="Text Placeholder 11"/>
          <p:cNvSpPr>
            <a:spLocks noGrp="1"/>
          </p:cNvSpPr>
          <p:nvPr>
            <p:ph type="body" sz="quarter" idx="89" hasCustomPrompt="1"/>
          </p:nvPr>
        </p:nvSpPr>
        <p:spPr>
          <a:xfrm>
            <a:off x="5891896" y="4030280"/>
            <a:ext cx="846000" cy="2219237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Aft>
                <a:spcPts val="600"/>
              </a:spcAft>
              <a:defRPr sz="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</a:t>
            </a:r>
            <a:r>
              <a:rPr lang="en-GB" smtClean="0"/>
              <a:t>add Info</a:t>
            </a:r>
            <a:endParaRPr lang="en-US" dirty="0" smtClean="0"/>
          </a:p>
        </p:txBody>
      </p:sp>
      <p:sp>
        <p:nvSpPr>
          <p:cNvPr id="266" name="Text Placeholder 11"/>
          <p:cNvSpPr>
            <a:spLocks noGrp="1"/>
          </p:cNvSpPr>
          <p:nvPr>
            <p:ph type="body" sz="quarter" idx="95" hasCustomPrompt="1"/>
          </p:nvPr>
        </p:nvSpPr>
        <p:spPr>
          <a:xfrm>
            <a:off x="6806296" y="4030280"/>
            <a:ext cx="846000" cy="2219237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Aft>
                <a:spcPts val="600"/>
              </a:spcAft>
              <a:defRPr sz="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</a:t>
            </a:r>
            <a:r>
              <a:rPr lang="en-GB" smtClean="0"/>
              <a:t>add Info</a:t>
            </a:r>
            <a:endParaRPr lang="en-US" dirty="0" smtClean="0"/>
          </a:p>
        </p:txBody>
      </p:sp>
      <p:sp>
        <p:nvSpPr>
          <p:cNvPr id="267" name="Text Placeholder 11"/>
          <p:cNvSpPr>
            <a:spLocks noGrp="1"/>
          </p:cNvSpPr>
          <p:nvPr>
            <p:ph type="body" sz="quarter" idx="101" hasCustomPrompt="1"/>
          </p:nvPr>
        </p:nvSpPr>
        <p:spPr>
          <a:xfrm>
            <a:off x="7710536" y="4030280"/>
            <a:ext cx="846000" cy="2219237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Aft>
                <a:spcPts val="600"/>
              </a:spcAft>
              <a:defRPr sz="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</a:t>
            </a:r>
            <a:r>
              <a:rPr lang="en-GB" smtClean="0"/>
              <a:t>add Info</a:t>
            </a:r>
            <a:endParaRPr lang="en-US" dirty="0" smtClean="0"/>
          </a:p>
        </p:txBody>
      </p:sp>
      <p:sp>
        <p:nvSpPr>
          <p:cNvPr id="268" name="Text Placeholder 11"/>
          <p:cNvSpPr>
            <a:spLocks noGrp="1"/>
          </p:cNvSpPr>
          <p:nvPr>
            <p:ph type="body" sz="quarter" idx="107" hasCustomPrompt="1"/>
          </p:nvPr>
        </p:nvSpPr>
        <p:spPr>
          <a:xfrm>
            <a:off x="8624936" y="4030280"/>
            <a:ext cx="846000" cy="2219237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Aft>
                <a:spcPts val="600"/>
              </a:spcAft>
              <a:defRPr sz="6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</a:t>
            </a:r>
            <a:r>
              <a:rPr lang="en-GB" smtClean="0"/>
              <a:t>add Info</a:t>
            </a:r>
            <a:endParaRPr lang="en-US" dirty="0" smtClean="0"/>
          </a:p>
        </p:txBody>
      </p:sp>
      <p:sp>
        <p:nvSpPr>
          <p:cNvPr id="26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520953" y="1493005"/>
            <a:ext cx="1514351" cy="168870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spcBef>
                <a:spcPts val="0"/>
              </a:spcBef>
              <a:defRPr sz="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27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20953" y="1696204"/>
            <a:ext cx="1514351" cy="364644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34976" y="3380386"/>
            <a:ext cx="891270" cy="128685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34976" y="3631627"/>
            <a:ext cx="846000" cy="31691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434975" y="3355691"/>
            <a:ext cx="846000" cy="18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normAutofit/>
          </a:bodyPr>
          <a:lstStyle>
            <a:lvl1pPr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 </a:t>
            </a:r>
            <a:endParaRPr lang="en-AU" dirty="0"/>
          </a:p>
        </p:txBody>
      </p:sp>
      <p:sp>
        <p:nvSpPr>
          <p:cNvPr id="76" name="Text Placeholder 11"/>
          <p:cNvSpPr>
            <a:spLocks noGrp="1"/>
          </p:cNvSpPr>
          <p:nvPr>
            <p:ph type="body" sz="quarter" idx="56" hasCustomPrompt="1"/>
          </p:nvPr>
        </p:nvSpPr>
        <p:spPr>
          <a:xfrm>
            <a:off x="1350376" y="3380386"/>
            <a:ext cx="891270" cy="128685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77" name="Text Placeholder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50376" y="3631627"/>
            <a:ext cx="846000" cy="31691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78" name="Text Placeholder 9"/>
          <p:cNvSpPr>
            <a:spLocks noGrp="1"/>
          </p:cNvSpPr>
          <p:nvPr>
            <p:ph type="body" sz="quarter" idx="58" hasCustomPrompt="1"/>
          </p:nvPr>
        </p:nvSpPr>
        <p:spPr>
          <a:xfrm>
            <a:off x="1350375" y="3355691"/>
            <a:ext cx="846000" cy="18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normAutofit/>
          </a:bodyPr>
          <a:lstStyle>
            <a:lvl1pPr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 </a:t>
            </a:r>
            <a:endParaRPr lang="en-AU" dirty="0"/>
          </a:p>
        </p:txBody>
      </p:sp>
      <p:sp>
        <p:nvSpPr>
          <p:cNvPr id="79" name="Text Placeholder 11"/>
          <p:cNvSpPr>
            <a:spLocks noGrp="1"/>
          </p:cNvSpPr>
          <p:nvPr>
            <p:ph type="body" sz="quarter" idx="62" hasCustomPrompt="1"/>
          </p:nvPr>
        </p:nvSpPr>
        <p:spPr>
          <a:xfrm>
            <a:off x="2254616" y="3380386"/>
            <a:ext cx="891270" cy="128685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80" name="Text Placeholder 11"/>
          <p:cNvSpPr>
            <a:spLocks noGrp="1"/>
          </p:cNvSpPr>
          <p:nvPr>
            <p:ph type="body" sz="quarter" idx="63" hasCustomPrompt="1"/>
          </p:nvPr>
        </p:nvSpPr>
        <p:spPr>
          <a:xfrm>
            <a:off x="2254616" y="3631627"/>
            <a:ext cx="846000" cy="31691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64" hasCustomPrompt="1"/>
          </p:nvPr>
        </p:nvSpPr>
        <p:spPr>
          <a:xfrm>
            <a:off x="2254615" y="3355691"/>
            <a:ext cx="846000" cy="18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normAutofit/>
          </a:bodyPr>
          <a:lstStyle>
            <a:lvl1pPr marL="0" indent="0"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</a:t>
            </a:r>
            <a:endParaRPr lang="en-AU"/>
          </a:p>
        </p:txBody>
      </p:sp>
      <p:sp>
        <p:nvSpPr>
          <p:cNvPr id="82" name="Text Placeholder 11"/>
          <p:cNvSpPr>
            <a:spLocks noGrp="1"/>
          </p:cNvSpPr>
          <p:nvPr>
            <p:ph type="body" sz="quarter" idx="68" hasCustomPrompt="1"/>
          </p:nvPr>
        </p:nvSpPr>
        <p:spPr>
          <a:xfrm>
            <a:off x="3169016" y="3380386"/>
            <a:ext cx="891270" cy="128685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83" name="Text Placeholder 11"/>
          <p:cNvSpPr>
            <a:spLocks noGrp="1"/>
          </p:cNvSpPr>
          <p:nvPr>
            <p:ph type="body" sz="quarter" idx="69" hasCustomPrompt="1"/>
          </p:nvPr>
        </p:nvSpPr>
        <p:spPr>
          <a:xfrm>
            <a:off x="3169016" y="3631627"/>
            <a:ext cx="846000" cy="31691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70" hasCustomPrompt="1"/>
          </p:nvPr>
        </p:nvSpPr>
        <p:spPr>
          <a:xfrm>
            <a:off x="3169015" y="3355691"/>
            <a:ext cx="846000" cy="18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normAutofit/>
          </a:bodyPr>
          <a:lstStyle>
            <a:lvl1pPr marL="0" indent="0"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</a:t>
            </a:r>
            <a:endParaRPr lang="en-AU"/>
          </a:p>
        </p:txBody>
      </p:sp>
      <p:sp>
        <p:nvSpPr>
          <p:cNvPr id="85" name="Text Placeholder 11"/>
          <p:cNvSpPr>
            <a:spLocks noGrp="1"/>
          </p:cNvSpPr>
          <p:nvPr>
            <p:ph type="body" sz="quarter" idx="74" hasCustomPrompt="1"/>
          </p:nvPr>
        </p:nvSpPr>
        <p:spPr>
          <a:xfrm>
            <a:off x="4072256" y="3380386"/>
            <a:ext cx="891270" cy="128685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86" name="Text Placeholder 11"/>
          <p:cNvSpPr>
            <a:spLocks noGrp="1"/>
          </p:cNvSpPr>
          <p:nvPr>
            <p:ph type="body" sz="quarter" idx="75" hasCustomPrompt="1"/>
          </p:nvPr>
        </p:nvSpPr>
        <p:spPr>
          <a:xfrm>
            <a:off x="4072256" y="3631627"/>
            <a:ext cx="846000" cy="31691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76" hasCustomPrompt="1"/>
          </p:nvPr>
        </p:nvSpPr>
        <p:spPr>
          <a:xfrm>
            <a:off x="4072255" y="3355691"/>
            <a:ext cx="846000" cy="18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normAutofit/>
          </a:bodyPr>
          <a:lstStyle>
            <a:lvl1pPr marL="0" indent="0"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</a:t>
            </a:r>
            <a:endParaRPr lang="en-AU"/>
          </a:p>
        </p:txBody>
      </p:sp>
      <p:sp>
        <p:nvSpPr>
          <p:cNvPr id="88" name="Text Placeholder 11"/>
          <p:cNvSpPr>
            <a:spLocks noGrp="1"/>
          </p:cNvSpPr>
          <p:nvPr>
            <p:ph type="body" sz="quarter" idx="80" hasCustomPrompt="1"/>
          </p:nvPr>
        </p:nvSpPr>
        <p:spPr>
          <a:xfrm>
            <a:off x="4987656" y="3380386"/>
            <a:ext cx="891270" cy="128685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89" name="Text Placeholder 11"/>
          <p:cNvSpPr>
            <a:spLocks noGrp="1"/>
          </p:cNvSpPr>
          <p:nvPr>
            <p:ph type="body" sz="quarter" idx="81" hasCustomPrompt="1"/>
          </p:nvPr>
        </p:nvSpPr>
        <p:spPr>
          <a:xfrm>
            <a:off x="4987656" y="3631627"/>
            <a:ext cx="846000" cy="31691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90" name="Text Placeholder 9"/>
          <p:cNvSpPr>
            <a:spLocks noGrp="1"/>
          </p:cNvSpPr>
          <p:nvPr>
            <p:ph type="body" sz="quarter" idx="82" hasCustomPrompt="1"/>
          </p:nvPr>
        </p:nvSpPr>
        <p:spPr>
          <a:xfrm>
            <a:off x="4987655" y="3355691"/>
            <a:ext cx="846000" cy="18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normAutofit/>
          </a:bodyPr>
          <a:lstStyle>
            <a:lvl1pPr marL="0" indent="0"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</a:t>
            </a:r>
            <a:endParaRPr lang="en-AU"/>
          </a:p>
        </p:txBody>
      </p:sp>
      <p:sp>
        <p:nvSpPr>
          <p:cNvPr id="91" name="Text Placeholder 11"/>
          <p:cNvSpPr>
            <a:spLocks noGrp="1"/>
          </p:cNvSpPr>
          <p:nvPr>
            <p:ph type="body" sz="quarter" idx="86" hasCustomPrompt="1"/>
          </p:nvPr>
        </p:nvSpPr>
        <p:spPr>
          <a:xfrm>
            <a:off x="5891896" y="3380386"/>
            <a:ext cx="891270" cy="128685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92" name="Text Placeholder 11"/>
          <p:cNvSpPr>
            <a:spLocks noGrp="1"/>
          </p:cNvSpPr>
          <p:nvPr>
            <p:ph type="body" sz="quarter" idx="87" hasCustomPrompt="1"/>
          </p:nvPr>
        </p:nvSpPr>
        <p:spPr>
          <a:xfrm>
            <a:off x="5891896" y="3631627"/>
            <a:ext cx="846000" cy="31691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88" hasCustomPrompt="1"/>
          </p:nvPr>
        </p:nvSpPr>
        <p:spPr>
          <a:xfrm>
            <a:off x="5891895" y="3355691"/>
            <a:ext cx="846000" cy="18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normAutofit/>
          </a:bodyPr>
          <a:lstStyle>
            <a:lvl1pPr marL="0" indent="0"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</a:t>
            </a:r>
            <a:endParaRPr lang="en-AU"/>
          </a:p>
        </p:txBody>
      </p:sp>
      <p:sp>
        <p:nvSpPr>
          <p:cNvPr id="96" name="Text Placeholder 11"/>
          <p:cNvSpPr>
            <a:spLocks noGrp="1"/>
          </p:cNvSpPr>
          <p:nvPr>
            <p:ph type="body" sz="quarter" idx="92" hasCustomPrompt="1"/>
          </p:nvPr>
        </p:nvSpPr>
        <p:spPr>
          <a:xfrm>
            <a:off x="6806296" y="3380386"/>
            <a:ext cx="891270" cy="128685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98" name="Text Placeholder 11"/>
          <p:cNvSpPr>
            <a:spLocks noGrp="1"/>
          </p:cNvSpPr>
          <p:nvPr>
            <p:ph type="body" sz="quarter" idx="93" hasCustomPrompt="1"/>
          </p:nvPr>
        </p:nvSpPr>
        <p:spPr>
          <a:xfrm>
            <a:off x="6806296" y="3631627"/>
            <a:ext cx="846000" cy="31691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0" name="Text Placeholder 9"/>
          <p:cNvSpPr>
            <a:spLocks noGrp="1"/>
          </p:cNvSpPr>
          <p:nvPr>
            <p:ph type="body" sz="quarter" idx="94" hasCustomPrompt="1"/>
          </p:nvPr>
        </p:nvSpPr>
        <p:spPr>
          <a:xfrm>
            <a:off x="6806295" y="3355691"/>
            <a:ext cx="846000" cy="18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normAutofit/>
          </a:bodyPr>
          <a:lstStyle>
            <a:lvl1pPr marL="0" indent="0"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</a:t>
            </a:r>
            <a:endParaRPr lang="en-AU"/>
          </a:p>
        </p:txBody>
      </p:sp>
      <p:sp>
        <p:nvSpPr>
          <p:cNvPr id="101" name="Text Placeholder 11"/>
          <p:cNvSpPr>
            <a:spLocks noGrp="1"/>
          </p:cNvSpPr>
          <p:nvPr>
            <p:ph type="body" sz="quarter" idx="98" hasCustomPrompt="1"/>
          </p:nvPr>
        </p:nvSpPr>
        <p:spPr>
          <a:xfrm>
            <a:off x="7710536" y="3380386"/>
            <a:ext cx="891270" cy="128685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04" name="Text Placeholder 11"/>
          <p:cNvSpPr>
            <a:spLocks noGrp="1"/>
          </p:cNvSpPr>
          <p:nvPr>
            <p:ph type="body" sz="quarter" idx="99" hasCustomPrompt="1"/>
          </p:nvPr>
        </p:nvSpPr>
        <p:spPr>
          <a:xfrm>
            <a:off x="7710536" y="3631627"/>
            <a:ext cx="846000" cy="31691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100" hasCustomPrompt="1"/>
          </p:nvPr>
        </p:nvSpPr>
        <p:spPr>
          <a:xfrm>
            <a:off x="7710535" y="3355691"/>
            <a:ext cx="846000" cy="18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normAutofit/>
          </a:bodyPr>
          <a:lstStyle>
            <a:lvl1pPr marL="0" indent="0"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</a:t>
            </a:r>
            <a:endParaRPr lang="en-AU"/>
          </a:p>
        </p:txBody>
      </p:sp>
      <p:sp>
        <p:nvSpPr>
          <p:cNvPr id="106" name="Text Placeholder 11"/>
          <p:cNvSpPr>
            <a:spLocks noGrp="1"/>
          </p:cNvSpPr>
          <p:nvPr>
            <p:ph type="body" sz="quarter" idx="104" hasCustomPrompt="1"/>
          </p:nvPr>
        </p:nvSpPr>
        <p:spPr>
          <a:xfrm>
            <a:off x="8624936" y="3380386"/>
            <a:ext cx="891270" cy="128685"/>
          </a:xfrm>
          <a:prstGeom prst="rect">
            <a:avLst/>
          </a:prstGeom>
        </p:spPr>
        <p:txBody>
          <a:bodyPr wrap="square" lIns="0" tIns="3600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07" name="Text Placeholder 11"/>
          <p:cNvSpPr>
            <a:spLocks noGrp="1"/>
          </p:cNvSpPr>
          <p:nvPr>
            <p:ph type="body" sz="quarter" idx="105" hasCustomPrompt="1"/>
          </p:nvPr>
        </p:nvSpPr>
        <p:spPr>
          <a:xfrm>
            <a:off x="8624936" y="3631627"/>
            <a:ext cx="846000" cy="316918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>
              <a:lnSpc>
                <a:spcPts val="720"/>
              </a:lnSpc>
              <a:spcBef>
                <a:spcPts val="0"/>
              </a:spcBef>
              <a:spcAft>
                <a:spcPts val="300"/>
              </a:spcAft>
              <a:defRPr sz="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8" name="Text Placeholder 9"/>
          <p:cNvSpPr>
            <a:spLocks noGrp="1"/>
          </p:cNvSpPr>
          <p:nvPr>
            <p:ph type="body" sz="quarter" idx="106" hasCustomPrompt="1"/>
          </p:nvPr>
        </p:nvSpPr>
        <p:spPr>
          <a:xfrm>
            <a:off x="8624935" y="3355691"/>
            <a:ext cx="846000" cy="18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normAutofit/>
          </a:bodyPr>
          <a:lstStyle>
            <a:lvl1pPr marL="0" indent="0">
              <a:spcBef>
                <a:spcPts val="0"/>
              </a:spcBef>
              <a:defRPr sz="6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</a:t>
            </a:r>
            <a:endParaRPr lang="en-AU"/>
          </a:p>
        </p:txBody>
      </p:sp>
      <p:sp>
        <p:nvSpPr>
          <p:cNvPr id="109" name="Text Placeholder 9"/>
          <p:cNvSpPr>
            <a:spLocks noGrp="1"/>
          </p:cNvSpPr>
          <p:nvPr>
            <p:ph type="body" sz="quarter" idx="53"/>
          </p:nvPr>
        </p:nvSpPr>
        <p:spPr>
          <a:xfrm>
            <a:off x="434975" y="4002672"/>
            <a:ext cx="846000" cy="18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rmAutofit/>
          </a:bodyPr>
          <a:lstStyle>
            <a:lvl1pPr>
              <a:defRPr lang="en-US" sz="1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0" name="Text Placeholder 9"/>
          <p:cNvSpPr>
            <a:spLocks noGrp="1"/>
          </p:cNvSpPr>
          <p:nvPr>
            <p:ph type="body" sz="quarter" idx="55"/>
          </p:nvPr>
        </p:nvSpPr>
        <p:spPr>
          <a:xfrm>
            <a:off x="1350375" y="4002672"/>
            <a:ext cx="846000" cy="18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1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1" name="Text Placeholder 9"/>
          <p:cNvSpPr>
            <a:spLocks noGrp="1"/>
          </p:cNvSpPr>
          <p:nvPr>
            <p:ph type="body" sz="quarter" idx="61" hasCustomPrompt="1"/>
          </p:nvPr>
        </p:nvSpPr>
        <p:spPr>
          <a:xfrm>
            <a:off x="2254615" y="4002672"/>
            <a:ext cx="846000" cy="18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en-US" sz="1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</p:txBody>
      </p:sp>
      <p:sp>
        <p:nvSpPr>
          <p:cNvPr id="112" name="Text Placeholder 9"/>
          <p:cNvSpPr>
            <a:spLocks noGrp="1"/>
          </p:cNvSpPr>
          <p:nvPr>
            <p:ph type="body" sz="quarter" idx="67"/>
          </p:nvPr>
        </p:nvSpPr>
        <p:spPr>
          <a:xfrm>
            <a:off x="3169015" y="4002672"/>
            <a:ext cx="846000" cy="18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3" name="Text Placeholder 9"/>
          <p:cNvSpPr>
            <a:spLocks noGrp="1"/>
          </p:cNvSpPr>
          <p:nvPr>
            <p:ph type="body" sz="quarter" idx="73"/>
          </p:nvPr>
        </p:nvSpPr>
        <p:spPr>
          <a:xfrm>
            <a:off x="4072255" y="4002672"/>
            <a:ext cx="846000" cy="18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4" name="Text Placeholder 9"/>
          <p:cNvSpPr>
            <a:spLocks noGrp="1"/>
          </p:cNvSpPr>
          <p:nvPr>
            <p:ph type="body" sz="quarter" idx="79"/>
          </p:nvPr>
        </p:nvSpPr>
        <p:spPr>
          <a:xfrm>
            <a:off x="4987655" y="4002672"/>
            <a:ext cx="846000" cy="18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5" name="Text Placeholder 9"/>
          <p:cNvSpPr>
            <a:spLocks noGrp="1"/>
          </p:cNvSpPr>
          <p:nvPr>
            <p:ph type="body" sz="quarter" idx="85"/>
          </p:nvPr>
        </p:nvSpPr>
        <p:spPr>
          <a:xfrm>
            <a:off x="5891895" y="4002672"/>
            <a:ext cx="846000" cy="18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6" name="Text Placeholder 9"/>
          <p:cNvSpPr>
            <a:spLocks noGrp="1"/>
          </p:cNvSpPr>
          <p:nvPr>
            <p:ph type="body" sz="quarter" idx="91"/>
          </p:nvPr>
        </p:nvSpPr>
        <p:spPr>
          <a:xfrm>
            <a:off x="6806295" y="4002672"/>
            <a:ext cx="846000" cy="18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7" name="Text Placeholder 9"/>
          <p:cNvSpPr>
            <a:spLocks noGrp="1"/>
          </p:cNvSpPr>
          <p:nvPr>
            <p:ph type="body" sz="quarter" idx="97"/>
          </p:nvPr>
        </p:nvSpPr>
        <p:spPr>
          <a:xfrm>
            <a:off x="7710535" y="4002672"/>
            <a:ext cx="846000" cy="18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8" name="Text Placeholder 9"/>
          <p:cNvSpPr>
            <a:spLocks noGrp="1"/>
          </p:cNvSpPr>
          <p:nvPr>
            <p:ph type="body" sz="quarter" idx="103"/>
          </p:nvPr>
        </p:nvSpPr>
        <p:spPr>
          <a:xfrm>
            <a:off x="8624935" y="4002672"/>
            <a:ext cx="846000" cy="18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58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15925" y="1492150"/>
            <a:ext cx="5208534" cy="46736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32"/>
              </a:spcBef>
              <a:defRPr sz="1800" cap="all" baseline="0">
                <a:solidFill>
                  <a:schemeClr val="tx2"/>
                </a:solidFill>
              </a:defRPr>
            </a:lvl1pPr>
            <a:lvl2pPr marL="0" indent="0" algn="l" defTabSz="914227" rtl="0" eaLnBrk="1" latinLnBrk="0" hangingPunct="1">
              <a:spcBef>
                <a:spcPts val="600"/>
              </a:spcBef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600"/>
              </a:spcBef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spcBef>
                <a:spcPts val="600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spcBef>
                <a:spcPts val="600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 lang="en-US" sz="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GB" dirty="0" smtClean="0"/>
              <a:t>Click to add text, graph/chart or image</a:t>
            </a:r>
            <a:endParaRPr lang="en-US" dirty="0" smtClean="0"/>
          </a:p>
          <a:p>
            <a:pPr marL="0" lvl="1" indent="0" algn="l" defTabSz="914400" rtl="0" eaLnBrk="1" latinLnBrk="0" hangingPunct="1">
              <a:spcBef>
                <a:spcPct val="20000"/>
              </a:spcBef>
              <a:buSzPct val="130000"/>
              <a:buFontTx/>
              <a:buNone/>
              <a:tabLst/>
            </a:pPr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0" lvl="6" indent="0" algn="l" defTabSz="914400" rtl="0" eaLnBrk="1" latinLnBrk="0" hangingPunct="1">
              <a:spcBef>
                <a:spcPts val="24"/>
              </a:spcBef>
              <a:buFontTx/>
              <a:buNone/>
              <a:tabLst/>
            </a:pPr>
            <a:r>
              <a:rPr lang="en-US" dirty="0" smtClean="0"/>
              <a:t>Disclaimer level</a:t>
            </a:r>
          </a:p>
          <a:p>
            <a:pPr lvl="5"/>
            <a:endParaRPr lang="en-AU" dirty="0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/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20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-1201" y="1503363"/>
            <a:ext cx="9907200" cy="4381200"/>
          </a:xfrm>
        </p:spPr>
        <p:txBody>
          <a:bodyPr>
            <a:normAutofit/>
          </a:bodyPr>
          <a:lstStyle>
            <a:lvl1pPr marL="0" indent="0" algn="ctr">
              <a:defRPr lang="en-AU" sz="1100" b="1" kern="1200" cap="all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 smtClean="0"/>
              <a:t>Click here to add map FROM:INSERT maps FROM: </a:t>
            </a:r>
            <a:br>
              <a:rPr lang="en-GB" dirty="0" smtClean="0"/>
            </a:br>
            <a:r>
              <a:rPr lang="en-GB" dirty="0" smtClean="0"/>
              <a:t>\\capricorn\global\image library\maps</a:t>
            </a:r>
          </a:p>
          <a:p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414338" y="1125537"/>
            <a:ext cx="9074150" cy="439737"/>
          </a:xfrm>
        </p:spPr>
        <p:txBody>
          <a:bodyPr/>
          <a:lstStyle>
            <a:lvl1pPr marL="0" indent="0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14337" y="424800"/>
            <a:ext cx="9074607" cy="369332"/>
          </a:xfrm>
        </p:spPr>
        <p:txBody>
          <a:bodyPr wrap="square">
            <a:spAutoFit/>
          </a:bodyPr>
          <a:lstStyle/>
          <a:p>
            <a:r>
              <a:rPr lang="en-AU" dirty="0" smtClean="0"/>
              <a:t>Click to insert heading</a:t>
            </a:r>
            <a:endParaRPr lang="en-AU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11" hasCustomPrompt="1"/>
          </p:nvPr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AU" dirty="0" smtClean="0"/>
              <a:t>Map example 1</a:t>
            </a:r>
          </a:p>
        </p:txBody>
      </p:sp>
      <p:sp>
        <p:nvSpPr>
          <p:cNvPr id="20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302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p_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-1201" y="1503363"/>
            <a:ext cx="9907200" cy="4381200"/>
          </a:xfrm>
        </p:spPr>
        <p:txBody>
          <a:bodyPr>
            <a:normAutofit/>
          </a:bodyPr>
          <a:lstStyle>
            <a:lvl1pPr marL="0" indent="0" algn="ctr">
              <a:defRPr lang="en-AU" sz="11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 smtClean="0"/>
              <a:t>Click here to add map FROM:INSERT maps FROM: </a:t>
            </a:r>
            <a:br>
              <a:rPr lang="en-GB" dirty="0" smtClean="0"/>
            </a:br>
            <a:r>
              <a:rPr lang="en-GB" dirty="0" smtClean="0"/>
              <a:t>\\capricorn\global\image library\maps</a:t>
            </a:r>
          </a:p>
          <a:p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414338" y="1125537"/>
            <a:ext cx="9074150" cy="439737"/>
          </a:xfrm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14337" y="424800"/>
            <a:ext cx="9074607" cy="36933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heading</a:t>
            </a:r>
            <a:endParaRPr lang="en-AU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11" hasCustomPrompt="1"/>
          </p:nvPr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AU" dirty="0" smtClean="0"/>
              <a:t>Map example 1</a:t>
            </a:r>
          </a:p>
        </p:txBody>
      </p:sp>
      <p:sp>
        <p:nvSpPr>
          <p:cNvPr id="20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23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4337" y="424800"/>
            <a:ext cx="9074607" cy="369332"/>
          </a:xfrm>
        </p:spPr>
        <p:txBody>
          <a:bodyPr wrap="square">
            <a:spAutoFit/>
          </a:bodyPr>
          <a:lstStyle/>
          <a:p>
            <a:r>
              <a:rPr lang="en-AU" dirty="0" smtClean="0"/>
              <a:t>Click to insert heading</a:t>
            </a:r>
            <a:endParaRPr lang="en-AU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1" hasCustomPrompt="1"/>
          </p:nvPr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AU" dirty="0" smtClean="0"/>
              <a:t>Blank slide option</a:t>
            </a:r>
          </a:p>
        </p:txBody>
      </p:sp>
      <p:sp>
        <p:nvSpPr>
          <p:cNvPr id="12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848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09575" y="3933055"/>
            <a:ext cx="2599209" cy="1977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1100"/>
            </a:lvl1pPr>
          </a:lstStyle>
          <a:p>
            <a:r>
              <a:rPr lang="en-AU" dirty="0" smtClean="0"/>
              <a:t>Click to access Icons FROM: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\\capricorn\global\image library\ICONS</a:t>
            </a:r>
          </a:p>
          <a:p>
            <a:endParaRPr lang="en-GB" dirty="0" smtClean="0"/>
          </a:p>
          <a:p>
            <a:endParaRPr lang="en-AU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4337" y="424800"/>
            <a:ext cx="9074607" cy="369332"/>
          </a:xfrm>
        </p:spPr>
        <p:txBody>
          <a:bodyPr wrap="square">
            <a:spAutoFit/>
          </a:bodyPr>
          <a:lstStyle/>
          <a:p>
            <a:r>
              <a:rPr lang="en-AU" dirty="0" smtClean="0"/>
              <a:t>Click to insert heading</a:t>
            </a:r>
            <a:endParaRPr lang="en-AU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11"/>
          </p:nvPr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subtitle style</a:t>
            </a:r>
            <a:endParaRPr lang="en-AU" dirty="0" smtClean="0"/>
          </a:p>
        </p:txBody>
      </p:sp>
      <p:sp>
        <p:nvSpPr>
          <p:cNvPr id="13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9230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4337" y="424800"/>
            <a:ext cx="9074607" cy="369332"/>
          </a:xfrm>
        </p:spPr>
        <p:txBody>
          <a:bodyPr wrap="square">
            <a:spAutoFit/>
          </a:bodyPr>
          <a:lstStyle/>
          <a:p>
            <a:r>
              <a:rPr lang="en-AU" dirty="0" smtClean="0"/>
              <a:t>Click to insert heading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11"/>
          </p:nvPr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subtitle style</a:t>
            </a:r>
            <a:endParaRPr lang="en-AU" dirty="0" smtClean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6232548"/>
            <a:ext cx="9078912" cy="26297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12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256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BLUE with Sourc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4337" y="424800"/>
            <a:ext cx="9074607" cy="36933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heading</a:t>
            </a:r>
            <a:endParaRPr lang="en-AU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11"/>
          </p:nvPr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subtitle style</a:t>
            </a:r>
            <a:endParaRPr lang="en-AU" dirty="0" smtClean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6232548"/>
            <a:ext cx="9078912" cy="26297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bg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15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398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BLUE">
    <p:bg>
      <p:bgPr>
        <a:solidFill>
          <a:srgbClr val="182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4337" y="424800"/>
            <a:ext cx="9074607" cy="36933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heading</a:t>
            </a:r>
            <a:endParaRPr lang="en-AU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338" y="1566000"/>
            <a:ext cx="9075600" cy="4568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 cap="all" baseline="0">
                <a:solidFill>
                  <a:schemeClr val="bg1"/>
                </a:solidFill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FontTx/>
              <a:buNone/>
              <a:tabLst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7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GB" dirty="0" smtClean="0"/>
              <a:t>Click to add text, graph/chart or image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</a:p>
          <a:p>
            <a:pPr marL="0" lvl="6" indent="0" algn="l" defTabSz="914400" rtl="0" eaLnBrk="1" latinLnBrk="0" hangingPunct="1">
              <a:spcBef>
                <a:spcPts val="24"/>
              </a:spcBef>
              <a:buFontTx/>
              <a:buNone/>
              <a:tabLst/>
            </a:pPr>
            <a:r>
              <a:rPr lang="en-US" dirty="0" smtClean="0"/>
              <a:t>Disclaimer level</a:t>
            </a:r>
          </a:p>
          <a:p>
            <a:pPr lvl="4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6232548"/>
            <a:ext cx="9078912" cy="26297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bg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AU" dirty="0" smtClean="0"/>
              <a:t>Single column text option</a:t>
            </a:r>
            <a:endParaRPr lang="en-AU" dirty="0"/>
          </a:p>
        </p:txBody>
      </p:sp>
      <p:sp>
        <p:nvSpPr>
          <p:cNvPr id="1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4942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">
    <p:bg>
      <p:bgPr>
        <a:solidFill>
          <a:srgbClr val="182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424800"/>
            <a:ext cx="9075600" cy="36933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insert heading</a:t>
            </a:r>
            <a:endParaRPr lang="en-AU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414000" y="593708"/>
            <a:ext cx="9075600" cy="307777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Double column text, graph/chart option</a:t>
            </a:r>
            <a:endParaRPr lang="en-AU" dirty="0"/>
          </a:p>
        </p:txBody>
      </p:sp>
      <p:sp>
        <p:nvSpPr>
          <p:cNvPr id="19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14338" y="1565275"/>
            <a:ext cx="4250630" cy="4568400"/>
          </a:xfrm>
          <a:prstGeom prst="rect">
            <a:avLst/>
          </a:prstGeom>
        </p:spPr>
        <p:txBody>
          <a:bodyPr wrap="square"/>
          <a:lstStyle>
            <a:lvl1pPr marL="0" indent="0">
              <a:defRPr sz="1800" cap="all" baseline="0">
                <a:solidFill>
                  <a:schemeClr val="bg1"/>
                </a:solidFill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FontTx/>
              <a:buNone/>
              <a:tabLst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384"/>
              </a:spcBef>
              <a:buNone/>
              <a:defRPr lang="en-US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spcBef>
                <a:spcPts val="384"/>
              </a:spcBef>
              <a:defRPr lang="en-AU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AU" sz="7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GB" dirty="0" smtClean="0"/>
              <a:t>Click to add text, graph/chart or image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</a:p>
          <a:p>
            <a:pPr marL="0" lvl="6" indent="0" algn="l" defTabSz="914400" rtl="0" eaLnBrk="1" latinLnBrk="0" hangingPunct="1">
              <a:spcBef>
                <a:spcPts val="24"/>
              </a:spcBef>
              <a:buFontTx/>
              <a:buNone/>
              <a:tabLst/>
            </a:pPr>
            <a:r>
              <a:rPr lang="en-US" dirty="0" smtClean="0"/>
              <a:t>Disclaimer level </a:t>
            </a:r>
            <a:endParaRPr lang="en-AU" dirty="0"/>
          </a:p>
        </p:txBody>
      </p:sp>
      <p:sp>
        <p:nvSpPr>
          <p:cNvPr id="2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279209" y="1565275"/>
            <a:ext cx="4214041" cy="4568400"/>
          </a:xfrm>
          <a:prstGeom prst="rect">
            <a:avLst/>
          </a:prstGeom>
        </p:spPr>
        <p:txBody>
          <a:bodyPr wrap="square"/>
          <a:lstStyle>
            <a:lvl1pPr marL="0" indent="0">
              <a:defRPr lang="en-US" sz="1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FontTx/>
              <a:buNone/>
              <a:tabLst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AU" sz="7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Tx/>
              <a:buNone/>
              <a:tabLst/>
            </a:pPr>
            <a:r>
              <a:rPr lang="en-GB" dirty="0" smtClean="0"/>
              <a:t>Click to add text, graph/chart or image</a:t>
            </a:r>
            <a:endParaRPr lang="en-US" dirty="0" smtClean="0"/>
          </a:p>
          <a:p>
            <a:pPr marL="0" lvl="1" indent="0" algn="l" defTabSz="914227" rtl="0" eaLnBrk="1" latinLnBrk="0" hangingPunct="1">
              <a:spcBef>
                <a:spcPct val="20000"/>
              </a:spcBef>
              <a:buSzPct val="130000"/>
              <a:buFontTx/>
              <a:buNone/>
              <a:tabLst/>
            </a:pPr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</a:p>
          <a:p>
            <a:pPr marL="0" lvl="6" indent="0" algn="l" defTabSz="914400" rtl="0" eaLnBrk="1" latinLnBrk="0" hangingPunct="1">
              <a:spcBef>
                <a:spcPts val="24"/>
              </a:spcBef>
              <a:buFontTx/>
              <a:buNone/>
              <a:tabLst/>
            </a:pPr>
            <a:r>
              <a:rPr lang="en-US" dirty="0" smtClean="0"/>
              <a:t>Disclaimer level</a:t>
            </a:r>
            <a:endParaRPr lang="en-AU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6232549"/>
            <a:ext cx="4250630" cy="26280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bg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5279209" y="6232549"/>
            <a:ext cx="4214041" cy="26280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bg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2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425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424800"/>
            <a:ext cx="9075600" cy="36933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insert heading</a:t>
            </a:r>
            <a:endParaRPr lang="en-AU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414000" y="593708"/>
            <a:ext cx="9075600" cy="307777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en-AU" sz="2000" b="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4 box text, graph or chart option</a:t>
            </a:r>
            <a:endParaRPr lang="en-AU" dirty="0" smtClean="0"/>
          </a:p>
        </p:txBody>
      </p:sp>
      <p:sp>
        <p:nvSpPr>
          <p:cNvPr id="3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14338" y="1565275"/>
            <a:ext cx="4250630" cy="20669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800" cap="all" baseline="0">
                <a:solidFill>
                  <a:schemeClr val="bg1"/>
                </a:solidFill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FontTx/>
              <a:buNone/>
              <a:tabLst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384"/>
              </a:spcBef>
              <a:buNone/>
              <a:defRPr lang="en-US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spcBef>
                <a:spcPts val="384"/>
              </a:spcBef>
              <a:defRPr lang="en-AU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GB" dirty="0" smtClean="0"/>
              <a:t>Click to add text, graph/chart or image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  <a:endParaRPr lang="en-AU" dirty="0"/>
          </a:p>
        </p:txBody>
      </p:sp>
      <p:sp>
        <p:nvSpPr>
          <p:cNvPr id="3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279209" y="1565275"/>
            <a:ext cx="4214041" cy="20669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lang="en-US" sz="1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FontTx/>
              <a:buNone/>
              <a:tabLst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Tx/>
              <a:buNone/>
              <a:tabLst/>
            </a:pPr>
            <a:r>
              <a:rPr lang="en-GB" dirty="0" smtClean="0"/>
              <a:t>Click to add text, graph/chart or image</a:t>
            </a:r>
            <a:endParaRPr lang="en-US" dirty="0" smtClean="0"/>
          </a:p>
          <a:p>
            <a:pPr marL="0" lvl="1" indent="0" algn="l" defTabSz="914227" rtl="0" eaLnBrk="1" latinLnBrk="0" hangingPunct="1">
              <a:spcBef>
                <a:spcPct val="20000"/>
              </a:spcBef>
              <a:buSzPct val="130000"/>
              <a:buFontTx/>
              <a:buNone/>
              <a:tabLst/>
            </a:pPr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6232549"/>
            <a:ext cx="4250630" cy="26280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bg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5279209" y="6232549"/>
            <a:ext cx="4214041" cy="26280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bg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414338" y="3747533"/>
            <a:ext cx="4250630" cy="252388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bg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5279209" y="3747533"/>
            <a:ext cx="4214041" cy="252388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bg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5" hasCustomPrompt="1"/>
          </p:nvPr>
        </p:nvSpPr>
        <p:spPr>
          <a:xfrm>
            <a:off x="414338" y="4061049"/>
            <a:ext cx="4250630" cy="20669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800" cap="all" baseline="0">
                <a:solidFill>
                  <a:schemeClr val="bg1"/>
                </a:solidFill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FontTx/>
              <a:buNone/>
              <a:tabLst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384"/>
              </a:spcBef>
              <a:buNone/>
              <a:defRPr lang="en-US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spcBef>
                <a:spcPts val="384"/>
              </a:spcBef>
              <a:defRPr lang="en-AU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GB" dirty="0" smtClean="0"/>
              <a:t>Click to add text, graph/chart or image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  <a:endParaRPr lang="en-AU" dirty="0"/>
          </a:p>
        </p:txBody>
      </p:sp>
      <p:sp>
        <p:nvSpPr>
          <p:cNvPr id="39" name="Content Placeholder 2"/>
          <p:cNvSpPr>
            <a:spLocks noGrp="1"/>
          </p:cNvSpPr>
          <p:nvPr>
            <p:ph idx="26" hasCustomPrompt="1"/>
          </p:nvPr>
        </p:nvSpPr>
        <p:spPr>
          <a:xfrm>
            <a:off x="5279209" y="4061049"/>
            <a:ext cx="4214041" cy="20669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lang="en-US" sz="1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FontTx/>
              <a:buNone/>
              <a:tabLst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Tx/>
              <a:buNone/>
              <a:tabLst/>
            </a:pPr>
            <a:r>
              <a:rPr lang="en-GB" dirty="0" smtClean="0"/>
              <a:t>Click to add text, graph/chart or image</a:t>
            </a:r>
            <a:endParaRPr lang="en-US" dirty="0" smtClean="0"/>
          </a:p>
          <a:p>
            <a:pPr marL="0" lvl="1" indent="0" algn="l" defTabSz="914227" rtl="0" eaLnBrk="1" latinLnBrk="0" hangingPunct="1">
              <a:spcBef>
                <a:spcPct val="20000"/>
              </a:spcBef>
              <a:buSzPct val="130000"/>
              <a:buFontTx/>
              <a:buNone/>
              <a:tabLst/>
            </a:pPr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</a:p>
        </p:txBody>
      </p:sp>
      <p:sp>
        <p:nvSpPr>
          <p:cNvPr id="40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1901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LIGHT BLUE with sourc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4337" y="424800"/>
            <a:ext cx="9074607" cy="36933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heading</a:t>
            </a:r>
            <a:endParaRPr lang="en-AU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6232548"/>
            <a:ext cx="9078912" cy="26297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bg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AU" dirty="0" smtClean="0"/>
              <a:t>Single column text option</a:t>
            </a:r>
            <a:endParaRPr lang="en-AU" dirty="0"/>
          </a:p>
        </p:txBody>
      </p:sp>
      <p:sp>
        <p:nvSpPr>
          <p:cNvPr id="15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08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 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594475" cy="6884988"/>
          </a:xfrm>
          <a:prstGeom prst="rect">
            <a:avLst/>
          </a:prstGeom>
        </p:spPr>
        <p:txBody>
          <a:bodyPr tIns="1332000" anchor="t" anchorCtr="0">
            <a:normAutofit/>
          </a:bodyPr>
          <a:lstStyle>
            <a:lvl1pPr marL="0" indent="0" algn="ctr">
              <a:defRPr sz="1100" baseline="0"/>
            </a:lvl1pPr>
          </a:lstStyle>
          <a:p>
            <a:r>
              <a:rPr lang="en-AU" dirty="0" smtClean="0"/>
              <a:t>INSERT IMAGE FROM:  \\capricorn\global\image library\</a:t>
            </a:r>
            <a:r>
              <a:rPr lang="en-AU" dirty="0" err="1" smtClean="0"/>
              <a:t>powerpoint</a:t>
            </a:r>
            <a:r>
              <a:rPr lang="en-AU" dirty="0" smtClean="0"/>
              <a:t> cover images\section insert</a:t>
            </a:r>
            <a:br>
              <a:rPr lang="en-AU" dirty="0" smtClean="0"/>
            </a:br>
            <a:r>
              <a:rPr lang="en-AU" dirty="0" smtClean="0"/>
              <a:t>Note: Send to back once image has been inserted by:   </a:t>
            </a:r>
            <a:br>
              <a:rPr lang="en-AU" dirty="0" smtClean="0"/>
            </a:br>
            <a:r>
              <a:rPr lang="en-AU" dirty="0" smtClean="0"/>
              <a:t>Right click and send to back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6704013" y="1492150"/>
            <a:ext cx="2789237" cy="4673699"/>
          </a:xfrm>
          <a:prstGeom prst="rect">
            <a:avLst/>
          </a:prstGeom>
        </p:spPr>
        <p:txBody>
          <a:bodyPr/>
          <a:lstStyle>
            <a:lvl1pPr marL="0" indent="0">
              <a:defRPr sz="1800" cap="all" baseline="0"/>
            </a:lvl1pPr>
            <a:lvl2pPr marL="0" indent="0" algn="l" defTabSz="914227" rtl="0" eaLnBrk="1" latinLnBrk="0" hangingPunct="1">
              <a:spcBef>
                <a:spcPct val="20000"/>
              </a:spcBef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/>
            </a:lvl6pPr>
            <a:lvl7pPr>
              <a:defRPr lang="en-US" sz="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GB" dirty="0" smtClean="0"/>
              <a:t>Click to add text, graph/chart or image</a:t>
            </a:r>
            <a:endParaRPr lang="en-US" dirty="0" smtClean="0"/>
          </a:p>
          <a:p>
            <a:pPr marL="0" lvl="1" indent="0" algn="l" defTabSz="914400" rtl="0" eaLnBrk="1" latinLnBrk="0" hangingPunct="1">
              <a:spcBef>
                <a:spcPct val="20000"/>
              </a:spcBef>
              <a:buSzPct val="130000"/>
              <a:buFontTx/>
              <a:buNone/>
              <a:tabLst/>
            </a:pPr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0" lvl="6" indent="0" algn="l" defTabSz="914400" rtl="0" eaLnBrk="1" latinLnBrk="0" hangingPunct="1">
              <a:spcBef>
                <a:spcPts val="24"/>
              </a:spcBef>
              <a:buFontTx/>
              <a:buNone/>
              <a:tabLst/>
            </a:pPr>
            <a:r>
              <a:rPr lang="en-US" dirty="0" smtClean="0"/>
              <a:t>Disclaimer level</a:t>
            </a:r>
          </a:p>
          <a:p>
            <a:pPr lvl="5"/>
            <a:endParaRPr lang="en-AU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/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612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LIGHT BLUE">
    <p:bg>
      <p:bgPr>
        <a:solidFill>
          <a:srgbClr val="007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4337" y="424800"/>
            <a:ext cx="9074607" cy="36933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insert heading</a:t>
            </a:r>
            <a:endParaRPr lang="en-AU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338" y="1566000"/>
            <a:ext cx="9075600" cy="4568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 cap="all" baseline="0">
                <a:solidFill>
                  <a:schemeClr val="bg1"/>
                </a:solidFill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FontTx/>
              <a:buNone/>
              <a:tabLst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7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GB" dirty="0" smtClean="0"/>
              <a:t>Click to add text, graph/chart or image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</a:p>
          <a:p>
            <a:pPr marL="0" lvl="6" indent="0" algn="l" defTabSz="914400" rtl="0" eaLnBrk="1" latinLnBrk="0" hangingPunct="1">
              <a:spcBef>
                <a:spcPts val="24"/>
              </a:spcBef>
              <a:buFontTx/>
              <a:buNone/>
              <a:tabLst/>
            </a:pPr>
            <a:r>
              <a:rPr lang="en-US" dirty="0" smtClean="0"/>
              <a:t>Disclaimer level</a:t>
            </a:r>
          </a:p>
          <a:p>
            <a:pPr lvl="4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6232548"/>
            <a:ext cx="9078912" cy="26297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bg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AU" dirty="0" smtClean="0"/>
              <a:t>Single column text option</a:t>
            </a:r>
            <a:endParaRPr lang="en-AU" dirty="0"/>
          </a:p>
        </p:txBody>
      </p:sp>
      <p:sp>
        <p:nvSpPr>
          <p:cNvPr id="1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4942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 LIGHT BLUE">
    <p:bg>
      <p:bgPr>
        <a:solidFill>
          <a:srgbClr val="007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424800"/>
            <a:ext cx="9075600" cy="36933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insert heading</a:t>
            </a:r>
            <a:endParaRPr lang="en-AU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414000" y="593708"/>
            <a:ext cx="9075600" cy="307777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Double column text, graph/chart option</a:t>
            </a:r>
            <a:endParaRPr lang="en-AU" dirty="0"/>
          </a:p>
        </p:txBody>
      </p:sp>
      <p:sp>
        <p:nvSpPr>
          <p:cNvPr id="19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14338" y="1565275"/>
            <a:ext cx="4250630" cy="4568400"/>
          </a:xfrm>
          <a:prstGeom prst="rect">
            <a:avLst/>
          </a:prstGeom>
        </p:spPr>
        <p:txBody>
          <a:bodyPr wrap="square"/>
          <a:lstStyle>
            <a:lvl1pPr marL="0" indent="0">
              <a:defRPr sz="1800" cap="all" baseline="0">
                <a:solidFill>
                  <a:schemeClr val="bg1"/>
                </a:solidFill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FontTx/>
              <a:buNone/>
              <a:tabLst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384"/>
              </a:spcBef>
              <a:buNone/>
              <a:defRPr lang="en-US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spcBef>
                <a:spcPts val="384"/>
              </a:spcBef>
              <a:defRPr lang="en-AU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AU" sz="7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GB" dirty="0" smtClean="0"/>
              <a:t>Click to add text, graph/chart or image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</a:p>
          <a:p>
            <a:pPr marL="0" lvl="6" indent="0" algn="l" defTabSz="914400" rtl="0" eaLnBrk="1" latinLnBrk="0" hangingPunct="1">
              <a:spcBef>
                <a:spcPts val="24"/>
              </a:spcBef>
              <a:buFontTx/>
              <a:buNone/>
              <a:tabLst/>
            </a:pPr>
            <a:r>
              <a:rPr lang="en-US" dirty="0" smtClean="0"/>
              <a:t>Disclaimer level </a:t>
            </a:r>
            <a:endParaRPr lang="en-AU" dirty="0"/>
          </a:p>
        </p:txBody>
      </p:sp>
      <p:sp>
        <p:nvSpPr>
          <p:cNvPr id="2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279209" y="1565275"/>
            <a:ext cx="4214041" cy="4568400"/>
          </a:xfrm>
          <a:prstGeom prst="rect">
            <a:avLst/>
          </a:prstGeom>
        </p:spPr>
        <p:txBody>
          <a:bodyPr wrap="square"/>
          <a:lstStyle>
            <a:lvl1pPr marL="0" indent="0">
              <a:defRPr lang="en-US" sz="1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FontTx/>
              <a:buNone/>
              <a:tabLst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AU" sz="7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Tx/>
              <a:buNone/>
              <a:tabLst/>
            </a:pPr>
            <a:r>
              <a:rPr lang="en-GB" dirty="0" smtClean="0"/>
              <a:t>Click to add text, graph/chart or image</a:t>
            </a:r>
            <a:endParaRPr lang="en-US" dirty="0" smtClean="0"/>
          </a:p>
          <a:p>
            <a:pPr marL="0" lvl="1" indent="0" algn="l" defTabSz="914227" rtl="0" eaLnBrk="1" latinLnBrk="0" hangingPunct="1">
              <a:spcBef>
                <a:spcPct val="20000"/>
              </a:spcBef>
              <a:buSzPct val="130000"/>
              <a:buFontTx/>
              <a:buNone/>
              <a:tabLst/>
            </a:pPr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</a:p>
          <a:p>
            <a:pPr marL="0" lvl="6" indent="0" algn="l" defTabSz="914400" rtl="0" eaLnBrk="1" latinLnBrk="0" hangingPunct="1">
              <a:spcBef>
                <a:spcPts val="24"/>
              </a:spcBef>
              <a:buFontTx/>
              <a:buNone/>
              <a:tabLst/>
            </a:pPr>
            <a:r>
              <a:rPr lang="en-US" dirty="0" smtClean="0"/>
              <a:t>Disclaimer level</a:t>
            </a:r>
            <a:endParaRPr lang="en-AU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6232549"/>
            <a:ext cx="4250630" cy="26280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bg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5279209" y="6232549"/>
            <a:ext cx="4214041" cy="26280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bg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2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425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14000" y="424800"/>
            <a:ext cx="9075600" cy="36933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insert heading</a:t>
            </a:r>
            <a:endParaRPr lang="en-AU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7" hasCustomPrompt="1"/>
          </p:nvPr>
        </p:nvSpPr>
        <p:spPr>
          <a:xfrm>
            <a:off x="414000" y="593708"/>
            <a:ext cx="9075600" cy="307777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lang="en-AU" sz="2000" b="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4 box text, graph or chart option</a:t>
            </a:r>
            <a:endParaRPr lang="en-AU" dirty="0" smtClean="0"/>
          </a:p>
        </p:txBody>
      </p:sp>
      <p:sp>
        <p:nvSpPr>
          <p:cNvPr id="3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14338" y="1565275"/>
            <a:ext cx="4250630" cy="20669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800" cap="all" baseline="0">
                <a:solidFill>
                  <a:schemeClr val="bg1"/>
                </a:solidFill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FontTx/>
              <a:buNone/>
              <a:tabLst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384"/>
              </a:spcBef>
              <a:buNone/>
              <a:defRPr lang="en-US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spcBef>
                <a:spcPts val="384"/>
              </a:spcBef>
              <a:defRPr lang="en-AU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GB" dirty="0" smtClean="0"/>
              <a:t>Click to add text, graph/chart or image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  <a:endParaRPr lang="en-AU" dirty="0"/>
          </a:p>
        </p:txBody>
      </p:sp>
      <p:sp>
        <p:nvSpPr>
          <p:cNvPr id="3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279209" y="1565275"/>
            <a:ext cx="4214041" cy="20669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lang="en-US" sz="1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FontTx/>
              <a:buNone/>
              <a:tabLst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Tx/>
              <a:buNone/>
              <a:tabLst/>
            </a:pPr>
            <a:r>
              <a:rPr lang="en-GB" dirty="0" smtClean="0"/>
              <a:t>Click to add text, graph/chart or image</a:t>
            </a:r>
            <a:endParaRPr lang="en-US" dirty="0" smtClean="0"/>
          </a:p>
          <a:p>
            <a:pPr marL="0" lvl="1" indent="0" algn="l" defTabSz="914227" rtl="0" eaLnBrk="1" latinLnBrk="0" hangingPunct="1">
              <a:spcBef>
                <a:spcPct val="20000"/>
              </a:spcBef>
              <a:buSzPct val="130000"/>
              <a:buFontTx/>
              <a:buNone/>
              <a:tabLst/>
            </a:pPr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6232549"/>
            <a:ext cx="4250630" cy="26280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bg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5279209" y="6232549"/>
            <a:ext cx="4214041" cy="26280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bg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414338" y="3747533"/>
            <a:ext cx="4250630" cy="252388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bg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5279209" y="3747533"/>
            <a:ext cx="4214041" cy="252388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bg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5" hasCustomPrompt="1"/>
          </p:nvPr>
        </p:nvSpPr>
        <p:spPr>
          <a:xfrm>
            <a:off x="414338" y="4061049"/>
            <a:ext cx="4250630" cy="20669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800" cap="all" baseline="0">
                <a:solidFill>
                  <a:schemeClr val="bg1"/>
                </a:solidFill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FontTx/>
              <a:buNone/>
              <a:tabLst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384"/>
              </a:spcBef>
              <a:buNone/>
              <a:defRPr lang="en-US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spcBef>
                <a:spcPts val="384"/>
              </a:spcBef>
              <a:defRPr lang="en-AU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GB" dirty="0" smtClean="0"/>
              <a:t>Click to add text, graph/chart or image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  <a:endParaRPr lang="en-AU" dirty="0"/>
          </a:p>
        </p:txBody>
      </p:sp>
      <p:sp>
        <p:nvSpPr>
          <p:cNvPr id="39" name="Content Placeholder 2"/>
          <p:cNvSpPr>
            <a:spLocks noGrp="1"/>
          </p:cNvSpPr>
          <p:nvPr>
            <p:ph idx="26" hasCustomPrompt="1"/>
          </p:nvPr>
        </p:nvSpPr>
        <p:spPr>
          <a:xfrm>
            <a:off x="5279209" y="4061049"/>
            <a:ext cx="4214041" cy="20669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lang="en-US" sz="1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FontTx/>
              <a:buNone/>
              <a:tabLst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Tx/>
              <a:buNone/>
              <a:tabLst/>
            </a:pPr>
            <a:r>
              <a:rPr lang="en-GB" dirty="0" smtClean="0"/>
              <a:t>Click to add text, graph/chart or image</a:t>
            </a:r>
            <a:endParaRPr lang="en-US" dirty="0" smtClean="0"/>
          </a:p>
          <a:p>
            <a:pPr marL="0" lvl="1" indent="0" algn="l" defTabSz="914227" rtl="0" eaLnBrk="1" latinLnBrk="0" hangingPunct="1">
              <a:spcBef>
                <a:spcPct val="20000"/>
              </a:spcBef>
              <a:buSzPct val="130000"/>
              <a:buFontTx/>
              <a:buNone/>
              <a:tabLst/>
            </a:pPr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</a:p>
        </p:txBody>
      </p:sp>
      <p:sp>
        <p:nvSpPr>
          <p:cNvPr id="40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1901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B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565275"/>
            <a:ext cx="9075599" cy="4578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defRPr sz="800" b="0" cap="none" baseline="0">
                <a:solidFill>
                  <a:schemeClr val="tx1"/>
                </a:solidFill>
              </a:defRPr>
            </a:lvl1pPr>
            <a:lvl2pPr marL="162000" indent="-162000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414337" y="317894"/>
            <a:ext cx="9074607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 lang="en-AU"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Important </a:t>
            </a:r>
            <a:endParaRPr lang="en-AU" dirty="0"/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800"/>
              </a:spcAft>
              <a:buFontTx/>
              <a:buNone/>
              <a:tabLst/>
              <a:defRPr lang="en-AU" sz="2000" b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2286000" indent="-457200" algn="l" defTabSz="914400" rtl="0" eaLnBrk="1" latinLnBrk="0" hangingPunct="1">
              <a:spcBef>
                <a:spcPts val="24"/>
              </a:spcBef>
              <a:buSzPct val="130000"/>
              <a:buFont typeface="Arial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00400" indent="-457200" algn="l" defTabSz="914400" rtl="0" eaLnBrk="1" latinLnBrk="0" hangingPunct="1">
              <a:spcBef>
                <a:spcPts val="2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50" indent="-285750" algn="l" defTabSz="914400" rtl="0" eaLnBrk="1" latinLnBrk="0" hangingPunct="1">
              <a:spcBef>
                <a:spcPts val="24"/>
              </a:spcBef>
              <a:buFont typeface="Arial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5750" indent="-285750" algn="l" defTabSz="914400" rtl="0" eaLnBrk="1" latinLnBrk="0" hangingPunct="1">
              <a:spcBef>
                <a:spcPts val="24"/>
              </a:spcBef>
              <a:buFont typeface="Arial" pitchFamily="34" charset="0"/>
              <a:buChar char="•"/>
              <a:defRPr lang="en-AU" sz="16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24"/>
              </a:spcBef>
              <a:buFont typeface="Arial" panose="020B0604020202020204" pitchFamily="34" charset="0"/>
              <a:buChar char="–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US" sz="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AU" dirty="0" smtClean="0"/>
              <a:t>note</a:t>
            </a:r>
            <a:endParaRPr lang="en-AU" dirty="0"/>
          </a:p>
        </p:txBody>
      </p:sp>
      <p:sp>
        <p:nvSpPr>
          <p:cNvPr id="16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774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4337" y="424800"/>
            <a:ext cx="9074607" cy="369332"/>
          </a:xfrm>
        </p:spPr>
        <p:txBody>
          <a:bodyPr wrap="square">
            <a:spAutoFit/>
          </a:bodyPr>
          <a:lstStyle/>
          <a:p>
            <a:r>
              <a:rPr lang="en-AU" dirty="0" smtClean="0"/>
              <a:t>Click to insert heading</a:t>
            </a:r>
            <a:endParaRPr lang="en-AU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11" hasCustomPrompt="1"/>
          </p:nvPr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AU" dirty="0" smtClean="0"/>
              <a:t>Blank slide option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6232548"/>
            <a:ext cx="9078912" cy="26297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1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0522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4337" y="424800"/>
            <a:ext cx="9074607" cy="36933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AU" dirty="0" smtClean="0"/>
              <a:t>Click to insert heading</a:t>
            </a:r>
            <a:endParaRPr lang="en-AU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11" hasCustomPrompt="1"/>
          </p:nvPr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AU" dirty="0" smtClean="0"/>
              <a:t>Blank slide option</a:t>
            </a:r>
          </a:p>
        </p:txBody>
      </p:sp>
      <p:sp>
        <p:nvSpPr>
          <p:cNvPr id="1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6232548"/>
            <a:ext cx="9078912" cy="26297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bg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</p:spTree>
    <p:extLst>
      <p:ext uri="{BB962C8B-B14F-4D97-AF65-F5344CB8AC3E}">
        <p14:creationId xmlns:p14="http://schemas.microsoft.com/office/powerpoint/2010/main" val="186482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4337" y="424800"/>
            <a:ext cx="9074607" cy="36933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AU" dirty="0" smtClean="0"/>
              <a:t>Click to insert heading</a:t>
            </a:r>
            <a:endParaRPr lang="en-AU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11" hasCustomPrompt="1"/>
          </p:nvPr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AU" dirty="0" smtClean="0"/>
              <a:t>Blank slide option</a:t>
            </a:r>
          </a:p>
        </p:txBody>
      </p:sp>
      <p:sp>
        <p:nvSpPr>
          <p:cNvPr id="1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6232548"/>
            <a:ext cx="9078912" cy="26297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bg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</p:spTree>
    <p:extLst>
      <p:ext uri="{BB962C8B-B14F-4D97-AF65-F5344CB8AC3E}">
        <p14:creationId xmlns:p14="http://schemas.microsoft.com/office/powerpoint/2010/main" val="196339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// </a:t>
            </a:r>
            <a:fld id="{C6B975AF-1FFA-4825-9E07-5E6632FF802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16556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// </a:t>
            </a:r>
            <a:fld id="{34221EA1-D361-4320-9805-FB104553B22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36262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 rot="-5400000">
            <a:off x="414338" y="6567781"/>
            <a:ext cx="8862862" cy="231418"/>
          </a:xfrm>
        </p:spPr>
        <p:txBody>
          <a:bodyPr tIns="53630" rIns="107259" bIns="53630"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E92CD8-C7D8-4D8C-9CD7-2616B09FA7F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36824268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 Agenda BLU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15925" y="1492150"/>
            <a:ext cx="5208534" cy="4673699"/>
          </a:xfrm>
          <a:prstGeom prst="rect">
            <a:avLst/>
          </a:prstGeom>
        </p:spPr>
        <p:txBody>
          <a:bodyPr/>
          <a:lstStyle>
            <a:lvl1pPr marL="0" indent="0">
              <a:defRPr sz="1800" cap="all" baseline="0">
                <a:solidFill>
                  <a:schemeClr val="bg1"/>
                </a:solidFill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FontTx/>
              <a:buNone/>
              <a:tabLst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</a:defRPr>
            </a:lvl6pPr>
            <a:lvl7pPr>
              <a:defRPr lang="en-US" sz="7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GB" dirty="0" smtClean="0"/>
              <a:t>Click to add text, graph/chart or image</a:t>
            </a:r>
            <a:endParaRPr lang="en-US" dirty="0" smtClean="0"/>
          </a:p>
          <a:p>
            <a:pPr marL="0" lvl="1" indent="0" algn="l" defTabSz="914400" rtl="0" eaLnBrk="1" latinLnBrk="0" hangingPunct="1">
              <a:spcBef>
                <a:spcPct val="20000"/>
              </a:spcBef>
              <a:buSzPct val="130000"/>
              <a:buFontTx/>
              <a:buNone/>
              <a:tabLst/>
            </a:pPr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0" lvl="6" indent="0" algn="l" defTabSz="914400" rtl="0" eaLnBrk="1" latinLnBrk="0" hangingPunct="1">
              <a:spcBef>
                <a:spcPts val="24"/>
              </a:spcBef>
              <a:buFontTx/>
              <a:buNone/>
              <a:tabLst/>
            </a:pPr>
            <a:r>
              <a:rPr lang="en-US" dirty="0" smtClean="0"/>
              <a:t>Disclaimer level</a:t>
            </a:r>
          </a:p>
          <a:p>
            <a:pPr lvl="5"/>
            <a:endParaRPr lang="en-AU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100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 Contents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594475" cy="6884988"/>
          </a:xfrm>
          <a:prstGeom prst="rect">
            <a:avLst/>
          </a:prstGeom>
        </p:spPr>
        <p:txBody>
          <a:bodyPr tIns="1332000" anchor="t" anchorCtr="0">
            <a:normAutofit/>
          </a:bodyPr>
          <a:lstStyle>
            <a:lvl1pPr marL="0" indent="0" algn="ctr"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INSERT IMAGE FROM:  \\capricorn\global\image library\</a:t>
            </a:r>
            <a:r>
              <a:rPr lang="en-AU" dirty="0" err="1" smtClean="0"/>
              <a:t>powerpoint</a:t>
            </a:r>
            <a:r>
              <a:rPr lang="en-AU" dirty="0" smtClean="0"/>
              <a:t> cover images\section insert</a:t>
            </a:r>
            <a:br>
              <a:rPr lang="en-AU" dirty="0" smtClean="0"/>
            </a:br>
            <a:r>
              <a:rPr lang="en-AU" dirty="0" smtClean="0"/>
              <a:t>Note: Send to back once image has been inserted by:   </a:t>
            </a:r>
            <a:br>
              <a:rPr lang="en-AU" dirty="0" smtClean="0"/>
            </a:br>
            <a:r>
              <a:rPr lang="en-AU" dirty="0" smtClean="0"/>
              <a:t>Right click and send to back</a:t>
            </a:r>
          </a:p>
          <a:p>
            <a:endParaRPr lang="en-AU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27" hasCustomPrompt="1"/>
          </p:nvPr>
        </p:nvSpPr>
        <p:spPr>
          <a:xfrm>
            <a:off x="6696712" y="1492150"/>
            <a:ext cx="2796538" cy="4673699"/>
          </a:xfrm>
          <a:prstGeom prst="rect">
            <a:avLst/>
          </a:prstGeom>
        </p:spPr>
        <p:txBody>
          <a:bodyPr/>
          <a:lstStyle>
            <a:lvl1pPr marL="0" indent="0">
              <a:defRPr sz="1800" cap="all" baseline="0">
                <a:solidFill>
                  <a:schemeClr val="bg1"/>
                </a:solidFill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FontTx/>
              <a:buNone/>
              <a:tabLst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</a:defRPr>
            </a:lvl6pPr>
            <a:lvl7pPr>
              <a:defRPr lang="en-US" sz="7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GB" dirty="0" smtClean="0"/>
              <a:t>Click to add text, graph/chart or image</a:t>
            </a:r>
            <a:endParaRPr lang="en-US" dirty="0" smtClean="0"/>
          </a:p>
          <a:p>
            <a:pPr marL="0" lvl="1" indent="0" algn="l" defTabSz="914400" rtl="0" eaLnBrk="1" latinLnBrk="0" hangingPunct="1">
              <a:spcBef>
                <a:spcPct val="20000"/>
              </a:spcBef>
              <a:buSzPct val="130000"/>
              <a:buFontTx/>
              <a:buNone/>
              <a:tabLst/>
            </a:pPr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0" lvl="6" indent="0" algn="l" defTabSz="914400" rtl="0" eaLnBrk="1" latinLnBrk="0" hangingPunct="1">
              <a:spcBef>
                <a:spcPts val="24"/>
              </a:spcBef>
              <a:buFontTx/>
              <a:buNone/>
              <a:tabLst/>
            </a:pPr>
            <a:r>
              <a:rPr lang="en-US" dirty="0" smtClean="0"/>
              <a:t>Disclaimer level</a:t>
            </a:r>
          </a:p>
          <a:p>
            <a:pPr lvl="5"/>
            <a:endParaRPr lang="en-AU" dirty="0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3028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 Agenda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15925" y="1492150"/>
            <a:ext cx="5208534" cy="4673699"/>
          </a:xfrm>
          <a:prstGeom prst="rect">
            <a:avLst/>
          </a:prstGeom>
        </p:spPr>
        <p:txBody>
          <a:bodyPr/>
          <a:lstStyle>
            <a:lvl1pPr marL="0" indent="0">
              <a:defRPr sz="1800" cap="all" baseline="0">
                <a:solidFill>
                  <a:schemeClr val="bg1"/>
                </a:solidFill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FontTx/>
              <a:buNone/>
              <a:tabLst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</a:defRPr>
            </a:lvl6pPr>
            <a:lvl7pPr>
              <a:defRPr lang="en-US" sz="7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GB" dirty="0" smtClean="0"/>
              <a:t>Click to add text, graph/chart or image</a:t>
            </a:r>
            <a:endParaRPr lang="en-US" dirty="0" smtClean="0"/>
          </a:p>
          <a:p>
            <a:pPr marL="0" lvl="1" indent="0" algn="l" defTabSz="914400" rtl="0" eaLnBrk="1" latinLnBrk="0" hangingPunct="1">
              <a:spcBef>
                <a:spcPct val="20000"/>
              </a:spcBef>
              <a:buSzPct val="130000"/>
              <a:buFontTx/>
              <a:buNone/>
              <a:tabLst/>
            </a:pPr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0" lvl="6" indent="0" algn="l" defTabSz="914400" rtl="0" eaLnBrk="1" latinLnBrk="0" hangingPunct="1">
              <a:spcBef>
                <a:spcPts val="24"/>
              </a:spcBef>
              <a:buFontTx/>
              <a:buNone/>
              <a:tabLst/>
            </a:pPr>
            <a:r>
              <a:rPr lang="en-US" dirty="0" smtClean="0"/>
              <a:t>Disclaimer level</a:t>
            </a:r>
          </a:p>
          <a:p>
            <a:pPr lvl="5"/>
            <a:endParaRPr lang="en-AU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6514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 Contents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594475" cy="6884988"/>
          </a:xfrm>
          <a:prstGeom prst="rect">
            <a:avLst/>
          </a:prstGeom>
        </p:spPr>
        <p:txBody>
          <a:bodyPr tIns="1332000" anchor="t" anchorCtr="0">
            <a:normAutofit/>
          </a:bodyPr>
          <a:lstStyle>
            <a:lvl1pPr marL="0" indent="0"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INSERT IMAGE FROM:  \\capricorn\global\image library\</a:t>
            </a:r>
            <a:r>
              <a:rPr lang="en-AU" dirty="0" err="1" smtClean="0"/>
              <a:t>powerpoint</a:t>
            </a:r>
            <a:r>
              <a:rPr lang="en-AU" dirty="0" smtClean="0"/>
              <a:t> cover images\section insert</a:t>
            </a:r>
            <a:br>
              <a:rPr lang="en-AU" dirty="0" smtClean="0"/>
            </a:br>
            <a:r>
              <a:rPr lang="en-AU" dirty="0" smtClean="0"/>
              <a:t>Note: Send to back once image has been inserted by:   </a:t>
            </a:r>
            <a:br>
              <a:rPr lang="en-AU" dirty="0" smtClean="0"/>
            </a:br>
            <a:r>
              <a:rPr lang="en-AU" dirty="0" smtClean="0"/>
              <a:t>Right click and send to back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27" hasCustomPrompt="1"/>
          </p:nvPr>
        </p:nvSpPr>
        <p:spPr>
          <a:xfrm>
            <a:off x="6696712" y="1492150"/>
            <a:ext cx="2796538" cy="4673699"/>
          </a:xfrm>
          <a:prstGeom prst="rect">
            <a:avLst/>
          </a:prstGeom>
        </p:spPr>
        <p:txBody>
          <a:bodyPr/>
          <a:lstStyle>
            <a:lvl1pPr marL="0" indent="0">
              <a:defRPr sz="1800" cap="all" baseline="0">
                <a:solidFill>
                  <a:schemeClr val="bg1"/>
                </a:solidFill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FontTx/>
              <a:buNone/>
              <a:tabLst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</a:defRPr>
            </a:lvl6pPr>
            <a:lvl7pPr>
              <a:defRPr lang="en-US" sz="7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GB" dirty="0" smtClean="0"/>
              <a:t>Click to add text, graph/chart or image</a:t>
            </a:r>
            <a:endParaRPr lang="en-US" dirty="0" smtClean="0"/>
          </a:p>
          <a:p>
            <a:pPr marL="0" lvl="1" indent="0" algn="l" defTabSz="914400" rtl="0" eaLnBrk="1" latinLnBrk="0" hangingPunct="1">
              <a:spcBef>
                <a:spcPct val="20000"/>
              </a:spcBef>
              <a:buSzPct val="130000"/>
              <a:buFontTx/>
              <a:buNone/>
              <a:tabLst/>
            </a:pPr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0" lvl="6" indent="0" algn="l" defTabSz="914400" rtl="0" eaLnBrk="1" latinLnBrk="0" hangingPunct="1">
              <a:spcBef>
                <a:spcPts val="24"/>
              </a:spcBef>
              <a:buFontTx/>
              <a:buNone/>
              <a:tabLst/>
            </a:pPr>
            <a:r>
              <a:rPr lang="en-US" dirty="0" smtClean="0"/>
              <a:t>Disclaimer level</a:t>
            </a:r>
          </a:p>
          <a:p>
            <a:pPr lvl="5"/>
            <a:endParaRPr lang="en-AU" dirty="0"/>
          </a:p>
        </p:txBody>
      </p:sp>
      <p:sp>
        <p:nvSpPr>
          <p:cNvPr id="8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bg2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226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338" y="2530549"/>
            <a:ext cx="9904662" cy="17964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>
            <a:lvl1pPr>
              <a:defRPr lang="en-US" sz="100" smtClean="0">
                <a:solidFill>
                  <a:prstClr val="black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 marL="0" indent="0">
              <a:spcBef>
                <a:spcPts val="0"/>
              </a:spcBef>
              <a:defRPr lang="en-AU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AU" smtClean="0"/>
              <a:t>  </a:t>
            </a:r>
            <a:endParaRPr lang="en-AU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033838" y="2655962"/>
            <a:ext cx="5451475" cy="1277093"/>
          </a:xfrm>
          <a:noFill/>
        </p:spPr>
        <p:txBody>
          <a:bodyPr wrap="square" lIns="0" tIns="234000" rIns="0" anchor="t">
            <a:normAutofit/>
          </a:bodyPr>
          <a:lstStyle>
            <a:lvl1pPr algn="l">
              <a:lnSpc>
                <a:spcPts val="3000"/>
              </a:lnSpc>
              <a:spcAft>
                <a:spcPts val="2400"/>
              </a:spcAft>
              <a:defRPr sz="3200" b="1" u="none" cap="all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ADD Section heading</a:t>
            </a:r>
            <a:endParaRPr lang="en-AU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032000" y="3931200"/>
            <a:ext cx="5457600" cy="18000"/>
          </a:xfrm>
          <a:prstGeom prst="rect">
            <a:avLst/>
          </a:prstGeom>
          <a:solidFill>
            <a:schemeClr val="bg1"/>
          </a:solidFill>
        </p:spPr>
        <p:txBody>
          <a:bodyPr lIns="0" rIns="0">
            <a:noAutofit/>
          </a:bodyPr>
          <a:lstStyle>
            <a:lvl1pPr>
              <a:spcBef>
                <a:spcPts val="0"/>
              </a:spcBef>
              <a:defRPr sz="1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 aS</a:t>
            </a:r>
            <a:endParaRPr lang="en-AU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339" y="0"/>
            <a:ext cx="9904661" cy="6858000"/>
          </a:xfrm>
          <a:prstGeom prst="rect">
            <a:avLst/>
          </a:prstGeom>
        </p:spPr>
        <p:txBody>
          <a:bodyPr wrap="none" tIns="1332000" anchor="t" anchorCtr="0">
            <a:noAutofit/>
          </a:bodyPr>
          <a:lstStyle>
            <a:lvl1pPr marL="0" indent="0" algn="ctr">
              <a:spcBef>
                <a:spcPts val="0"/>
              </a:spcBef>
              <a:defRPr sz="1100" baseline="0"/>
            </a:lvl1pPr>
          </a:lstStyle>
          <a:p>
            <a:r>
              <a:rPr lang="en-AU" dirty="0" smtClean="0"/>
              <a:t>Click to add section image.</a:t>
            </a:r>
            <a:br>
              <a:rPr lang="en-AU" dirty="0" smtClean="0"/>
            </a:br>
            <a:r>
              <a:rPr lang="en-GB" dirty="0" smtClean="0"/>
              <a:t>INSERT IMAGE FROM:  \\capricorn\global\image library\</a:t>
            </a:r>
            <a:r>
              <a:rPr lang="en-GB" dirty="0" err="1" smtClean="0"/>
              <a:t>powerpoint</a:t>
            </a:r>
            <a:r>
              <a:rPr lang="en-GB" dirty="0" smtClean="0"/>
              <a:t> cover images\section insert</a:t>
            </a:r>
            <a:br>
              <a:rPr lang="en-GB" dirty="0" smtClean="0"/>
            </a:br>
            <a:r>
              <a:rPr lang="en-AU" dirty="0" smtClean="0"/>
              <a:t>Note: Send to back once image has been inserted by:   Right click and send to back </a:t>
            </a:r>
            <a:endParaRPr lang="en-GB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6008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337" y="424800"/>
            <a:ext cx="9074607" cy="369332"/>
          </a:xfrm>
        </p:spPr>
        <p:txBody>
          <a:bodyPr wrap="square">
            <a:spAutoFit/>
          </a:bodyPr>
          <a:lstStyle/>
          <a:p>
            <a:r>
              <a:rPr lang="en-AU" dirty="0" smtClean="0"/>
              <a:t>Click to insert heading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338" y="1566000"/>
            <a:ext cx="9075600" cy="4568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 cap="all" baseline="0"/>
            </a:lvl1pPr>
            <a:lvl2pPr marL="0" indent="0" algn="l" defTabSz="914227" rtl="0" eaLnBrk="1" latinLnBrk="0" hangingPunct="1">
              <a:spcBef>
                <a:spcPct val="20000"/>
              </a:spcBef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</a:lstStyle>
          <a:p>
            <a:pPr lvl="0"/>
            <a:r>
              <a:rPr lang="en-GB" dirty="0" smtClean="0"/>
              <a:t>Click to add text, graph/chart or image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dirty="0" smtClean="0"/>
              <a:t>Third level</a:t>
            </a:r>
          </a:p>
          <a:p>
            <a:pPr marL="284400" lvl="3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&gt;"/>
              <a:tabLst/>
            </a:pPr>
            <a:r>
              <a:rPr lang="en-US" dirty="0" smtClean="0"/>
              <a:t>Fourth level</a:t>
            </a:r>
          </a:p>
          <a:p>
            <a:pPr marL="554400" lvl="4" indent="-284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</a:pPr>
            <a:r>
              <a:rPr lang="en-US" dirty="0" smtClean="0"/>
              <a:t>Fifth level</a:t>
            </a:r>
          </a:p>
          <a:p>
            <a:pPr marL="838800" lvl="5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tabLst/>
            </a:pPr>
            <a:r>
              <a:rPr lang="en-US" dirty="0" smtClean="0"/>
              <a:t>Sixth level</a:t>
            </a:r>
          </a:p>
          <a:p>
            <a:pPr marL="0" lvl="6" indent="0" algn="l" defTabSz="914400" rtl="0" eaLnBrk="1" latinLnBrk="0" hangingPunct="1">
              <a:spcBef>
                <a:spcPts val="24"/>
              </a:spcBef>
              <a:buFontTx/>
              <a:buNone/>
              <a:tabLst/>
            </a:pPr>
            <a:r>
              <a:rPr lang="en-US" dirty="0" smtClean="0"/>
              <a:t>Disclaimer level</a:t>
            </a:r>
          </a:p>
          <a:p>
            <a:pPr lvl="4"/>
            <a:endParaRPr lang="en-AU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4338" y="6232548"/>
            <a:ext cx="9078912" cy="26297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defRPr sz="700" b="0" cap="none" baseline="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 and/or footnote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14337" y="593708"/>
            <a:ext cx="90756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Aft>
                <a:spcPts val="1800"/>
              </a:spcAft>
              <a:defRPr lang="en-AU" sz="2000" b="0" cap="all" baseline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AU" dirty="0" smtClean="0"/>
              <a:t>Single column text option</a:t>
            </a:r>
            <a:endParaRPr lang="en-AU" dirty="0"/>
          </a:p>
        </p:txBody>
      </p:sp>
      <p:sp>
        <p:nvSpPr>
          <p:cNvPr id="8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302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337" y="424800"/>
            <a:ext cx="9074607" cy="25648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>
              <a:spcAft>
                <a:spcPts val="1800"/>
              </a:spcAft>
            </a:pPr>
            <a:r>
              <a:rPr lang="en-US" dirty="0" smtClean="0"/>
              <a:t>Click to edit title style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14337" y="1565274"/>
            <a:ext cx="9075600" cy="49302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spcBef>
                <a:spcPct val="20000"/>
              </a:spcBef>
              <a:buFontTx/>
              <a:buNone/>
              <a:tabLst/>
            </a:pPr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472" y="6621935"/>
            <a:ext cx="4590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6200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 cap="all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| </a:t>
            </a:r>
            <a:fld id="{F96FB4C9-06FE-4DAD-AFB2-F7CAB3AE2C5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338" y="6575768"/>
            <a:ext cx="8862862" cy="215444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algn="r">
              <a:defRPr sz="800" cap="all" baseline="0"/>
            </a:lvl1pPr>
          </a:lstStyle>
          <a:p>
            <a:r>
              <a:rPr lang="en-AU" smtClean="0"/>
              <a:t>Investment Strategy Pack – September 2015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-2383" y="395138"/>
            <a:ext cx="324000" cy="450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33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908" r:id="rId11"/>
    <p:sldLayoutId id="2147483909" r:id="rId12"/>
    <p:sldLayoutId id="2147483882" r:id="rId13"/>
    <p:sldLayoutId id="2147483910" r:id="rId14"/>
    <p:sldLayoutId id="2147483884" r:id="rId15"/>
    <p:sldLayoutId id="2147483888" r:id="rId16"/>
    <p:sldLayoutId id="2147483885" r:id="rId17"/>
    <p:sldLayoutId id="2147483886" r:id="rId18"/>
    <p:sldLayoutId id="2147483887" r:id="rId19"/>
    <p:sldLayoutId id="2147483889" r:id="rId20"/>
    <p:sldLayoutId id="2147483890" r:id="rId21"/>
    <p:sldLayoutId id="2147483891" r:id="rId22"/>
    <p:sldLayoutId id="2147483892" r:id="rId23"/>
    <p:sldLayoutId id="2147483893" r:id="rId24"/>
    <p:sldLayoutId id="2147483895" r:id="rId25"/>
    <p:sldLayoutId id="2147483896" r:id="rId26"/>
    <p:sldLayoutId id="2147483897" r:id="rId27"/>
    <p:sldLayoutId id="2147483898" r:id="rId28"/>
    <p:sldLayoutId id="2147483900" r:id="rId29"/>
    <p:sldLayoutId id="2147483901" r:id="rId30"/>
    <p:sldLayoutId id="2147483902" r:id="rId31"/>
    <p:sldLayoutId id="2147483903" r:id="rId32"/>
    <p:sldLayoutId id="2147483904" r:id="rId33"/>
    <p:sldLayoutId id="2147483905" r:id="rId34"/>
    <p:sldLayoutId id="2147483906" r:id="rId35"/>
    <p:sldLayoutId id="2147483907" r:id="rId36"/>
    <p:sldLayoutId id="2147483911" r:id="rId37"/>
    <p:sldLayoutId id="2147483912" r:id="rId38"/>
    <p:sldLayoutId id="2147483913" r:id="rId3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000"/>
        </a:lnSpc>
        <a:spcBef>
          <a:spcPct val="0"/>
        </a:spcBef>
        <a:spcAft>
          <a:spcPts val="0"/>
        </a:spcAft>
        <a:buNone/>
        <a:defRPr lang="en-AU"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0" indent="-457200" algn="l" defTabSz="914400" rtl="0" eaLnBrk="1" latinLnBrk="0" hangingPunct="1">
        <a:spcBef>
          <a:spcPts val="0"/>
        </a:spcBef>
        <a:buFontTx/>
        <a:buNone/>
        <a:tabLst/>
        <a:defRPr lang="en-US" sz="1800" b="1" kern="1200" cap="all" baseline="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2286000" indent="-457200" algn="l" defTabSz="914400" rtl="0" eaLnBrk="1" latinLnBrk="0" hangingPunct="1">
        <a:spcBef>
          <a:spcPts val="24"/>
        </a:spcBef>
        <a:buSzPct val="130000"/>
        <a:buFont typeface="Arial" pitchFamily="34" charset="0"/>
        <a:buNone/>
        <a:defRPr lang="en-US" sz="16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200400" indent="-457200" algn="l" defTabSz="914400" rtl="0" eaLnBrk="1" latinLnBrk="0" hangingPunct="1">
        <a:spcBef>
          <a:spcPts val="24"/>
        </a:spcBef>
        <a:buFontTx/>
        <a:buNone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285750" indent="-285750" algn="l" defTabSz="914400" rtl="0" eaLnBrk="1" latinLnBrk="0" hangingPunct="1">
        <a:spcBef>
          <a:spcPts val="24"/>
        </a:spcBef>
        <a:buFont typeface="Arial" pitchFamily="34" charset="0"/>
        <a:buChar char="&gt;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55750" indent="-285750" algn="l" defTabSz="914400" rtl="0" eaLnBrk="1" latinLnBrk="0" hangingPunct="1">
        <a:spcBef>
          <a:spcPts val="24"/>
        </a:spcBef>
        <a:buFont typeface="Arial" pitchFamily="34" charset="0"/>
        <a:buChar char="•"/>
        <a:defRPr lang="en-AU" sz="1600" kern="1200" baseline="0" smtClean="0">
          <a:solidFill>
            <a:schemeClr val="tx1"/>
          </a:solidFill>
          <a:latin typeface="+mn-lt"/>
          <a:ea typeface="+mn-ea"/>
          <a:cs typeface="+mn-cs"/>
        </a:defRPr>
      </a:lvl5pPr>
      <a:lvl6pPr marL="838800" indent="-284400" algn="l" defTabSz="914400" rtl="0" eaLnBrk="1" latinLnBrk="0" hangingPunct="1">
        <a:spcBef>
          <a:spcPts val="24"/>
        </a:spcBef>
        <a:buFont typeface="Arial" panose="020B0604020202020204" pitchFamily="34" charset="0"/>
        <a:buChar char="–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24"/>
        </a:spcBef>
        <a:buFontTx/>
        <a:buNone/>
        <a:defRPr lang="en-US" sz="7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404664"/>
            <a:ext cx="6776550" cy="262380"/>
          </a:xfrm>
        </p:spPr>
        <p:txBody>
          <a:bodyPr/>
          <a:lstStyle/>
          <a:p>
            <a:r>
              <a:rPr lang="en-AU" dirty="0" smtClean="0"/>
              <a:t>Macro investment outlook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MAY 2017</a:t>
            </a:r>
            <a:endParaRPr lang="en-AU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AU" dirty="0" smtClean="0"/>
              <a:t>Shane Oliver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Head of investment strategy and Chief economist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06407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14000" y="424800"/>
            <a:ext cx="9075600" cy="262380"/>
          </a:xfrm>
        </p:spPr>
        <p:txBody>
          <a:bodyPr/>
          <a:lstStyle/>
          <a:p>
            <a:r>
              <a:rPr lang="en-AU" dirty="0"/>
              <a:t>Global business conditions </a:t>
            </a:r>
            <a:r>
              <a:rPr lang="en-AU" dirty="0" smtClean="0"/>
              <a:t>have improved</a:t>
            </a:r>
            <a:endParaRPr lang="en-AU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Source: Bloomberg, AMP Capital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| </a:t>
            </a:r>
            <a:fld id="{F96FB4C9-06FE-4DAD-AFB2-F7CAB3AE2C54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10" name="Content Placeholder 30"/>
          <p:cNvSpPr txBox="1">
            <a:spLocks/>
          </p:cNvSpPr>
          <p:nvPr/>
        </p:nvSpPr>
        <p:spPr>
          <a:xfrm>
            <a:off x="414338" y="2267802"/>
            <a:ext cx="4250630" cy="4568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8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defRPr lang="en-A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12" name="Content Placeholder 30"/>
          <p:cNvSpPr txBox="1">
            <a:spLocks/>
          </p:cNvSpPr>
          <p:nvPr/>
        </p:nvSpPr>
        <p:spPr>
          <a:xfrm>
            <a:off x="414338" y="1888661"/>
            <a:ext cx="4250630" cy="42549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8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defRPr lang="en-A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23" name="Content Placeholder 30"/>
          <p:cNvSpPr txBox="1">
            <a:spLocks/>
          </p:cNvSpPr>
          <p:nvPr/>
        </p:nvSpPr>
        <p:spPr>
          <a:xfrm>
            <a:off x="80399" y="1565276"/>
            <a:ext cx="4584569" cy="323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8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defRPr lang="en-A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Manufacturing PMIs pointing up…</a:t>
            </a:r>
          </a:p>
          <a:p>
            <a:endParaRPr lang="en-AU" dirty="0"/>
          </a:p>
        </p:txBody>
      </p:sp>
      <p:sp>
        <p:nvSpPr>
          <p:cNvPr id="24" name="Content Placeholder 31"/>
          <p:cNvSpPr txBox="1">
            <a:spLocks/>
          </p:cNvSpPr>
          <p:nvPr/>
        </p:nvSpPr>
        <p:spPr>
          <a:xfrm>
            <a:off x="5279209" y="1565276"/>
            <a:ext cx="4214041" cy="3233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2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24"/>
              </a:spcBef>
              <a:buFont typeface="Arial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24"/>
              </a:spcBef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24"/>
              </a:spcBef>
              <a:buFont typeface="Arial" panose="020B0604020202020204" pitchFamily="34" charset="0"/>
              <a:buChar char="–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…as are services PMIs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19" y="1939857"/>
            <a:ext cx="4953000" cy="3226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243" y="1932217"/>
            <a:ext cx="4785472" cy="320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494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14000" y="424800"/>
            <a:ext cx="9075600" cy="262380"/>
          </a:xfrm>
        </p:spPr>
        <p:txBody>
          <a:bodyPr/>
          <a:lstStyle/>
          <a:p>
            <a:r>
              <a:rPr lang="en-AU" dirty="0"/>
              <a:t>The US economy good, not booming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7"/>
          </p:nvPr>
        </p:nvSpPr>
        <p:spPr>
          <a:xfrm>
            <a:off x="414000" y="593708"/>
            <a:ext cx="9075600" cy="307777"/>
          </a:xfrm>
        </p:spPr>
        <p:txBody>
          <a:bodyPr/>
          <a:lstStyle/>
          <a:p>
            <a:r>
              <a:rPr lang="en-AU" dirty="0"/>
              <a:t>Further fed rate hikes likely – but rising $US will constrain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/>
              <a:t>Source: Bloomberg, AMP Capital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| </a:t>
            </a:r>
            <a:fld id="{F96FB4C9-06FE-4DAD-AFB2-F7CAB3AE2C54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10" name="Content Placeholder 30"/>
          <p:cNvSpPr txBox="1">
            <a:spLocks/>
          </p:cNvSpPr>
          <p:nvPr/>
        </p:nvSpPr>
        <p:spPr>
          <a:xfrm>
            <a:off x="414338" y="2267802"/>
            <a:ext cx="4250630" cy="4568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8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defRPr lang="en-A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12" name="Content Placeholder 30"/>
          <p:cNvSpPr txBox="1">
            <a:spLocks/>
          </p:cNvSpPr>
          <p:nvPr/>
        </p:nvSpPr>
        <p:spPr>
          <a:xfrm>
            <a:off x="414338" y="1777014"/>
            <a:ext cx="4250630" cy="42549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8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defRPr lang="en-A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23" name="Content Placeholder 30"/>
          <p:cNvSpPr txBox="1">
            <a:spLocks/>
          </p:cNvSpPr>
          <p:nvPr/>
        </p:nvSpPr>
        <p:spPr>
          <a:xfrm>
            <a:off x="414338" y="1565276"/>
            <a:ext cx="4250630" cy="3233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8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defRPr lang="en-A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US employment way above 2008, jobless </a:t>
            </a:r>
            <a:br>
              <a:rPr lang="en-AU" dirty="0"/>
            </a:br>
            <a:r>
              <a:rPr lang="en-AU" dirty="0"/>
              <a:t>well down, nearing full employment</a:t>
            </a:r>
          </a:p>
          <a:p>
            <a:endParaRPr lang="en-AU" dirty="0"/>
          </a:p>
        </p:txBody>
      </p:sp>
      <p:sp>
        <p:nvSpPr>
          <p:cNvPr id="24" name="Content Placeholder 31"/>
          <p:cNvSpPr txBox="1">
            <a:spLocks/>
          </p:cNvSpPr>
          <p:nvPr/>
        </p:nvSpPr>
        <p:spPr>
          <a:xfrm>
            <a:off x="5279209" y="1565276"/>
            <a:ext cx="4498327" cy="5520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2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24"/>
              </a:spcBef>
              <a:buFont typeface="Arial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24"/>
              </a:spcBef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24"/>
              </a:spcBef>
              <a:buFont typeface="Arial" panose="020B0604020202020204" pitchFamily="34" charset="0"/>
              <a:buChar char="–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Consumer confidence strong and capex indicators picking up after losing some ground</a:t>
            </a:r>
          </a:p>
          <a:p>
            <a:pPr lvl="1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621" y="2321967"/>
            <a:ext cx="4819567" cy="3250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6" y="2267801"/>
            <a:ext cx="4992133" cy="330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386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14000" y="424800"/>
            <a:ext cx="9075600" cy="262380"/>
          </a:xfrm>
        </p:spPr>
        <p:txBody>
          <a:bodyPr/>
          <a:lstStyle/>
          <a:p>
            <a:r>
              <a:rPr lang="en-AU" dirty="0"/>
              <a:t>Normalisation of the fed’s balance sheet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7"/>
          </p:nvPr>
        </p:nvSpPr>
        <p:spPr>
          <a:xfrm>
            <a:off x="414000" y="593708"/>
            <a:ext cx="9075600" cy="615553"/>
          </a:xfrm>
        </p:spPr>
        <p:txBody>
          <a:bodyPr/>
          <a:lstStyle/>
          <a:p>
            <a:r>
              <a:rPr lang="en-AU" dirty="0"/>
              <a:t>Tapering of reinvestments to start end of 2017, but is conditional on growth &amp; inflation outcomes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414338" y="6393944"/>
            <a:ext cx="4250630" cy="262800"/>
          </a:xfrm>
        </p:spPr>
        <p:txBody>
          <a:bodyPr/>
          <a:lstStyle/>
          <a:p>
            <a:r>
              <a:rPr lang="en-AU" dirty="0"/>
              <a:t>Source: Bloomberg, AMP Capital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| </a:t>
            </a:r>
            <a:fld id="{F96FB4C9-06FE-4DAD-AFB2-F7CAB3AE2C54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10" name="Content Placeholder 30"/>
          <p:cNvSpPr txBox="1">
            <a:spLocks/>
          </p:cNvSpPr>
          <p:nvPr/>
        </p:nvSpPr>
        <p:spPr>
          <a:xfrm>
            <a:off x="414338" y="2267802"/>
            <a:ext cx="4250630" cy="4568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8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defRPr lang="en-A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12" name="Content Placeholder 30"/>
          <p:cNvSpPr txBox="1">
            <a:spLocks/>
          </p:cNvSpPr>
          <p:nvPr/>
        </p:nvSpPr>
        <p:spPr>
          <a:xfrm>
            <a:off x="414338" y="1777014"/>
            <a:ext cx="4250630" cy="42549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8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defRPr lang="en-A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2" y="1198408"/>
            <a:ext cx="9388008" cy="522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921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01472" y="6621935"/>
            <a:ext cx="459016" cy="123111"/>
          </a:xfrm>
          <a:prstGeom prst="rect">
            <a:avLst/>
          </a:prstGeom>
        </p:spPr>
        <p:txBody>
          <a:bodyPr/>
          <a:lstStyle/>
          <a:p>
            <a:fld id="{D8448905-A81F-4809-BF61-C73CD0C2F526}" type="slidenum">
              <a:rPr lang="en-AU" altLang="en-US"/>
              <a:pPr/>
              <a:t>13</a:t>
            </a:fld>
            <a:endParaRPr lang="en-AU" altLang="en-US"/>
          </a:p>
        </p:txBody>
      </p:sp>
      <p:sp>
        <p:nvSpPr>
          <p:cNvPr id="330847" name="Rectangle 95"/>
          <p:cNvSpPr>
            <a:spLocks noGrp="1" noChangeArrowheads="1"/>
          </p:cNvSpPr>
          <p:nvPr>
            <p:ph type="title"/>
          </p:nvPr>
        </p:nvSpPr>
        <p:spPr>
          <a:xfrm>
            <a:off x="414337" y="424800"/>
            <a:ext cx="9074607" cy="262380"/>
          </a:xfrm>
        </p:spPr>
        <p:txBody>
          <a:bodyPr/>
          <a:lstStyle/>
          <a:p>
            <a:r>
              <a:rPr lang="en-AU" altLang="en-US" dirty="0" smtClean="0"/>
              <a:t>Hard to separate fact from comedy</a:t>
            </a:r>
            <a:endParaRPr lang="en-AU" altLang="en-US" dirty="0"/>
          </a:p>
        </p:txBody>
      </p:sp>
      <p:sp>
        <p:nvSpPr>
          <p:cNvPr id="6" name="Text Placeholder 28"/>
          <p:cNvSpPr txBox="1">
            <a:spLocks/>
          </p:cNvSpPr>
          <p:nvPr/>
        </p:nvSpPr>
        <p:spPr>
          <a:xfrm>
            <a:off x="414338" y="6495349"/>
            <a:ext cx="4250630" cy="262800"/>
          </a:xfrm>
          <a:prstGeom prst="rect">
            <a:avLst/>
          </a:prstGeom>
        </p:spPr>
        <p:txBody>
          <a:bodyPr/>
          <a:lstStyle>
            <a:lvl1pPr marL="1371600" indent="-45720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0" indent="-457200" algn="l" defTabSz="914400" rtl="0" eaLnBrk="1" latinLnBrk="0" hangingPunct="1">
              <a:spcBef>
                <a:spcPts val="24"/>
              </a:spcBef>
              <a:buSzPct val="130000"/>
              <a:buFont typeface="Arial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00400" indent="-457200" algn="l" defTabSz="914400" rtl="0" eaLnBrk="1" latinLnBrk="0" hangingPunct="1">
              <a:spcBef>
                <a:spcPts val="2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50" indent="-285750" algn="l" defTabSz="914400" rtl="0" eaLnBrk="1" latinLnBrk="0" hangingPunct="1">
              <a:spcBef>
                <a:spcPts val="24"/>
              </a:spcBef>
              <a:buFont typeface="Arial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5750" indent="-285750" algn="l" defTabSz="914400" rtl="0" eaLnBrk="1" latinLnBrk="0" hangingPunct="1">
              <a:spcBef>
                <a:spcPts val="24"/>
              </a:spcBef>
              <a:buFont typeface="Arial" pitchFamily="34" charset="0"/>
              <a:buChar char="•"/>
              <a:defRPr lang="en-AU" sz="16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24"/>
              </a:spcBef>
              <a:buFont typeface="Arial" panose="020B0604020202020204" pitchFamily="34" charset="0"/>
              <a:buChar char="–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US" sz="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AU" sz="700" b="0" cap="none" dirty="0">
                <a:solidFill>
                  <a:schemeClr val="tx1"/>
                </a:solidFill>
              </a:rPr>
              <a:t>Source: </a:t>
            </a:r>
            <a:r>
              <a:rPr lang="en-AU" sz="700" b="0" cap="none" dirty="0" smtClean="0">
                <a:solidFill>
                  <a:schemeClr val="tx1"/>
                </a:solidFill>
              </a:rPr>
              <a:t>Gallup, BCA Research, </a:t>
            </a:r>
            <a:r>
              <a:rPr lang="en-AU" sz="700" b="0" cap="none" dirty="0">
                <a:solidFill>
                  <a:schemeClr val="tx1"/>
                </a:solidFill>
              </a:rPr>
              <a:t>AMP Capital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908720"/>
            <a:ext cx="4715458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13" y="2564903"/>
            <a:ext cx="5121675" cy="401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6043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424800"/>
            <a:ext cx="9074607" cy="518860"/>
          </a:xfrm>
        </p:spPr>
        <p:txBody>
          <a:bodyPr/>
          <a:lstStyle/>
          <a:p>
            <a:r>
              <a:rPr lang="en-AU" dirty="0"/>
              <a:t>Trump the pragmatist is dominating trump the populist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1412776"/>
            <a:ext cx="8352928" cy="4721984"/>
          </a:xfrm>
        </p:spPr>
        <p:txBody>
          <a:bodyPr/>
          <a:lstStyle/>
          <a:p>
            <a:pPr marL="0" lvl="3" indent="0">
              <a:buNone/>
            </a:pPr>
            <a:r>
              <a:rPr lang="en-AU" dirty="0"/>
              <a:t>The twitter avalanche continues and risks remain but President Trump has moved towards the mainstream:</a:t>
            </a:r>
          </a:p>
          <a:p>
            <a:pPr lvl="3"/>
            <a:endParaRPr lang="en-AU" dirty="0"/>
          </a:p>
          <a:p>
            <a:pPr lvl="3"/>
            <a:r>
              <a:rPr lang="en-AU" dirty="0"/>
              <a:t>Tough stance on Syria and North Korea (no American isolationism)</a:t>
            </a:r>
          </a:p>
          <a:p>
            <a:pPr lvl="3"/>
            <a:endParaRPr lang="en-AU" dirty="0"/>
          </a:p>
          <a:p>
            <a:pPr lvl="3"/>
            <a:r>
              <a:rPr lang="en-AU" dirty="0"/>
              <a:t>Worse relationship with Russia </a:t>
            </a:r>
          </a:p>
          <a:p>
            <a:pPr lvl="3"/>
            <a:endParaRPr lang="en-AU" dirty="0"/>
          </a:p>
          <a:p>
            <a:pPr lvl="3"/>
            <a:r>
              <a:rPr lang="en-AU" dirty="0"/>
              <a:t>Working with China on North Korea, trade (no “currency manipulator”)</a:t>
            </a:r>
          </a:p>
          <a:p>
            <a:pPr lvl="3"/>
            <a:endParaRPr lang="en-AU" dirty="0"/>
          </a:p>
          <a:p>
            <a:pPr lvl="3"/>
            <a:r>
              <a:rPr lang="en-AU" dirty="0"/>
              <a:t>Selective use of tariffs and industry studies (no trade war)</a:t>
            </a:r>
          </a:p>
          <a:p>
            <a:pPr lvl="3"/>
            <a:endParaRPr lang="en-AU" dirty="0"/>
          </a:p>
          <a:p>
            <a:pPr lvl="3"/>
            <a:r>
              <a:rPr lang="en-AU" dirty="0"/>
              <a:t>He likes low rates and Fed Chair </a:t>
            </a:r>
            <a:r>
              <a:rPr lang="en-AU" dirty="0" err="1"/>
              <a:t>Yellen</a:t>
            </a:r>
            <a:r>
              <a:rPr lang="en-AU" dirty="0"/>
              <a:t> (no stacking the Fed with hawks)</a:t>
            </a:r>
          </a:p>
          <a:p>
            <a:pPr lvl="3"/>
            <a:endParaRPr lang="en-AU" dirty="0"/>
          </a:p>
          <a:p>
            <a:pPr marL="0" lvl="3" indent="0">
              <a:buNone/>
            </a:pPr>
            <a:r>
              <a:rPr lang="en-AU" dirty="0"/>
              <a:t>Meanwhile he remains focussed on his business friendly policies - tax cuts, deregulation, infrastructure</a:t>
            </a:r>
          </a:p>
          <a:p>
            <a:pPr lvl="3"/>
            <a:endParaRPr lang="en-AU" dirty="0"/>
          </a:p>
          <a:p>
            <a:pPr lvl="3"/>
            <a:endParaRPr lang="en-AU" dirty="0"/>
          </a:p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/>
              <a:t>Source: AMP Capital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 dirty="0"/>
              <a:t>| </a:t>
            </a:r>
            <a:fld id="{F96FB4C9-06FE-4DAD-AFB2-F7CAB3AE2C54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42408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4337" y="424800"/>
            <a:ext cx="9074607" cy="256480"/>
          </a:xfrm>
        </p:spPr>
        <p:txBody>
          <a:bodyPr/>
          <a:lstStyle/>
          <a:p>
            <a:r>
              <a:rPr lang="en-AU" dirty="0"/>
              <a:t>The Eurozone looking </a:t>
            </a:r>
            <a:r>
              <a:rPr lang="en-AU" dirty="0" smtClean="0"/>
              <a:t>good</a:t>
            </a:r>
            <a:endParaRPr lang="en-AU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/>
              <a:t>Source: Bloomberg, AMP Capital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| </a:t>
            </a:r>
            <a:fld id="{F96FB4C9-06FE-4DAD-AFB2-F7CAB3AE2C54}" type="slidenum">
              <a:rPr lang="en-AU" smtClean="0"/>
              <a:pPr/>
              <a:t>15</a:t>
            </a:fld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14" y="585098"/>
            <a:ext cx="9183202" cy="55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461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01472" y="6621935"/>
            <a:ext cx="459016" cy="123111"/>
          </a:xfrm>
          <a:prstGeom prst="rect">
            <a:avLst/>
          </a:prstGeom>
        </p:spPr>
        <p:txBody>
          <a:bodyPr/>
          <a:lstStyle/>
          <a:p>
            <a:fld id="{D8448905-A81F-4809-BF61-C73CD0C2F526}" type="slidenum">
              <a:rPr lang="en-AU" altLang="en-US"/>
              <a:pPr/>
              <a:t>16</a:t>
            </a:fld>
            <a:endParaRPr lang="en-AU" altLang="en-US"/>
          </a:p>
        </p:txBody>
      </p:sp>
      <p:sp>
        <p:nvSpPr>
          <p:cNvPr id="330847" name="Rectangle 95"/>
          <p:cNvSpPr>
            <a:spLocks noGrp="1" noChangeArrowheads="1"/>
          </p:cNvSpPr>
          <p:nvPr>
            <p:ph type="title"/>
          </p:nvPr>
        </p:nvSpPr>
        <p:spPr>
          <a:xfrm>
            <a:off x="414337" y="424800"/>
            <a:ext cx="9074607" cy="262380"/>
          </a:xfrm>
        </p:spPr>
        <p:txBody>
          <a:bodyPr/>
          <a:lstStyle/>
          <a:p>
            <a:r>
              <a:rPr lang="en-AU" altLang="en-US" dirty="0" smtClean="0"/>
              <a:t>What about Brexit and Europe?</a:t>
            </a:r>
            <a:endParaRPr lang="en-AU" altLang="en-US" dirty="0"/>
          </a:p>
        </p:txBody>
      </p:sp>
      <p:sp>
        <p:nvSpPr>
          <p:cNvPr id="6" name="Text Placeholder 28"/>
          <p:cNvSpPr txBox="1">
            <a:spLocks/>
          </p:cNvSpPr>
          <p:nvPr/>
        </p:nvSpPr>
        <p:spPr>
          <a:xfrm>
            <a:off x="414338" y="6495349"/>
            <a:ext cx="4250630" cy="262800"/>
          </a:xfrm>
          <a:prstGeom prst="rect">
            <a:avLst/>
          </a:prstGeom>
        </p:spPr>
        <p:txBody>
          <a:bodyPr/>
          <a:lstStyle>
            <a:lvl1pPr marL="1371600" indent="-45720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0" indent="-457200" algn="l" defTabSz="914400" rtl="0" eaLnBrk="1" latinLnBrk="0" hangingPunct="1">
              <a:spcBef>
                <a:spcPts val="24"/>
              </a:spcBef>
              <a:buSzPct val="130000"/>
              <a:buFont typeface="Arial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00400" indent="-457200" algn="l" defTabSz="914400" rtl="0" eaLnBrk="1" latinLnBrk="0" hangingPunct="1">
              <a:spcBef>
                <a:spcPts val="2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50" indent="-285750" algn="l" defTabSz="914400" rtl="0" eaLnBrk="1" latinLnBrk="0" hangingPunct="1">
              <a:spcBef>
                <a:spcPts val="24"/>
              </a:spcBef>
              <a:buFont typeface="Arial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5750" indent="-285750" algn="l" defTabSz="914400" rtl="0" eaLnBrk="1" latinLnBrk="0" hangingPunct="1">
              <a:spcBef>
                <a:spcPts val="24"/>
              </a:spcBef>
              <a:buFont typeface="Arial" pitchFamily="34" charset="0"/>
              <a:buChar char="•"/>
              <a:defRPr lang="en-AU" sz="16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24"/>
              </a:spcBef>
              <a:buFont typeface="Arial" panose="020B0604020202020204" pitchFamily="34" charset="0"/>
              <a:buChar char="–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US" sz="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AU" sz="700" b="0" cap="none" dirty="0">
                <a:solidFill>
                  <a:schemeClr val="tx1"/>
                </a:solidFill>
              </a:rPr>
              <a:t>Source: </a:t>
            </a:r>
            <a:r>
              <a:rPr lang="en-AU" sz="700" b="0" cap="none" dirty="0" smtClean="0">
                <a:solidFill>
                  <a:schemeClr val="tx1"/>
                </a:solidFill>
              </a:rPr>
              <a:t>AMP </a:t>
            </a:r>
            <a:r>
              <a:rPr lang="en-AU" sz="700" b="0" cap="none" dirty="0">
                <a:solidFill>
                  <a:schemeClr val="tx1"/>
                </a:solidFill>
              </a:rPr>
              <a:t>Capital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052735"/>
            <a:ext cx="4810125" cy="51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7638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14000" y="424800"/>
            <a:ext cx="9075600" cy="262380"/>
          </a:xfrm>
        </p:spPr>
        <p:txBody>
          <a:bodyPr/>
          <a:lstStyle/>
          <a:p>
            <a:r>
              <a:rPr lang="en-AU" dirty="0"/>
              <a:t>Eurozone break up risk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414338" y="6381328"/>
            <a:ext cx="4250630" cy="262800"/>
          </a:xfrm>
        </p:spPr>
        <p:txBody>
          <a:bodyPr/>
          <a:lstStyle/>
          <a:p>
            <a:r>
              <a:rPr lang="en-AU" dirty="0"/>
              <a:t>Source: </a:t>
            </a:r>
            <a:r>
              <a:rPr lang="en-AU" dirty="0" err="1"/>
              <a:t>Eurobarometer</a:t>
            </a:r>
            <a:r>
              <a:rPr lang="en-AU" dirty="0"/>
              <a:t>, AMP Capital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| </a:t>
            </a:r>
            <a:fld id="{F96FB4C9-06FE-4DAD-AFB2-F7CAB3AE2C54}" type="slidenum">
              <a:rPr lang="en-AU" smtClean="0"/>
              <a:pPr/>
              <a:t>17</a:t>
            </a:fld>
            <a:endParaRPr lang="en-AU" dirty="0"/>
          </a:p>
        </p:txBody>
      </p:sp>
      <p:sp>
        <p:nvSpPr>
          <p:cNvPr id="10" name="Content Placeholder 30"/>
          <p:cNvSpPr txBox="1">
            <a:spLocks/>
          </p:cNvSpPr>
          <p:nvPr/>
        </p:nvSpPr>
        <p:spPr>
          <a:xfrm>
            <a:off x="414338" y="2267802"/>
            <a:ext cx="4250630" cy="4568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8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defRPr lang="en-A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12" name="Content Placeholder 30"/>
          <p:cNvSpPr txBox="1">
            <a:spLocks/>
          </p:cNvSpPr>
          <p:nvPr/>
        </p:nvSpPr>
        <p:spPr>
          <a:xfrm>
            <a:off x="414338" y="1777014"/>
            <a:ext cx="4250630" cy="42549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8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defRPr lang="en-A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23" name="Content Placeholder 30"/>
          <p:cNvSpPr txBox="1">
            <a:spLocks/>
          </p:cNvSpPr>
          <p:nvPr/>
        </p:nvSpPr>
        <p:spPr>
          <a:xfrm>
            <a:off x="414338" y="1565276"/>
            <a:ext cx="4250630" cy="3233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8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defRPr lang="en-A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Key issues and what to watch</a:t>
            </a:r>
          </a:p>
          <a:p>
            <a:endParaRPr lang="en-AU" dirty="0"/>
          </a:p>
        </p:txBody>
      </p:sp>
      <p:sp>
        <p:nvSpPr>
          <p:cNvPr id="24" name="Content Placeholder 31"/>
          <p:cNvSpPr txBox="1">
            <a:spLocks/>
          </p:cNvSpPr>
          <p:nvPr/>
        </p:nvSpPr>
        <p:spPr>
          <a:xfrm>
            <a:off x="5169025" y="1565276"/>
            <a:ext cx="4300958" cy="3233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2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24"/>
              </a:spcBef>
              <a:buFont typeface="Arial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24"/>
              </a:spcBef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24"/>
              </a:spcBef>
              <a:buFont typeface="Arial" panose="020B0604020202020204" pitchFamily="34" charset="0"/>
              <a:buChar char="–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Support for Euro remains strong (Italy excepted)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967" y="1888662"/>
            <a:ext cx="421404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&gt;"/>
            </a:pPr>
            <a:r>
              <a:rPr lang="en-AU" sz="1600" dirty="0" err="1" smtClean="0"/>
              <a:t>Brexit</a:t>
            </a:r>
            <a:r>
              <a:rPr lang="en-AU" sz="1600" dirty="0" smtClean="0"/>
              <a:t> uncertainty remains - but </a:t>
            </a:r>
            <a:r>
              <a:rPr lang="en-AU" sz="1600" dirty="0"/>
              <a:t>the UK economy is only 2.5% of global GDP </a:t>
            </a:r>
          </a:p>
          <a:p>
            <a:pPr marL="285750" indent="-285750">
              <a:buFont typeface="Arial" panose="020B0604020202020204" pitchFamily="34" charset="0"/>
              <a:buChar char="&gt;"/>
            </a:pPr>
            <a:r>
              <a:rPr lang="en-AU" sz="1600" dirty="0"/>
              <a:t>Post Brexit elections in Spain, </a:t>
            </a:r>
            <a:r>
              <a:rPr lang="en-AU" sz="1600" dirty="0" smtClean="0"/>
              <a:t>Austria, the </a:t>
            </a:r>
            <a:r>
              <a:rPr lang="en-AU" sz="1600" dirty="0"/>
              <a:t>Netherlands </a:t>
            </a:r>
            <a:r>
              <a:rPr lang="en-AU" sz="1600" dirty="0" smtClean="0"/>
              <a:t>&amp; France showed </a:t>
            </a:r>
            <a:r>
              <a:rPr lang="en-AU" sz="1600" dirty="0"/>
              <a:t>“poor” results for anti-Euro populists. </a:t>
            </a:r>
          </a:p>
          <a:p>
            <a:pPr marL="285750" indent="-285750">
              <a:buFont typeface="Arial" panose="020B0604020202020204" pitchFamily="34" charset="0"/>
              <a:buChar char="&gt;"/>
            </a:pPr>
            <a:r>
              <a:rPr lang="en-AU" sz="1600" dirty="0"/>
              <a:t>Italy is a bigger risk</a:t>
            </a:r>
          </a:p>
          <a:p>
            <a:pPr marL="285750" indent="-285750">
              <a:buFont typeface="Arial" panose="020B0604020202020204" pitchFamily="34" charset="0"/>
              <a:buChar char="&gt;"/>
            </a:pPr>
            <a:r>
              <a:rPr lang="en-AU" sz="1600" dirty="0"/>
              <a:t>Why Eurozone break up risk is overstated: less inequality, support for Euro is generally high</a:t>
            </a:r>
          </a:p>
          <a:p>
            <a:pPr marL="285750" indent="-285750">
              <a:buFont typeface="Arial" panose="020B0604020202020204" pitchFamily="34" charset="0"/>
              <a:buChar char="&gt;"/>
            </a:pPr>
            <a:r>
              <a:rPr lang="en-AU" sz="1600" dirty="0"/>
              <a:t>A Eurosceptic win in an individual country would not necessarily lead to an exit from the Euro</a:t>
            </a:r>
          </a:p>
          <a:p>
            <a:pPr marL="285750" indent="-285750">
              <a:buFont typeface="Arial" panose="020B0604020202020204" pitchFamily="34" charset="0"/>
              <a:buChar char="&gt;"/>
            </a:pPr>
            <a:endParaRPr lang="en-A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5" y="2267802"/>
            <a:ext cx="4695156" cy="316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2878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4337" y="424800"/>
            <a:ext cx="9074607" cy="262380"/>
          </a:xfrm>
        </p:spPr>
        <p:txBody>
          <a:bodyPr/>
          <a:lstStyle/>
          <a:p>
            <a:r>
              <a:rPr lang="en-AU" dirty="0"/>
              <a:t>Japanese growth looking a bit better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416496" y="6282239"/>
            <a:ext cx="9078912" cy="262979"/>
          </a:xfrm>
        </p:spPr>
        <p:txBody>
          <a:bodyPr/>
          <a:lstStyle/>
          <a:p>
            <a:r>
              <a:rPr lang="en-AU" dirty="0"/>
              <a:t>Source: Bloomberg, AMP Capital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3"/>
          </p:nvPr>
        </p:nvSpPr>
        <p:spPr>
          <a:xfrm>
            <a:off x="414337" y="593708"/>
            <a:ext cx="9075600" cy="307777"/>
          </a:xfrm>
        </p:spPr>
        <p:txBody>
          <a:bodyPr/>
          <a:lstStyle/>
          <a:p>
            <a:r>
              <a:rPr lang="en-AU" dirty="0"/>
              <a:t>Bank of Japan targeting above 2% inflation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| </a:t>
            </a:r>
            <a:fld id="{F96FB4C9-06FE-4DAD-AFB2-F7CAB3AE2C54}" type="slidenum">
              <a:rPr lang="en-AU" smtClean="0"/>
              <a:pPr/>
              <a:t>18</a:t>
            </a:fld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8" y="656328"/>
            <a:ext cx="9684184" cy="58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254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14000" y="424800"/>
            <a:ext cx="9075600" cy="262380"/>
          </a:xfrm>
        </p:spPr>
        <p:txBody>
          <a:bodyPr/>
          <a:lstStyle/>
          <a:p>
            <a:r>
              <a:rPr lang="en-AU" dirty="0"/>
              <a:t>Chinese growth has picked up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7"/>
          </p:nvPr>
        </p:nvSpPr>
        <p:spPr>
          <a:xfrm>
            <a:off x="414000" y="593708"/>
            <a:ext cx="9075600" cy="307777"/>
          </a:xfrm>
        </p:spPr>
        <p:txBody>
          <a:bodyPr/>
          <a:lstStyle/>
          <a:p>
            <a:r>
              <a:rPr lang="en-AU" dirty="0"/>
              <a:t>Stimulus giving way to modest tightening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Source: Thomson Reuters, Bloomberg, AMP Capital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| </a:t>
            </a:r>
            <a:fld id="{F96FB4C9-06FE-4DAD-AFB2-F7CAB3AE2C54}" type="slidenum">
              <a:rPr lang="en-AU" smtClean="0"/>
              <a:pPr/>
              <a:t>19</a:t>
            </a:fld>
            <a:endParaRPr lang="en-AU" dirty="0"/>
          </a:p>
        </p:txBody>
      </p:sp>
      <p:sp>
        <p:nvSpPr>
          <p:cNvPr id="10" name="Content Placeholder 30"/>
          <p:cNvSpPr txBox="1">
            <a:spLocks/>
          </p:cNvSpPr>
          <p:nvPr/>
        </p:nvSpPr>
        <p:spPr>
          <a:xfrm>
            <a:off x="414338" y="2267802"/>
            <a:ext cx="4250630" cy="4568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8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defRPr lang="en-A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12" name="Content Placeholder 30"/>
          <p:cNvSpPr txBox="1">
            <a:spLocks/>
          </p:cNvSpPr>
          <p:nvPr/>
        </p:nvSpPr>
        <p:spPr>
          <a:xfrm>
            <a:off x="414338" y="1888661"/>
            <a:ext cx="4250630" cy="42549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8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defRPr lang="en-A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23" name="Content Placeholder 30"/>
          <p:cNvSpPr txBox="1">
            <a:spLocks/>
          </p:cNvSpPr>
          <p:nvPr/>
        </p:nvSpPr>
        <p:spPr>
          <a:xfrm>
            <a:off x="414338" y="1565276"/>
            <a:ext cx="4250630" cy="3233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8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defRPr lang="en-A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Chinese growth has stabilised</a:t>
            </a:r>
            <a:br>
              <a:rPr lang="en-AU" dirty="0"/>
            </a:br>
            <a:endParaRPr lang="en-AU" b="0" dirty="0"/>
          </a:p>
          <a:p>
            <a:endParaRPr lang="en-AU" dirty="0"/>
          </a:p>
        </p:txBody>
      </p:sp>
      <p:sp>
        <p:nvSpPr>
          <p:cNvPr id="24" name="Content Placeholder 31"/>
          <p:cNvSpPr txBox="1">
            <a:spLocks/>
          </p:cNvSpPr>
          <p:nvPr/>
        </p:nvSpPr>
        <p:spPr>
          <a:xfrm>
            <a:off x="5279209" y="1565276"/>
            <a:ext cx="4214041" cy="3233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2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24"/>
              </a:spcBef>
              <a:buFont typeface="Arial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24"/>
              </a:spcBef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24"/>
              </a:spcBef>
              <a:buFont typeface="Arial" panose="020B0604020202020204" pitchFamily="34" charset="0"/>
              <a:buChar char="–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China is in transition from manufacturing &amp; investment to services &amp; consumption</a:t>
            </a:r>
            <a:br>
              <a:rPr lang="en-AU" dirty="0"/>
            </a:br>
            <a:endParaRPr lang="en-AU" dirty="0"/>
          </a:p>
          <a:p>
            <a:pPr lvl="1"/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" y="2059785"/>
            <a:ext cx="5071417" cy="3250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361" y="2053709"/>
            <a:ext cx="4779510" cy="31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534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424800"/>
            <a:ext cx="9074607" cy="262380"/>
          </a:xfrm>
        </p:spPr>
        <p:txBody>
          <a:bodyPr/>
          <a:lstStyle/>
          <a:p>
            <a:r>
              <a:rPr lang="en-AU" dirty="0" smtClean="0"/>
              <a:t>The noise continues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764704"/>
            <a:ext cx="9075600" cy="5472608"/>
          </a:xfrm>
        </p:spPr>
        <p:txBody>
          <a:bodyPr/>
          <a:lstStyle/>
          <a:p>
            <a:pPr lvl="3"/>
            <a:r>
              <a:rPr lang="en-AU" dirty="0" smtClean="0"/>
              <a:t>Fed taper talk</a:t>
            </a:r>
          </a:p>
          <a:p>
            <a:pPr lvl="3"/>
            <a:r>
              <a:rPr lang="en-AU" dirty="0" smtClean="0"/>
              <a:t>Syria</a:t>
            </a:r>
          </a:p>
          <a:p>
            <a:pPr lvl="3"/>
            <a:r>
              <a:rPr lang="en-AU" dirty="0" smtClean="0"/>
              <a:t>US Government shutdown and debt ceiling debacle</a:t>
            </a:r>
          </a:p>
          <a:p>
            <a:pPr lvl="3"/>
            <a:r>
              <a:rPr lang="en-AU" dirty="0" smtClean="0"/>
              <a:t>End of US QE</a:t>
            </a:r>
          </a:p>
          <a:p>
            <a:pPr lvl="3"/>
            <a:r>
              <a:rPr lang="en-AU" dirty="0" smtClean="0"/>
              <a:t>Ukraine</a:t>
            </a:r>
          </a:p>
          <a:p>
            <a:pPr lvl="3"/>
            <a:r>
              <a:rPr lang="en-AU" dirty="0" smtClean="0"/>
              <a:t>IS terror threat</a:t>
            </a:r>
          </a:p>
          <a:p>
            <a:pPr lvl="3"/>
            <a:r>
              <a:rPr lang="en-AU" dirty="0" smtClean="0"/>
              <a:t>Ebola</a:t>
            </a:r>
          </a:p>
          <a:p>
            <a:pPr lvl="3"/>
            <a:r>
              <a:rPr lang="en-AU" dirty="0" smtClean="0"/>
              <a:t>Deflation</a:t>
            </a:r>
          </a:p>
          <a:p>
            <a:pPr lvl="3"/>
            <a:r>
              <a:rPr lang="en-AU" dirty="0" smtClean="0"/>
              <a:t>Commodity/oil crash</a:t>
            </a:r>
          </a:p>
          <a:p>
            <a:pPr lvl="3"/>
            <a:r>
              <a:rPr lang="en-AU" dirty="0" smtClean="0"/>
              <a:t>Greece</a:t>
            </a:r>
          </a:p>
          <a:p>
            <a:pPr lvl="3"/>
            <a:r>
              <a:rPr lang="en-AU" dirty="0" smtClean="0"/>
              <a:t>China worries – shares, debt, property, currency</a:t>
            </a:r>
          </a:p>
          <a:p>
            <a:pPr lvl="3"/>
            <a:r>
              <a:rPr lang="en-AU" dirty="0" smtClean="0"/>
              <a:t>Worries about Australian recession, property crash, banks</a:t>
            </a:r>
          </a:p>
          <a:p>
            <a:pPr lvl="3"/>
            <a:r>
              <a:rPr lang="en-AU" dirty="0" smtClean="0"/>
              <a:t>Brazil &amp; Russia in recession</a:t>
            </a:r>
          </a:p>
          <a:p>
            <a:pPr lvl="3"/>
            <a:r>
              <a:rPr lang="en-AU" dirty="0" smtClean="0"/>
              <a:t>Worries about energy producers defaulting</a:t>
            </a:r>
          </a:p>
          <a:p>
            <a:pPr lvl="3"/>
            <a:r>
              <a:rPr lang="en-AU" dirty="0" smtClean="0"/>
              <a:t>Manufacturing slump globally</a:t>
            </a:r>
          </a:p>
          <a:p>
            <a:pPr lvl="3"/>
            <a:r>
              <a:rPr lang="en-AU" dirty="0" smtClean="0"/>
              <a:t>Trump</a:t>
            </a:r>
          </a:p>
          <a:p>
            <a:pPr lvl="3"/>
            <a:r>
              <a:rPr lang="en-AU" dirty="0" smtClean="0"/>
              <a:t>Worries about Fed raising rates/rising $US</a:t>
            </a:r>
          </a:p>
          <a:p>
            <a:pPr lvl="3"/>
            <a:r>
              <a:rPr lang="en-AU" dirty="0" smtClean="0"/>
              <a:t>Soft starts to the year for US growth</a:t>
            </a:r>
          </a:p>
          <a:p>
            <a:pPr lvl="3"/>
            <a:r>
              <a:rPr lang="en-AU" dirty="0" smtClean="0"/>
              <a:t>Falling profits</a:t>
            </a:r>
          </a:p>
          <a:p>
            <a:pPr lvl="3"/>
            <a:r>
              <a:rPr lang="en-AU" dirty="0" smtClean="0"/>
              <a:t>Brexit</a:t>
            </a:r>
          </a:p>
          <a:p>
            <a:pPr lvl="3"/>
            <a:r>
              <a:rPr lang="en-AU" dirty="0" smtClean="0"/>
              <a:t>Messy Australian election result</a:t>
            </a:r>
          </a:p>
          <a:p>
            <a:pPr lvl="3"/>
            <a:r>
              <a:rPr lang="en-AU" dirty="0" smtClean="0"/>
              <a:t>South China Sea tensions</a:t>
            </a:r>
          </a:p>
          <a:p>
            <a:pPr lvl="3"/>
            <a:r>
              <a:rPr lang="en-AU" dirty="0" smtClean="0"/>
              <a:t>An attempted coup in Turkey</a:t>
            </a:r>
          </a:p>
          <a:p>
            <a:pPr lvl="3"/>
            <a:r>
              <a:rPr lang="en-AU" dirty="0" smtClean="0"/>
              <a:t>Italy, Austria, the Netherlands, France</a:t>
            </a:r>
          </a:p>
          <a:p>
            <a:pPr lvl="3"/>
            <a:r>
              <a:rPr lang="en-AU" dirty="0" smtClean="0"/>
              <a:t>North Korea</a:t>
            </a:r>
          </a:p>
          <a:p>
            <a:pPr lvl="3"/>
            <a:endParaRPr lang="en-AU" dirty="0" smtClean="0"/>
          </a:p>
          <a:p>
            <a:pPr lvl="3"/>
            <a:endParaRPr lang="en-AU" dirty="0"/>
          </a:p>
          <a:p>
            <a:pPr lvl="3"/>
            <a:endParaRPr lang="en-AU" dirty="0"/>
          </a:p>
          <a:p>
            <a:pPr marL="0" lvl="3" indent="0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185248" y="6421188"/>
            <a:ext cx="2310160" cy="436812"/>
          </a:xfrm>
        </p:spPr>
        <p:txBody>
          <a:bodyPr/>
          <a:lstStyle/>
          <a:p>
            <a:r>
              <a:rPr lang="en-AU" dirty="0" smtClean="0"/>
              <a:t>Source: AMP Capital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 dirty="0" smtClean="0"/>
              <a:t>| </a:t>
            </a:r>
            <a:fld id="{F96FB4C9-06FE-4DAD-AFB2-F7CAB3AE2C54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3861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424800"/>
            <a:ext cx="9074607" cy="262380"/>
          </a:xfrm>
        </p:spPr>
        <p:txBody>
          <a:bodyPr/>
          <a:lstStyle/>
          <a:p>
            <a:r>
              <a:rPr lang="en-AU" dirty="0"/>
              <a:t>Geopolitical risk – watch list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/>
              <a:t>Source: AMP Capital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 dirty="0"/>
              <a:t>| </a:t>
            </a:r>
            <a:fld id="{F96FB4C9-06FE-4DAD-AFB2-F7CAB3AE2C54}" type="slidenum">
              <a:rPr lang="en-AU" smtClean="0"/>
              <a:pPr/>
              <a:t>20</a:t>
            </a:fld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31374"/>
              </p:ext>
            </p:extLst>
          </p:nvPr>
        </p:nvGraphicFramePr>
        <p:xfrm>
          <a:off x="414338" y="980727"/>
          <a:ext cx="9003158" cy="5547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4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4678">
                <a:tc>
                  <a:txBody>
                    <a:bodyPr/>
                    <a:lstStyle/>
                    <a:p>
                      <a:r>
                        <a:rPr lang="en-AU" dirty="0"/>
                        <a:t>Event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Potential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Significance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Probability/</a:t>
                      </a:r>
                    </a:p>
                    <a:p>
                      <a:r>
                        <a:rPr lang="en-AU" dirty="0"/>
                        <a:t>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0969">
                <a:tc>
                  <a:txBody>
                    <a:bodyPr/>
                    <a:lstStyle/>
                    <a:p>
                      <a:r>
                        <a:rPr lang="en-AU" dirty="0"/>
                        <a:t>Eurozone elections: </a:t>
                      </a:r>
                      <a:r>
                        <a:rPr lang="en-AU" baseline="0" dirty="0"/>
                        <a:t>France (June), Germany (Sept), </a:t>
                      </a:r>
                      <a:r>
                        <a:rPr lang="en-AU" baseline="0" dirty="0" smtClean="0"/>
                        <a:t>Italy (Feb 2018?)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Fear of Eurozone</a:t>
                      </a:r>
                      <a:r>
                        <a:rPr lang="en-AU" baseline="0" dirty="0"/>
                        <a:t> break up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High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4678">
                <a:tc>
                  <a:txBody>
                    <a:bodyPr/>
                    <a:lstStyle/>
                    <a:p>
                      <a:r>
                        <a:rPr lang="en-AU" dirty="0"/>
                        <a:t>UK election (June)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Impact on </a:t>
                      </a:r>
                      <a:r>
                        <a:rPr lang="en-AU" dirty="0" err="1" smtClean="0"/>
                        <a:t>Brexit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4678">
                <a:tc>
                  <a:txBody>
                    <a:bodyPr/>
                    <a:lstStyle/>
                    <a:p>
                      <a:r>
                        <a:rPr lang="en-AU" dirty="0"/>
                        <a:t>US </a:t>
                      </a:r>
                      <a:r>
                        <a:rPr lang="en-AU" dirty="0" smtClean="0"/>
                        <a:t>politics</a:t>
                      </a:r>
                      <a:r>
                        <a:rPr lang="en-AU" baseline="0" dirty="0" smtClean="0"/>
                        <a:t> – ACA reform, tax reform, debt ceiling increase, Trump risks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Hit to US confidence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4678">
                <a:tc>
                  <a:txBody>
                    <a:bodyPr/>
                    <a:lstStyle/>
                    <a:p>
                      <a:r>
                        <a:rPr lang="en-AU" dirty="0"/>
                        <a:t>Ongoing IS terror threat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Economic disruption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Medium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4060">
                <a:tc>
                  <a:txBody>
                    <a:bodyPr/>
                    <a:lstStyle/>
                    <a:p>
                      <a:r>
                        <a:rPr lang="en-AU" dirty="0"/>
                        <a:t>South</a:t>
                      </a:r>
                      <a:r>
                        <a:rPr lang="en-AU" baseline="0" dirty="0"/>
                        <a:t> China Sea escalation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High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Low-Medium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4060">
                <a:tc>
                  <a:txBody>
                    <a:bodyPr/>
                    <a:lstStyle/>
                    <a:p>
                      <a:r>
                        <a:rPr lang="en-AU" dirty="0"/>
                        <a:t>Trade war </a:t>
                      </a:r>
                      <a:r>
                        <a:rPr lang="en-AU" dirty="0" smtClean="0"/>
                        <a:t>between US </a:t>
                      </a:r>
                      <a:r>
                        <a:rPr lang="en-AU" dirty="0"/>
                        <a:t>&amp;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Economic</a:t>
                      </a:r>
                      <a:r>
                        <a:rPr lang="en-AU" baseline="0" dirty="0"/>
                        <a:t> disruption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4060">
                <a:tc>
                  <a:txBody>
                    <a:bodyPr/>
                    <a:lstStyle/>
                    <a:p>
                      <a:r>
                        <a:rPr lang="en-AU" dirty="0"/>
                        <a:t>Korean tensions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High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Low-Medium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3757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/>
              <a:t>// </a:t>
            </a:r>
            <a:fld id="{BF46E481-D4D5-433C-A57C-963DB676CB02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41986" name="Slide Number Placeholder 4"/>
          <p:cNvSpPr txBox="1">
            <a:spLocks noGrp="1"/>
          </p:cNvSpPr>
          <p:nvPr/>
        </p:nvSpPr>
        <p:spPr bwMode="auto">
          <a:xfrm>
            <a:off x="521097" y="6326188"/>
            <a:ext cx="74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BC437167-E5F8-4ABA-B822-341371D8A076}" type="slidenum">
              <a:rPr lang="en-AU" sz="1000" b="0">
                <a:solidFill>
                  <a:srgbClr val="FFFFFF"/>
                </a:solidFill>
              </a:rPr>
              <a:pPr eaLnBrk="0" hangingPunct="0"/>
              <a:t>21</a:t>
            </a:fld>
            <a:endParaRPr lang="en-AU" sz="1000" b="0">
              <a:solidFill>
                <a:srgbClr val="FFFFFF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2120" y="404664"/>
            <a:ext cx="8576601" cy="512961"/>
          </a:xfrm>
        </p:spPr>
        <p:txBody>
          <a:bodyPr/>
          <a:lstStyle/>
          <a:p>
            <a:r>
              <a:rPr lang="en-US" sz="2600" dirty="0"/>
              <a:t>Spare capacity remains which is keeping underlying inflation low</a:t>
            </a:r>
            <a:endParaRPr lang="en-AU" sz="2600" dirty="0"/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577572" y="6203951"/>
            <a:ext cx="21451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AU" sz="800" b="0" dirty="0">
                <a:solidFill>
                  <a:srgbClr val="393636"/>
                </a:solidFill>
              </a:rPr>
              <a:t>Source: Bloomberg, AMP Capital Investors</a:t>
            </a:r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901700" y="1190625"/>
            <a:ext cx="82042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287898"/>
            <a:ext cx="9906000" cy="602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117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4337" y="424800"/>
            <a:ext cx="9291191" cy="262380"/>
          </a:xfrm>
        </p:spPr>
        <p:txBody>
          <a:bodyPr/>
          <a:lstStyle/>
          <a:p>
            <a:r>
              <a:rPr lang="en-AU" dirty="0"/>
              <a:t>Interest rates to remain low, but us on the way up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Source: Thomson Reuters, Bloomberg, AMP Capital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| </a:t>
            </a:r>
            <a:fld id="{F96FB4C9-06FE-4DAD-AFB2-F7CAB3AE2C54}" type="slidenum">
              <a:rPr lang="en-AU" smtClean="0"/>
              <a:pPr/>
              <a:t>22</a:t>
            </a:fld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99" y="687180"/>
            <a:ext cx="9555865" cy="58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139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424800"/>
            <a:ext cx="9074607" cy="256480"/>
          </a:xfrm>
        </p:spPr>
        <p:txBody>
          <a:bodyPr/>
          <a:lstStyle/>
          <a:p>
            <a:r>
              <a:rPr lang="en-AU" dirty="0" smtClean="0"/>
              <a:t>Beware the perennial calls for recession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smtClean="0"/>
              <a:t>Source: AMP Capital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 dirty="0" smtClean="0"/>
              <a:t>| </a:t>
            </a:r>
            <a:fld id="{F96FB4C9-06FE-4DAD-AFB2-F7CAB3AE2C54}" type="slidenum">
              <a:rPr lang="en-AU" smtClean="0"/>
              <a:pPr/>
              <a:t>23</a:t>
            </a:fld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5784" y="497585"/>
            <a:ext cx="529840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851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Australian economy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AU" dirty="0"/>
              <a:t>Still motoring along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96226" y="6453336"/>
            <a:ext cx="4250630" cy="262800"/>
          </a:xfrm>
        </p:spPr>
        <p:txBody>
          <a:bodyPr/>
          <a:lstStyle/>
          <a:p>
            <a:r>
              <a:rPr lang="en-AU" dirty="0"/>
              <a:t>Source: ABS, AMP Capital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| </a:t>
            </a:r>
            <a:fld id="{F96FB4C9-06FE-4DAD-AFB2-F7CAB3AE2C54}" type="slidenum">
              <a:rPr lang="en-AU" smtClean="0"/>
              <a:pPr/>
              <a:t>24</a:t>
            </a:fld>
            <a:endParaRPr lang="en-AU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22518" y="1118459"/>
            <a:ext cx="4250630" cy="39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2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24"/>
              </a:spcBef>
              <a:buFont typeface="Arial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24"/>
              </a:spcBef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24"/>
              </a:spcBef>
              <a:buFont typeface="Arial" panose="020B0604020202020204" pitchFamily="34" charset="0"/>
              <a:buChar char="–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US" sz="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1400" dirty="0"/>
              <a:t>Housing investment is set to slow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5295960" y="1091469"/>
            <a:ext cx="4250630" cy="39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2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24"/>
              </a:spcBef>
              <a:buFont typeface="Arial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24"/>
              </a:spcBef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24"/>
              </a:spcBef>
              <a:buFont typeface="Arial" panose="020B0604020202020204" pitchFamily="34" charset="0"/>
              <a:buChar char="–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US" sz="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1400" dirty="0"/>
              <a:t>…and retail sales growth is sluggish 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414338" y="3924548"/>
            <a:ext cx="4250630" cy="39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2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24"/>
              </a:spcBef>
              <a:buFont typeface="Arial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24"/>
              </a:spcBef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24"/>
              </a:spcBef>
              <a:buFont typeface="Arial" panose="020B0604020202020204" pitchFamily="34" charset="0"/>
              <a:buChar char="–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US" sz="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1400" dirty="0"/>
              <a:t>But mining investment is close to the bottom</a:t>
            </a: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5279208" y="3928488"/>
            <a:ext cx="4426319" cy="39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2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24"/>
              </a:spcBef>
              <a:buFont typeface="Arial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24"/>
              </a:spcBef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24"/>
              </a:spcBef>
              <a:buFont typeface="Arial" panose="020B0604020202020204" pitchFamily="34" charset="0"/>
              <a:buChar char="–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US" sz="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1400" dirty="0"/>
              <a:t>…and services exports are strong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2" y="4121034"/>
            <a:ext cx="4182615" cy="239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43" y="1395310"/>
            <a:ext cx="4267032" cy="259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08" y="1315100"/>
            <a:ext cx="4287381" cy="2609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669" y="4156810"/>
            <a:ext cx="4249596" cy="25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143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4000" y="424800"/>
            <a:ext cx="9075600" cy="775340"/>
          </a:xfrm>
        </p:spPr>
        <p:txBody>
          <a:bodyPr/>
          <a:lstStyle/>
          <a:p>
            <a:r>
              <a:rPr lang="en-AU" dirty="0"/>
              <a:t>A budget surplus for 2020/21 still </a:t>
            </a:r>
            <a:r>
              <a:rPr lang="en-AU" dirty="0" smtClean="0"/>
              <a:t>expected </a:t>
            </a:r>
            <a:br>
              <a:rPr lang="en-AU" dirty="0" smtClean="0"/>
            </a:br>
            <a:r>
              <a:rPr lang="en-AU" sz="2000" b="0" dirty="0" smtClean="0"/>
              <a:t>but </a:t>
            </a:r>
            <a:r>
              <a:rPr lang="en-AU" sz="2000" b="0" dirty="0"/>
              <a:t>revenue projections are ambitious given soft wages growth and commodity price risks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Source: Federal Treasury, AMP Capital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| </a:t>
            </a:r>
            <a:fld id="{F96FB4C9-06FE-4DAD-AFB2-F7CAB3AE2C54}" type="slidenum">
              <a:rPr lang="en-AU" smtClean="0"/>
              <a:pPr/>
              <a:t>25</a:t>
            </a:fld>
            <a:endParaRPr lang="en-AU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" y="1844824"/>
            <a:ext cx="4878534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44823"/>
            <a:ext cx="4824536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4995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424800"/>
            <a:ext cx="9074607" cy="262380"/>
          </a:xfrm>
        </p:spPr>
        <p:txBody>
          <a:bodyPr/>
          <a:lstStyle/>
          <a:p>
            <a:r>
              <a:rPr lang="en-AU" dirty="0" smtClean="0"/>
              <a:t>Optimal drinks per day – </a:t>
            </a:r>
            <a:r>
              <a:rPr lang="en-AU" dirty="0" err="1" smtClean="0"/>
              <a:t>dr</a:t>
            </a:r>
            <a:r>
              <a:rPr lang="en-AU" dirty="0" smtClean="0"/>
              <a:t> John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smtClean="0"/>
              <a:t>Source: AMP Capital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 dirty="0" smtClean="0"/>
              <a:t>| </a:t>
            </a:r>
            <a:fld id="{F96FB4C9-06FE-4DAD-AFB2-F7CAB3AE2C54}" type="slidenum">
              <a:rPr lang="en-AU" smtClean="0"/>
              <a:pPr/>
              <a:t>26</a:t>
            </a:fld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7258" y="380126"/>
            <a:ext cx="5040559" cy="667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5876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424800"/>
            <a:ext cx="9074607" cy="262380"/>
          </a:xfrm>
        </p:spPr>
        <p:txBody>
          <a:bodyPr/>
          <a:lstStyle/>
          <a:p>
            <a:r>
              <a:rPr lang="en-AU" dirty="0" smtClean="0"/>
              <a:t>Optimal drinks per day – better move to </a:t>
            </a:r>
            <a:r>
              <a:rPr lang="en-AU" dirty="0" err="1" smtClean="0"/>
              <a:t>chile</a:t>
            </a:r>
            <a:r>
              <a:rPr lang="en-AU" dirty="0" smtClean="0"/>
              <a:t> !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 dirty="0" smtClean="0"/>
              <a:t>| </a:t>
            </a:r>
            <a:fld id="{F96FB4C9-06FE-4DAD-AFB2-F7CAB3AE2C54}" type="slidenum">
              <a:rPr lang="en-AU" smtClean="0"/>
              <a:pPr/>
              <a:t>27</a:t>
            </a:fld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786724"/>
            <a:ext cx="7128792" cy="603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2961184" y="2852936"/>
            <a:ext cx="288032" cy="288032"/>
          </a:xfrm>
          <a:prstGeom prst="star5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ctr">
              <a:spcBef>
                <a:spcPct val="20000"/>
              </a:spcBef>
              <a:buFont typeface="Arial" panose="020B0604020202020204" pitchFamily="34" charset="0"/>
              <a:buChar char="&gt;"/>
            </a:pPr>
            <a:endParaRPr lang="en-AU" sz="1600" dirty="0" smtClean="0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5241032" y="5013176"/>
            <a:ext cx="288032" cy="288032"/>
          </a:xfrm>
          <a:prstGeom prst="star5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ctr">
              <a:spcBef>
                <a:spcPct val="20000"/>
              </a:spcBef>
              <a:buFont typeface="Arial" panose="020B0604020202020204" pitchFamily="34" charset="0"/>
              <a:buChar char="&gt;"/>
            </a:pPr>
            <a:endParaRPr lang="en-AU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671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4000" y="424800"/>
            <a:ext cx="9075600" cy="262380"/>
          </a:xfrm>
        </p:spPr>
        <p:txBody>
          <a:bodyPr/>
          <a:lstStyle/>
          <a:p>
            <a:r>
              <a:rPr lang="en-AU" dirty="0"/>
              <a:t>Shares fair value to cheap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AU" dirty="0"/>
              <a:t>Share market valuation indicators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197578" y="6450185"/>
            <a:ext cx="4250630" cy="262800"/>
          </a:xfrm>
        </p:spPr>
        <p:txBody>
          <a:bodyPr/>
          <a:lstStyle/>
          <a:p>
            <a:r>
              <a:rPr lang="en-AU" dirty="0"/>
              <a:t>Source: Thomson Reuters, AMP Capital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| </a:t>
            </a:r>
            <a:fld id="{F96FB4C9-06FE-4DAD-AFB2-F7CAB3AE2C54}" type="slidenum">
              <a:rPr lang="en-AU" smtClean="0"/>
              <a:pPr/>
              <a:t>28</a:t>
            </a:fld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68" y="789509"/>
            <a:ext cx="4779091" cy="2906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0" y="3609190"/>
            <a:ext cx="4999989" cy="3040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348" y="687180"/>
            <a:ext cx="4913784" cy="2988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348" y="3572933"/>
            <a:ext cx="5029652" cy="305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59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4000" y="424800"/>
            <a:ext cx="9075600" cy="518860"/>
          </a:xfrm>
        </p:spPr>
        <p:txBody>
          <a:bodyPr/>
          <a:lstStyle/>
          <a:p>
            <a:r>
              <a:rPr lang="en-AU" dirty="0" smtClean="0"/>
              <a:t>Australian shares are still offering a high cash flow versus bank deposits</a:t>
            </a:r>
            <a:endParaRPr lang="en-AU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 smtClean="0"/>
              <a:t>Source: Bloomberg, AMP Capital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29</a:t>
            </a:fld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908720"/>
            <a:ext cx="857927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9057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4337" y="424800"/>
            <a:ext cx="9074607" cy="262380"/>
          </a:xfrm>
        </p:spPr>
        <p:txBody>
          <a:bodyPr/>
          <a:lstStyle/>
          <a:p>
            <a:r>
              <a:rPr lang="en-AU" dirty="0"/>
              <a:t>Shares still trending up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414337" y="6420511"/>
            <a:ext cx="9078912" cy="262979"/>
          </a:xfrm>
        </p:spPr>
        <p:txBody>
          <a:bodyPr/>
          <a:lstStyle/>
          <a:p>
            <a:r>
              <a:rPr lang="en-AU" dirty="0"/>
              <a:t>Source: Thomson Reuters, AMP Capital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3"/>
          </p:nvPr>
        </p:nvSpPr>
        <p:spPr>
          <a:xfrm>
            <a:off x="414337" y="593708"/>
            <a:ext cx="9075600" cy="30777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| </a:t>
            </a:r>
            <a:fld id="{F96FB4C9-06FE-4DAD-AFB2-F7CAB3AE2C54}" type="slidenum">
              <a:rPr lang="en-AU" smtClean="0"/>
              <a:pPr/>
              <a:t>3</a:t>
            </a:fld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980076"/>
            <a:ext cx="8803656" cy="55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52348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4337" y="424800"/>
            <a:ext cx="9074607" cy="518860"/>
          </a:xfrm>
        </p:spPr>
        <p:txBody>
          <a:bodyPr/>
          <a:lstStyle/>
          <a:p>
            <a:r>
              <a:rPr lang="en-AU" dirty="0"/>
              <a:t>Aust Listed company profits are seeing a return to growth this financial year</a:t>
            </a:r>
            <a:r>
              <a:rPr lang="en-AU" sz="2000" b="0" dirty="0"/>
              <a:t>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Source: UBS,  AMP Capital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| </a:t>
            </a:r>
            <a:fld id="{F96FB4C9-06FE-4DAD-AFB2-F7CAB3AE2C54}" type="slidenum">
              <a:rPr lang="en-AU" smtClean="0"/>
              <a:pPr/>
              <a:t>30</a:t>
            </a:fld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1107087"/>
            <a:ext cx="8080012" cy="491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1728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6490" y="188640"/>
            <a:ext cx="9074607" cy="1031821"/>
          </a:xfrm>
        </p:spPr>
        <p:txBody>
          <a:bodyPr/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dirty="0"/>
              <a:t>Bonds at the end of a 35 year bull market </a:t>
            </a:r>
            <a:br>
              <a:rPr lang="en-AU" dirty="0"/>
            </a:br>
            <a:r>
              <a:rPr lang="en-AU" sz="2000" b="0" dirty="0"/>
              <a:t>Yields have so far just had a flick off the bottom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Source: Bloomberg,  AMP Capital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| </a:t>
            </a:r>
            <a:fld id="{F96FB4C9-06FE-4DAD-AFB2-F7CAB3AE2C54}" type="slidenum">
              <a:rPr lang="en-AU" smtClean="0"/>
              <a:pPr/>
              <a:t>31</a:t>
            </a:fld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09" y="887393"/>
            <a:ext cx="9345488" cy="567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517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4337" y="424800"/>
            <a:ext cx="9074607" cy="518860"/>
          </a:xfrm>
        </p:spPr>
        <p:txBody>
          <a:bodyPr/>
          <a:lstStyle/>
          <a:p>
            <a:r>
              <a:rPr lang="en-AU" dirty="0"/>
              <a:t>the “search for yield” is likely to weaken and become more selective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Source: RBA, AMP Capital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| </a:t>
            </a:r>
            <a:fld id="{F96FB4C9-06FE-4DAD-AFB2-F7CAB3AE2C54}" type="slidenum">
              <a:rPr lang="en-AU" smtClean="0"/>
              <a:pPr/>
              <a:t>32</a:t>
            </a:fld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884409"/>
            <a:ext cx="9201472" cy="55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076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AU" dirty="0"/>
              <a:t>The Divergent Australian housing market </a:t>
            </a:r>
            <a:br>
              <a:rPr lang="en-AU" dirty="0"/>
            </a:br>
            <a:r>
              <a:rPr lang="en-AU" sz="2000" b="0" dirty="0"/>
              <a:t>Sydney and Melbourne still too hot</a:t>
            </a:r>
          </a:p>
        </p:txBody>
      </p:sp>
      <p:sp>
        <p:nvSpPr>
          <p:cNvPr id="8" name="Text Box 101"/>
          <p:cNvSpPr txBox="1">
            <a:spLocks noChangeArrowheads="1"/>
          </p:cNvSpPr>
          <p:nvPr/>
        </p:nvSpPr>
        <p:spPr bwMode="auto">
          <a:xfrm>
            <a:off x="271727" y="6237312"/>
            <a:ext cx="28135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800" b="0" dirty="0">
                <a:solidFill>
                  <a:srgbClr val="393636"/>
                </a:solidFill>
              </a:rPr>
              <a:t>Source: Core Logic-RP Data, Domain APM, AMP Capital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201472" y="6621935"/>
            <a:ext cx="459016" cy="123111"/>
          </a:xfrm>
          <a:prstGeom prst="rect">
            <a:avLst/>
          </a:prstGeom>
        </p:spPr>
        <p:txBody>
          <a:bodyPr/>
          <a:lstStyle/>
          <a:p>
            <a:r>
              <a:rPr lang="en-AU" sz="800" dirty="0"/>
              <a:t>| </a:t>
            </a:r>
            <a:fld id="{F96FB4C9-06FE-4DAD-AFB2-F7CAB3AE2C54}" type="slidenum">
              <a:rPr lang="en-AU" sz="800" smtClean="0"/>
              <a:pPr/>
              <a:t>33</a:t>
            </a:fld>
            <a:endParaRPr lang="en-AU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024" y="1844824"/>
            <a:ext cx="4621218" cy="3008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6" y="1772816"/>
            <a:ext cx="5187665" cy="315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370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AU" dirty="0" smtClean="0"/>
              <a:t>Crash calls for Australian property? Expensive housing &amp; high debt but undersupplied</a:t>
            </a:r>
            <a:br>
              <a:rPr lang="en-AU" dirty="0" smtClean="0"/>
            </a:br>
            <a:endParaRPr lang="en-AU" sz="2000" b="0" dirty="0"/>
          </a:p>
        </p:txBody>
      </p:sp>
      <p:sp>
        <p:nvSpPr>
          <p:cNvPr id="8" name="Text Box 101"/>
          <p:cNvSpPr txBox="1">
            <a:spLocks noChangeArrowheads="1"/>
          </p:cNvSpPr>
          <p:nvPr/>
        </p:nvSpPr>
        <p:spPr bwMode="auto">
          <a:xfrm>
            <a:off x="271727" y="6237312"/>
            <a:ext cx="17043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800" b="0" dirty="0">
                <a:solidFill>
                  <a:srgbClr val="393636"/>
                </a:solidFill>
              </a:rPr>
              <a:t>Source: </a:t>
            </a:r>
            <a:r>
              <a:rPr lang="en-AU" sz="800" b="0" dirty="0" smtClean="0">
                <a:solidFill>
                  <a:srgbClr val="393636"/>
                </a:solidFill>
              </a:rPr>
              <a:t>ABS, RBA, AMP </a:t>
            </a:r>
            <a:r>
              <a:rPr lang="en-AU" sz="800" b="0" dirty="0">
                <a:solidFill>
                  <a:srgbClr val="393636"/>
                </a:solidFill>
              </a:rPr>
              <a:t>Capital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201472" y="6621935"/>
            <a:ext cx="459016" cy="123111"/>
          </a:xfrm>
          <a:prstGeom prst="rect">
            <a:avLst/>
          </a:prstGeom>
        </p:spPr>
        <p:txBody>
          <a:bodyPr/>
          <a:lstStyle/>
          <a:p>
            <a:r>
              <a:rPr lang="en-AU" sz="800" dirty="0" smtClean="0"/>
              <a:t>| </a:t>
            </a:r>
            <a:fld id="{F96FB4C9-06FE-4DAD-AFB2-F7CAB3AE2C54}" type="slidenum">
              <a:rPr lang="en-AU" sz="800" smtClean="0"/>
              <a:pPr/>
              <a:t>34</a:t>
            </a:fld>
            <a:endParaRPr lang="en-AU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1556793"/>
            <a:ext cx="4752528" cy="410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7" y="1384563"/>
            <a:ext cx="4609265" cy="428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562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AU" dirty="0" smtClean="0"/>
              <a:t>Heading for a short term oversupply of apartment's though = significant price risk</a:t>
            </a:r>
            <a:endParaRPr lang="en-AU" sz="2000" b="0" dirty="0"/>
          </a:p>
        </p:txBody>
      </p:sp>
      <p:sp>
        <p:nvSpPr>
          <p:cNvPr id="8" name="Text Box 101"/>
          <p:cNvSpPr txBox="1">
            <a:spLocks noChangeArrowheads="1"/>
          </p:cNvSpPr>
          <p:nvPr/>
        </p:nvSpPr>
        <p:spPr bwMode="auto">
          <a:xfrm>
            <a:off x="271727" y="6237312"/>
            <a:ext cx="28520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800" b="0" dirty="0">
                <a:solidFill>
                  <a:srgbClr val="393636"/>
                </a:solidFill>
              </a:rPr>
              <a:t>Source: </a:t>
            </a:r>
            <a:r>
              <a:rPr lang="en-AU" sz="800" b="0" dirty="0" smtClean="0">
                <a:solidFill>
                  <a:srgbClr val="393636"/>
                </a:solidFill>
              </a:rPr>
              <a:t>Rider, </a:t>
            </a:r>
            <a:r>
              <a:rPr lang="en-AU" sz="800" b="0" dirty="0" err="1" smtClean="0">
                <a:solidFill>
                  <a:srgbClr val="393636"/>
                </a:solidFill>
              </a:rPr>
              <a:t>Levett</a:t>
            </a:r>
            <a:r>
              <a:rPr lang="en-AU" sz="800" b="0" dirty="0" smtClean="0">
                <a:solidFill>
                  <a:srgbClr val="393636"/>
                </a:solidFill>
              </a:rPr>
              <a:t>, </a:t>
            </a:r>
            <a:r>
              <a:rPr lang="en-AU" sz="800" b="0" dirty="0" err="1" smtClean="0">
                <a:solidFill>
                  <a:srgbClr val="393636"/>
                </a:solidFill>
              </a:rPr>
              <a:t>Bucknall</a:t>
            </a:r>
            <a:r>
              <a:rPr lang="en-AU" sz="800" b="0" dirty="0" smtClean="0">
                <a:solidFill>
                  <a:srgbClr val="393636"/>
                </a:solidFill>
              </a:rPr>
              <a:t> Crane Index, AMP </a:t>
            </a:r>
            <a:r>
              <a:rPr lang="en-AU" sz="800" b="0" dirty="0">
                <a:solidFill>
                  <a:srgbClr val="393636"/>
                </a:solidFill>
              </a:rPr>
              <a:t>Capital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201472" y="6621935"/>
            <a:ext cx="459016" cy="123111"/>
          </a:xfrm>
          <a:prstGeom prst="rect">
            <a:avLst/>
          </a:prstGeom>
        </p:spPr>
        <p:txBody>
          <a:bodyPr/>
          <a:lstStyle/>
          <a:p>
            <a:r>
              <a:rPr lang="en-AU" sz="800" dirty="0" smtClean="0"/>
              <a:t>| </a:t>
            </a:r>
            <a:fld id="{F96FB4C9-06FE-4DAD-AFB2-F7CAB3AE2C54}" type="slidenum">
              <a:rPr lang="en-AU" sz="800" smtClean="0"/>
              <a:pPr/>
              <a:t>35</a:t>
            </a:fld>
            <a:endParaRPr lang="en-AU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1" y="1272334"/>
            <a:ext cx="7920880" cy="473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8707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4337" y="424800"/>
            <a:ext cx="9435207" cy="256480"/>
          </a:xfrm>
        </p:spPr>
        <p:txBody>
          <a:bodyPr/>
          <a:lstStyle/>
          <a:p>
            <a:r>
              <a:rPr lang="en-AU" dirty="0"/>
              <a:t>The $A is likely to see more downside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/>
              <a:t>Source: Bloomberg, AMP Capital</a:t>
            </a:r>
            <a:endParaRPr lang="en-AU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| </a:t>
            </a:r>
            <a:fld id="{F96FB4C9-06FE-4DAD-AFB2-F7CAB3AE2C54}" type="slidenum">
              <a:rPr lang="en-AU" smtClean="0"/>
              <a:pPr/>
              <a:t>36</a:t>
            </a:fld>
            <a:endParaRPr lang="en-AU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452318" y="1052736"/>
            <a:ext cx="2880320" cy="39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ct val="20000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2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24"/>
              </a:spcBef>
              <a:buFont typeface="Arial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24"/>
              </a:spcBef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24"/>
              </a:spcBef>
              <a:buFont typeface="Arial" panose="020B0604020202020204" pitchFamily="34" charset="0"/>
              <a:buChar char="–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US" sz="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1400" dirty="0"/>
              <a:t>The $A usually overshoots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6" y="783388"/>
            <a:ext cx="9433481" cy="573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342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772024"/>
              </p:ext>
            </p:extLst>
          </p:nvPr>
        </p:nvGraphicFramePr>
        <p:xfrm>
          <a:off x="414301" y="1736521"/>
          <a:ext cx="7779060" cy="4175518"/>
        </p:xfrm>
        <a:graphic>
          <a:graphicData uri="http://schemas.openxmlformats.org/drawingml/2006/table">
            <a:tbl>
              <a:tblPr/>
              <a:tblGrid>
                <a:gridCol w="1557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5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58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39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558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40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Signal</a:t>
                      </a:r>
                    </a:p>
                  </a:txBody>
                  <a:tcPr marL="25200" marR="25200" marT="36000" marB="54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Equities</a:t>
                      </a:r>
                    </a:p>
                  </a:txBody>
                  <a:tcPr marL="25200" marR="25200" marT="36000" marB="54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Listed property</a:t>
                      </a:r>
                    </a:p>
                  </a:txBody>
                  <a:tcPr marL="25200" marR="25200" marT="36000" marB="54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Fixed income</a:t>
                      </a:r>
                    </a:p>
                  </a:txBody>
                  <a:tcPr marL="25200" marR="25200" marT="36000" marB="54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Commodities</a:t>
                      </a:r>
                    </a:p>
                  </a:txBody>
                  <a:tcPr marL="25200" marR="25200" marT="36000" marB="54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35999" marB="35999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A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35999" marB="35999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A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35999" marB="35999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A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35999" marB="35999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A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35999" marB="35999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AE7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Valuation</a:t>
                      </a: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Cycle</a:t>
                      </a: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Liquidity</a:t>
                      </a: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Sentiment</a:t>
                      </a: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Technical</a:t>
                      </a: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Result</a:t>
                      </a: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Favourable</a:t>
                      </a: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Neutral</a:t>
                      </a: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Negative</a:t>
                      </a: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Neutral</a:t>
                      </a:r>
                    </a:p>
                  </a:txBody>
                  <a:tcPr marL="25200" marR="25200" marT="180000" marB="180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Traffic light signals from DAA process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Source: AMP Capital. As at May 2017.</a:t>
            </a: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| </a:t>
            </a:r>
            <a:fld id="{F96FB4C9-06FE-4DAD-AFB2-F7CAB3AE2C54}" type="slidenum">
              <a:rPr lang="en-AU" smtClean="0"/>
              <a:pPr/>
              <a:t>37</a:t>
            </a:fld>
            <a:endParaRPr lang="en-AU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648744" y="2253798"/>
            <a:ext cx="249581" cy="25124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648744" y="2794224"/>
            <a:ext cx="249581" cy="251242"/>
          </a:xfrm>
          <a:prstGeom prst="rect">
            <a:avLst/>
          </a:prstGeom>
          <a:solidFill>
            <a:srgbClr val="859815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648744" y="3334650"/>
            <a:ext cx="249581" cy="251242"/>
          </a:xfrm>
          <a:prstGeom prst="rect">
            <a:avLst/>
          </a:prstGeom>
          <a:solidFill>
            <a:srgbClr val="859815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208917" y="3334650"/>
            <a:ext cx="249581" cy="251242"/>
          </a:xfrm>
          <a:prstGeom prst="rect">
            <a:avLst/>
          </a:prstGeom>
          <a:solidFill>
            <a:srgbClr val="859815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208917" y="4415501"/>
            <a:ext cx="249581" cy="25124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769090" y="2253798"/>
            <a:ext cx="249581" cy="251242"/>
          </a:xfrm>
          <a:prstGeom prst="rect">
            <a:avLst/>
          </a:prstGeom>
          <a:solidFill>
            <a:srgbClr val="AF311F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769090" y="2794224"/>
            <a:ext cx="249581" cy="251242"/>
          </a:xfrm>
          <a:prstGeom prst="rect">
            <a:avLst/>
          </a:prstGeom>
          <a:solidFill>
            <a:srgbClr val="AF311F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769090" y="3875076"/>
            <a:ext cx="249581" cy="251242"/>
          </a:xfrm>
          <a:prstGeom prst="rect">
            <a:avLst/>
          </a:prstGeom>
          <a:solidFill>
            <a:srgbClr val="859815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329264" y="3875076"/>
            <a:ext cx="249581" cy="25124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329264" y="2253798"/>
            <a:ext cx="249581" cy="25124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208917" y="2253798"/>
            <a:ext cx="249581" cy="25124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648744" y="4442280"/>
            <a:ext cx="249581" cy="25124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208917" y="2794224"/>
            <a:ext cx="249581" cy="25124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769090" y="4415501"/>
            <a:ext cx="249581" cy="25124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314491" y="3344412"/>
            <a:ext cx="249581" cy="25124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314491" y="2794224"/>
            <a:ext cx="249581" cy="25124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342100" y="4442280"/>
            <a:ext cx="249581" cy="251242"/>
          </a:xfrm>
          <a:prstGeom prst="rect">
            <a:avLst/>
          </a:prstGeom>
          <a:solidFill>
            <a:srgbClr val="859815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639482" y="3877208"/>
            <a:ext cx="249581" cy="251242"/>
          </a:xfrm>
          <a:prstGeom prst="rect">
            <a:avLst/>
          </a:prstGeom>
          <a:solidFill>
            <a:srgbClr val="AF311F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208917" y="3887488"/>
            <a:ext cx="249581" cy="25124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114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14000" y="424800"/>
            <a:ext cx="9075600" cy="262380"/>
          </a:xfrm>
        </p:spPr>
        <p:txBody>
          <a:bodyPr/>
          <a:lstStyle/>
          <a:p>
            <a:r>
              <a:rPr lang="en-AU" dirty="0"/>
              <a:t>Dynamic asset allocation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AU" dirty="0"/>
              <a:t>Dynamic Markets Fund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200472" y="6453336"/>
            <a:ext cx="4250630" cy="262800"/>
          </a:xfrm>
        </p:spPr>
        <p:txBody>
          <a:bodyPr/>
          <a:lstStyle/>
          <a:p>
            <a:r>
              <a:rPr lang="en-AU" dirty="0"/>
              <a:t>Current AA as at May 2017.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| </a:t>
            </a:r>
            <a:fld id="{F96FB4C9-06FE-4DAD-AFB2-F7CAB3AE2C54}" type="slidenum">
              <a:rPr lang="en-AU" smtClean="0"/>
              <a:pPr/>
              <a:t>38</a:t>
            </a:fld>
            <a:endParaRPr lang="en-AU" dirty="0"/>
          </a:p>
        </p:txBody>
      </p:sp>
      <p:sp>
        <p:nvSpPr>
          <p:cNvPr id="10" name="Content Placeholder 30"/>
          <p:cNvSpPr txBox="1">
            <a:spLocks/>
          </p:cNvSpPr>
          <p:nvPr/>
        </p:nvSpPr>
        <p:spPr>
          <a:xfrm>
            <a:off x="414338" y="2267802"/>
            <a:ext cx="4250630" cy="4568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8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defRPr lang="en-A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23" name="Content Placeholder 30"/>
          <p:cNvSpPr txBox="1">
            <a:spLocks/>
          </p:cNvSpPr>
          <p:nvPr/>
        </p:nvSpPr>
        <p:spPr>
          <a:xfrm>
            <a:off x="530483" y="1484784"/>
            <a:ext cx="4250630" cy="3233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tabLst/>
              <a:defRPr lang="en-US"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27" rtl="0" eaLnBrk="1" latinLnBrk="0" hangingPunct="1">
              <a:spcBef>
                <a:spcPts val="384"/>
              </a:spcBef>
              <a:buSzPct val="130000"/>
              <a:buFontTx/>
              <a:buNone/>
              <a:tabLst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84"/>
              </a:spcBef>
              <a:buFontTx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&gt;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44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8800" indent="-284400" algn="l" defTabSz="914400" rtl="0" eaLnBrk="1" latinLnBrk="0" hangingPunct="1">
              <a:spcBef>
                <a:spcPts val="384"/>
              </a:spcBef>
              <a:buFont typeface="Arial" panose="020B0604020202020204" pitchFamily="34" charset="0"/>
              <a:buChar char="–"/>
              <a:defRPr lang="en-AU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24"/>
              </a:spcBef>
              <a:buFontTx/>
              <a:buNone/>
              <a:defRPr lang="en-AU" sz="7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Change in growth/defensive mix </a:t>
            </a:r>
            <a:br>
              <a:rPr lang="en-AU" dirty="0"/>
            </a:br>
            <a:r>
              <a:rPr lang="en-AU" dirty="0"/>
              <a:t>and hedge ratio</a:t>
            </a:r>
          </a:p>
          <a:p>
            <a:endParaRPr lang="en-AU" dirty="0"/>
          </a:p>
        </p:txBody>
      </p:sp>
      <p:graphicFrame>
        <p:nvGraphicFramePr>
          <p:cNvPr id="13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386085"/>
              </p:ext>
            </p:extLst>
          </p:nvPr>
        </p:nvGraphicFramePr>
        <p:xfrm>
          <a:off x="5385048" y="1701494"/>
          <a:ext cx="4277619" cy="4481111"/>
        </p:xfrm>
        <a:graphic>
          <a:graphicData uri="http://schemas.openxmlformats.org/drawingml/2006/table">
            <a:tbl>
              <a:tblPr/>
              <a:tblGrid>
                <a:gridCol w="2592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26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26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5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Allocations</a:t>
                      </a:r>
                    </a:p>
                  </a:txBody>
                  <a:tcPr marL="25200" marR="25200" marT="36000" marB="54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Range (%)</a:t>
                      </a:r>
                    </a:p>
                  </a:txBody>
                  <a:tcPr marL="25200" marR="25200" marT="36000" marB="54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Current AA (%)</a:t>
                      </a:r>
                    </a:p>
                  </a:txBody>
                  <a:tcPr marL="25200" marR="25200" marT="36000" marB="54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3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" marR="25200" marT="36000" marB="3600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" marR="25200" marT="36000" marB="3600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" marR="25200" marT="36000" marB="3600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Growth</a:t>
                      </a:r>
                    </a:p>
                  </a:txBody>
                  <a:tcPr marL="25200" marR="25200" marT="36000" marB="3600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 – 90</a:t>
                      </a:r>
                    </a:p>
                  </a:txBody>
                  <a:tcPr marL="97155" marR="97155" marT="17780" marB="1778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67.0</a:t>
                      </a:r>
                    </a:p>
                  </a:txBody>
                  <a:tcPr marL="97470" marR="97470" marT="18008" marB="18008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0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Australian Shares</a:t>
                      </a:r>
                    </a:p>
                  </a:txBody>
                  <a:tcPr marL="25200" marR="252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 – 50</a:t>
                      </a:r>
                    </a:p>
                  </a:txBody>
                  <a:tcPr marL="97155" marR="97155" marT="17780" marB="177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14.5</a:t>
                      </a:r>
                    </a:p>
                  </a:txBody>
                  <a:tcPr marL="97470" marR="97470" marT="18008" marB="180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0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Shares (Developed Markets)</a:t>
                      </a:r>
                    </a:p>
                  </a:txBody>
                  <a:tcPr marL="25200" marR="252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 – 50</a:t>
                      </a:r>
                    </a:p>
                  </a:txBody>
                  <a:tcPr marL="97155" marR="97155" marT="17780" marB="177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31.5</a:t>
                      </a:r>
                    </a:p>
                  </a:txBody>
                  <a:tcPr marL="97470" marR="97470" marT="18008" marB="180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0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A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Shares (Emerging Markets)</a:t>
                      </a:r>
                    </a:p>
                  </a:txBody>
                  <a:tcPr marL="25200" marR="252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L="97470" marR="97470" marT="18008" marB="180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0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REITs</a:t>
                      </a:r>
                    </a:p>
                  </a:txBody>
                  <a:tcPr marL="25200" marR="252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 – 25 </a:t>
                      </a:r>
                    </a:p>
                  </a:txBody>
                  <a:tcPr marL="97155" marR="97155" marT="17780" marB="177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7470" marR="97470" marT="18008" marB="180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0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Commodities</a:t>
                      </a:r>
                    </a:p>
                  </a:txBody>
                  <a:tcPr marL="25200" marR="252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 – 25 </a:t>
                      </a:r>
                    </a:p>
                  </a:txBody>
                  <a:tcPr marL="97155" marR="97155" marT="17780" marB="177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16.0</a:t>
                      </a:r>
                    </a:p>
                  </a:txBody>
                  <a:tcPr marL="97470" marR="97470" marT="18008" marB="180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0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High Yield Credit </a:t>
                      </a:r>
                    </a:p>
                  </a:txBody>
                  <a:tcPr marL="25200" marR="252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 – 25 </a:t>
                      </a:r>
                    </a:p>
                  </a:txBody>
                  <a:tcPr marL="97155" marR="97155" marT="17780" marB="177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7470" marR="97470" marT="18008" marB="180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0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Defensive</a:t>
                      </a:r>
                    </a:p>
                  </a:txBody>
                  <a:tcPr marL="25200" marR="252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 – 100 </a:t>
                      </a:r>
                    </a:p>
                  </a:txBody>
                  <a:tcPr marL="97155" marR="97155" marT="17780" marB="177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33.0</a:t>
                      </a:r>
                    </a:p>
                  </a:txBody>
                  <a:tcPr marL="97470" marR="97470" marT="18008" marB="180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0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Australian Sovereign Bonds</a:t>
                      </a:r>
                    </a:p>
                  </a:txBody>
                  <a:tcPr marL="25200" marR="252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0 – 25 </a:t>
                      </a: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155" marR="97155" marT="17780" marB="177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L="97470" marR="97470" marT="18008" marB="180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0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Sovereign Bonds</a:t>
                      </a:r>
                    </a:p>
                  </a:txBody>
                  <a:tcPr marL="25200" marR="252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0 – 25 </a:t>
                      </a: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155" marR="97155" marT="17780" marB="177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7470" marR="97470" marT="18008" marB="180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0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Investment Grade Credit</a:t>
                      </a:r>
                    </a:p>
                  </a:txBody>
                  <a:tcPr marL="25200" marR="252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0 – 25 </a:t>
                      </a:r>
                      <a:endParaRPr kumimoji="0" lang="en-A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155" marR="97155" marT="17780" marB="177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7470" marR="97470" marT="18008" marB="180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0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Inflation Linked Bonds</a:t>
                      </a:r>
                    </a:p>
                  </a:txBody>
                  <a:tcPr marL="25200" marR="252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0 – 25 </a:t>
                      </a:r>
                    </a:p>
                  </a:txBody>
                  <a:tcPr marL="97155" marR="97155" marT="17780" marB="177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L="97470" marR="97470" marT="18008" marB="180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0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Cash &amp; Hedges</a:t>
                      </a:r>
                    </a:p>
                  </a:txBody>
                  <a:tcPr marL="25200" marR="252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 – 50</a:t>
                      </a:r>
                    </a:p>
                  </a:txBody>
                  <a:tcPr marL="97155" marR="97155" marT="17780" marB="177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30.0</a:t>
                      </a:r>
                    </a:p>
                  </a:txBody>
                  <a:tcPr marL="97470" marR="97470" marT="18008" marB="180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0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A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 exposure (% of total fund)</a:t>
                      </a:r>
                    </a:p>
                  </a:txBody>
                  <a:tcPr marL="25200" marR="25200" marT="36000" marB="360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 – 100 </a:t>
                      </a:r>
                    </a:p>
                  </a:txBody>
                  <a:tcPr marL="97155" marR="97155" marT="17780" marB="177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15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r>
                        <a:rPr kumimoji="0" lang="en-A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71.0</a:t>
                      </a:r>
                    </a:p>
                  </a:txBody>
                  <a:tcPr marL="97470" marR="97470" marT="18008" marB="180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705840"/>
              </p:ext>
            </p:extLst>
          </p:nvPr>
        </p:nvGraphicFramePr>
        <p:xfrm>
          <a:off x="32155" y="2084753"/>
          <a:ext cx="5247286" cy="417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36543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Economic and investment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AU" dirty="0"/>
              <a:t>Okay global growth – 2017: 3.3%, 2018: 3.4%</a:t>
            </a:r>
          </a:p>
          <a:p>
            <a:pPr lvl="3"/>
            <a:endParaRPr lang="en-AU" dirty="0"/>
          </a:p>
          <a:p>
            <a:pPr lvl="3"/>
            <a:r>
              <a:rPr lang="en-AU" dirty="0"/>
              <a:t>2017 GDP growth. China 6.5%, US 2.5%, Eurozone 2.0%, Japan 0.8%, Australia 2.6% </a:t>
            </a:r>
            <a:br>
              <a:rPr lang="en-AU" dirty="0"/>
            </a:br>
            <a:endParaRPr lang="en-AU" dirty="0"/>
          </a:p>
          <a:p>
            <a:pPr lvl="3"/>
            <a:r>
              <a:rPr lang="en-AU" dirty="0"/>
              <a:t>Interest rates to remain low, expect 3 Fed rate hikes this year but the ECB, </a:t>
            </a:r>
            <a:r>
              <a:rPr lang="en-AU" dirty="0" err="1"/>
              <a:t>BoJ</a:t>
            </a:r>
            <a:r>
              <a:rPr lang="en-AU" dirty="0"/>
              <a:t> and RBA on hold </a:t>
            </a:r>
          </a:p>
          <a:p>
            <a:pPr lvl="3"/>
            <a:endParaRPr lang="en-AU" dirty="0"/>
          </a:p>
          <a:p>
            <a:pPr lvl="3"/>
            <a:r>
              <a:rPr lang="en-AU" dirty="0"/>
              <a:t>$US headed gradually higher, $A still headed down - but bulk of weakness is behind us</a:t>
            </a:r>
          </a:p>
          <a:p>
            <a:pPr lvl="3"/>
            <a:endParaRPr lang="en-AU" dirty="0"/>
          </a:p>
          <a:p>
            <a:pPr lvl="3"/>
            <a:r>
              <a:rPr lang="en-AU" dirty="0"/>
              <a:t>Term deposits offer low returns and likely further capital loss on bonds</a:t>
            </a:r>
            <a:br>
              <a:rPr lang="en-AU" dirty="0"/>
            </a:br>
            <a:endParaRPr lang="en-AU" dirty="0"/>
          </a:p>
          <a:p>
            <a:pPr lvl="3"/>
            <a:r>
              <a:rPr lang="en-AU" dirty="0"/>
              <a:t>Shares at risk of a short term pull back, but should provide decent returns on a 6-12 month view as global growth improves</a:t>
            </a:r>
          </a:p>
          <a:p>
            <a:pPr lvl="3"/>
            <a:endParaRPr lang="en-AU" dirty="0"/>
          </a:p>
          <a:p>
            <a:pPr lvl="3"/>
            <a:r>
              <a:rPr lang="en-AU" dirty="0"/>
              <a:t>Key risks: US policy under Trump, the Fed &amp; $US, rising bond yields, Eurozone break up worries, China, the Australian property market, North Korea</a:t>
            </a:r>
            <a:br>
              <a:rPr lang="en-AU" dirty="0"/>
            </a:br>
            <a:endParaRPr lang="en-AU" dirty="0"/>
          </a:p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/>
              <a:t>Source: AMP Capital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 dirty="0"/>
              <a:t>| </a:t>
            </a:r>
            <a:fld id="{F96FB4C9-06FE-4DAD-AFB2-F7CAB3AE2C54}" type="slidenum">
              <a:rPr lang="en-AU" smtClean="0"/>
              <a:pPr/>
              <a:t>39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12921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4337" y="424800"/>
            <a:ext cx="9074607" cy="262380"/>
          </a:xfrm>
        </p:spPr>
        <p:txBody>
          <a:bodyPr/>
          <a:lstStyle/>
          <a:p>
            <a:r>
              <a:rPr lang="en-AU" sz="2400" dirty="0" smtClean="0"/>
              <a:t>Nine rules for investors to keep in mind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838" y="1268413"/>
            <a:ext cx="9211204" cy="4752975"/>
          </a:xfrm>
        </p:spPr>
        <p:txBody>
          <a:bodyPr/>
          <a:lstStyle/>
          <a:p>
            <a:pPr marL="0" indent="0"/>
            <a:endParaRPr lang="en-GB" sz="1600" dirty="0" smtClean="0"/>
          </a:p>
          <a:p>
            <a:pPr marL="284400" lvl="3" indent="-284400">
              <a:spcAft>
                <a:spcPts val="1200"/>
              </a:spcAft>
            </a:pPr>
            <a:r>
              <a:rPr lang="en-GB" dirty="0" smtClean="0"/>
              <a:t>The </a:t>
            </a:r>
            <a:r>
              <a:rPr lang="en-GB" dirty="0"/>
              <a:t>power of compound interest</a:t>
            </a:r>
          </a:p>
          <a:p>
            <a:pPr marL="284400" lvl="3" indent="-284400">
              <a:spcAft>
                <a:spcPts val="1200"/>
              </a:spcAft>
            </a:pPr>
            <a:r>
              <a:rPr lang="en-GB" dirty="0"/>
              <a:t>There is always a </a:t>
            </a:r>
            <a:r>
              <a:rPr lang="en-GB" dirty="0" smtClean="0"/>
              <a:t>cycle – bear markets happen</a:t>
            </a:r>
            <a:endParaRPr lang="en-GB" dirty="0"/>
          </a:p>
          <a:p>
            <a:pPr marL="284400" lvl="3" indent="-284400">
              <a:spcAft>
                <a:spcPts val="1200"/>
              </a:spcAft>
            </a:pPr>
            <a:r>
              <a:rPr lang="en-GB" dirty="0" smtClean="0"/>
              <a:t>Invest </a:t>
            </a:r>
            <a:r>
              <a:rPr lang="en-GB" dirty="0"/>
              <a:t>for the long term – consider goal based investing if you can’t</a:t>
            </a:r>
          </a:p>
          <a:p>
            <a:pPr marL="284400" lvl="3" indent="-284400">
              <a:spcAft>
                <a:spcPts val="1200"/>
              </a:spcAft>
            </a:pPr>
            <a:r>
              <a:rPr lang="en-GB" dirty="0" smtClean="0"/>
              <a:t>Diversify</a:t>
            </a:r>
            <a:endParaRPr lang="en-GB" dirty="0"/>
          </a:p>
          <a:p>
            <a:pPr marL="284400" lvl="3" indent="-284400">
              <a:spcAft>
                <a:spcPts val="1200"/>
              </a:spcAft>
            </a:pPr>
            <a:r>
              <a:rPr lang="en-GB" dirty="0" smtClean="0"/>
              <a:t>Turn </a:t>
            </a:r>
            <a:r>
              <a:rPr lang="en-GB" dirty="0"/>
              <a:t>down the </a:t>
            </a:r>
            <a:r>
              <a:rPr lang="en-GB" dirty="0" smtClean="0"/>
              <a:t>noise</a:t>
            </a:r>
          </a:p>
          <a:p>
            <a:pPr marL="284400" lvl="3" indent="-284400">
              <a:spcAft>
                <a:spcPts val="1200"/>
              </a:spcAft>
            </a:pPr>
            <a:r>
              <a:rPr lang="en-GB" dirty="0"/>
              <a:t>Buy low and sell </a:t>
            </a:r>
            <a:r>
              <a:rPr lang="en-GB" dirty="0" smtClean="0"/>
              <a:t>high – selling after a 20% fall just locks in a loss</a:t>
            </a:r>
            <a:endParaRPr lang="en-GB" dirty="0"/>
          </a:p>
          <a:p>
            <a:pPr marL="284400" lvl="3" indent="-284400">
              <a:spcAft>
                <a:spcPts val="1200"/>
              </a:spcAft>
            </a:pPr>
            <a:r>
              <a:rPr lang="en-GB" dirty="0" smtClean="0"/>
              <a:t>Beware the crowd at extremes – shares bottom at the point of maximum bearishness</a:t>
            </a:r>
            <a:endParaRPr lang="en-GB" dirty="0"/>
          </a:p>
          <a:p>
            <a:pPr marL="284400" lvl="3" indent="-284400">
              <a:spcAft>
                <a:spcPts val="1200"/>
              </a:spcAft>
            </a:pPr>
            <a:r>
              <a:rPr lang="en-GB" dirty="0" smtClean="0"/>
              <a:t>Focus </a:t>
            </a:r>
            <a:r>
              <a:rPr lang="en-GB" dirty="0"/>
              <a:t>on investments providing </a:t>
            </a:r>
            <a:r>
              <a:rPr lang="en-GB" dirty="0" smtClean="0"/>
              <a:t>decent, sustainable </a:t>
            </a:r>
            <a:r>
              <a:rPr lang="en-GB" dirty="0"/>
              <a:t>cash </a:t>
            </a:r>
            <a:r>
              <a:rPr lang="en-GB" dirty="0" smtClean="0"/>
              <a:t>flows &amp; investments you understand</a:t>
            </a:r>
            <a:endParaRPr lang="en-GB" dirty="0"/>
          </a:p>
          <a:p>
            <a:pPr marL="284400" lvl="3" indent="-284400">
              <a:spcAft>
                <a:spcPts val="1200"/>
              </a:spcAft>
            </a:pPr>
            <a:r>
              <a:rPr lang="en-GB" dirty="0" smtClean="0"/>
              <a:t>Seek </a:t>
            </a:r>
            <a:r>
              <a:rPr lang="en-GB" dirty="0"/>
              <a:t>advice</a:t>
            </a:r>
          </a:p>
          <a:p>
            <a:pPr lvl="1"/>
            <a:endParaRPr lang="en-AU" sz="1400" dirty="0" smtClean="0"/>
          </a:p>
          <a:p>
            <a:pPr lvl="1">
              <a:buFont typeface="Bodoni MT Condensed" pitchFamily="18" charset="0"/>
              <a:buNone/>
            </a:pPr>
            <a:endParaRPr lang="en-AU" sz="1400" dirty="0" smtClean="0"/>
          </a:p>
          <a:p>
            <a:pPr marL="0" indent="0"/>
            <a:endParaRPr lang="en-GB" sz="1600" dirty="0" smtClean="0"/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428229" y="6237289"/>
            <a:ext cx="102431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Aft>
                <a:spcPct val="35000"/>
              </a:spcAft>
              <a:buClr>
                <a:srgbClr val="0075AD"/>
              </a:buClr>
              <a:buSzPct val="70000"/>
              <a:buFont typeface="Wingdings" pitchFamily="2" charset="2"/>
              <a:buNone/>
            </a:pPr>
            <a:r>
              <a:rPr lang="en-AU" sz="800" b="0">
                <a:solidFill>
                  <a:srgbClr val="393636"/>
                </a:solidFill>
              </a:rPr>
              <a:t>Source:  AMP Capital</a:t>
            </a:r>
            <a:r>
              <a:rPr lang="en-AU" sz="1100" b="0">
                <a:solidFill>
                  <a:srgbClr val="393636"/>
                </a:solidFill>
              </a:rPr>
              <a:t> 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9201472" y="6621935"/>
            <a:ext cx="459016" cy="123111"/>
          </a:xfrm>
          <a:prstGeom prst="rect">
            <a:avLst/>
          </a:prstGeom>
        </p:spPr>
        <p:txBody>
          <a:bodyPr/>
          <a:lstStyle/>
          <a:p>
            <a:r>
              <a:rPr lang="en-AU" sz="800" dirty="0" smtClean="0"/>
              <a:t>| </a:t>
            </a:r>
            <a:fld id="{F96FB4C9-06FE-4DAD-AFB2-F7CAB3AE2C54}" type="slidenum">
              <a:rPr lang="en-AU" sz="800" smtClean="0"/>
              <a:pPr/>
              <a:t>4</a:t>
            </a:fld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31876549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While every care has been taken in the preparation of this document, AMP Capital Investors Limited (ABN 59 001 777 591, AFSL 232497) and AMP Capital Funds Management Limited </a:t>
            </a:r>
            <a:br>
              <a:rPr lang="en-AU" dirty="0"/>
            </a:br>
            <a:r>
              <a:rPr lang="en-AU" dirty="0"/>
              <a:t>(ABN 15 159 557 721, AFSL 426455) makes no representations or warranties as to the accuracy or completeness of any statement in it including, without limitation, any forecasts. </a:t>
            </a:r>
          </a:p>
          <a:p>
            <a:r>
              <a:rPr lang="en-AU" dirty="0"/>
              <a:t>Past performance is not a reliable indicator of future performance. </a:t>
            </a:r>
          </a:p>
          <a:p>
            <a:r>
              <a:rPr lang="en-AU" dirty="0"/>
              <a:t>This document has been prepared for the purpose of providing general information, without taking account of any particular investor’s objectives, financial situation or needs. An investor should,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before </a:t>
            </a:r>
            <a:r>
              <a:rPr lang="en-AU" dirty="0"/>
              <a:t>making any investment decisions, consider the appropriateness of the information in this document, and seek professional advice, having regard to the investor’s objectives, financial situation and needs. </a:t>
            </a:r>
          </a:p>
          <a:p>
            <a:r>
              <a:rPr lang="en-AU" dirty="0"/>
              <a:t>This document is solely for the use of the party to whom it is provided.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 smtClean="0"/>
              <a:t>| </a:t>
            </a:r>
            <a:fld id="{F96FB4C9-06FE-4DAD-AFB2-F7CAB3AE2C54}" type="slidenum">
              <a:rPr lang="en-AU" smtClean="0"/>
              <a:pPr/>
              <a:t>40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91051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4337" y="317894"/>
            <a:ext cx="9074607" cy="738664"/>
          </a:xfrm>
        </p:spPr>
        <p:txBody>
          <a:bodyPr/>
          <a:lstStyle/>
          <a:p>
            <a:r>
              <a:rPr lang="en-AU" dirty="0"/>
              <a:t>Projected medium term returns, %pa, pre fees </a:t>
            </a:r>
            <a:br>
              <a:rPr lang="en-AU" dirty="0"/>
            </a:br>
            <a:r>
              <a:rPr lang="en-AU" dirty="0"/>
              <a:t>and taxes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16496" y="6453336"/>
            <a:ext cx="9078912" cy="262979"/>
          </a:xfrm>
        </p:spPr>
        <p:txBody>
          <a:bodyPr/>
          <a:lstStyle/>
          <a:p>
            <a:r>
              <a:rPr lang="en-AU" dirty="0"/>
              <a:t># Current dividend yield for shares, distribution/net rental yields for property and</a:t>
            </a:r>
            <a:br>
              <a:rPr lang="en-AU" dirty="0"/>
            </a:br>
            <a:r>
              <a:rPr lang="en-AU" dirty="0"/>
              <a:t>5 year bond yield for bonds. * With franking credits added in</a:t>
            </a:r>
          </a:p>
          <a:p>
            <a:r>
              <a:rPr lang="en-AU" dirty="0"/>
              <a:t>Source: AMP Capital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/>
              <a:t>| </a:t>
            </a:r>
            <a:fld id="{F96FB4C9-06FE-4DAD-AFB2-F7CAB3AE2C54}" type="slidenum">
              <a:rPr lang="en-AU" smtClean="0"/>
              <a:pPr/>
              <a:t>41</a:t>
            </a:fld>
            <a:endParaRPr lang="en-AU" dirty="0"/>
          </a:p>
        </p:txBody>
      </p:sp>
      <p:graphicFrame>
        <p:nvGraphicFramePr>
          <p:cNvPr id="6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826062"/>
              </p:ext>
            </p:extLst>
          </p:nvPr>
        </p:nvGraphicFramePr>
        <p:xfrm>
          <a:off x="416496" y="1411000"/>
          <a:ext cx="9117015" cy="4680118"/>
        </p:xfrm>
        <a:graphic>
          <a:graphicData uri="http://schemas.openxmlformats.org/drawingml/2006/table">
            <a:tbl>
              <a:tblPr/>
              <a:tblGrid>
                <a:gridCol w="31705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6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6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6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866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200" marR="25200" marT="36000" marB="54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Current Yield #</a:t>
                      </a:r>
                      <a:endParaRPr kumimoji="0" lang="en-A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200" marR="25200" marT="36000" marB="54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 Hedge Points</a:t>
                      </a:r>
                    </a:p>
                  </a:txBody>
                  <a:tcPr marL="25200" marR="25200" marT="36000" marB="54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+Growth</a:t>
                      </a:r>
                    </a:p>
                  </a:txBody>
                  <a:tcPr marL="25200" marR="25200" marT="36000" marB="54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=Return</a:t>
                      </a:r>
                    </a:p>
                  </a:txBody>
                  <a:tcPr marL="25200" marR="25200" marT="36000" marB="540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35999" marB="35999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A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35999" marB="35999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A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35999" marB="35999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A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35999" marB="35999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A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>
                          <a:schemeClr val="accent1"/>
                        </a:buClr>
                        <a:buSzPct val="120000"/>
                        <a:buFont typeface="Symbol" pitchFamily="18" charset="2"/>
                        <a:buNone/>
                        <a:tabLst/>
                      </a:pPr>
                      <a:endParaRPr kumimoji="0" lang="en-AU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200" marR="25200" marT="35999" marB="35999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AE7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b="0" i="0" u="none" strike="noStrike">
                          <a:solidFill>
                            <a:srgbClr val="393636"/>
                          </a:solidFill>
                          <a:effectLst/>
                          <a:latin typeface="Arial"/>
                        </a:rPr>
                        <a:t>US Equities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 dirty="0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b="0" i="0" u="none" strike="noStrike" dirty="0">
                          <a:solidFill>
                            <a:srgbClr val="393636"/>
                          </a:solidFill>
                          <a:effectLst/>
                          <a:latin typeface="Arial"/>
                        </a:rPr>
                        <a:t>Asia ex Japan Equities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-0.7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8.8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b="0" i="0" u="none" strike="noStrike">
                          <a:solidFill>
                            <a:srgbClr val="393636"/>
                          </a:solidFill>
                          <a:effectLst/>
                          <a:latin typeface="Arial"/>
                        </a:rPr>
                        <a:t>Emerging Equities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-2.2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b="0" i="0" u="none" strike="noStrike">
                          <a:solidFill>
                            <a:srgbClr val="393636"/>
                          </a:solidFill>
                          <a:effectLst/>
                          <a:latin typeface="Arial"/>
                        </a:rPr>
                        <a:t>World Equities, local currencies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 dirty="0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4.1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b="0" i="0" u="none" strike="noStrike" dirty="0">
                          <a:solidFill>
                            <a:srgbClr val="393636"/>
                          </a:solidFill>
                          <a:effectLst/>
                          <a:latin typeface="Arial"/>
                        </a:rPr>
                        <a:t>Australian Equities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4.2/5.4*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7.7/8.9*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b="0" i="0" u="none" strike="noStrike" dirty="0">
                          <a:solidFill>
                            <a:srgbClr val="393636"/>
                          </a:solidFill>
                          <a:effectLst/>
                          <a:latin typeface="Arial"/>
                        </a:rPr>
                        <a:t>New Zealand Equities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>
                          <a:effectLst/>
                          <a:latin typeface="Arial" panose="020B0604020202020204" pitchFamily="34" charset="0"/>
                        </a:rPr>
                        <a:t>4.8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>
                          <a:effectLst/>
                          <a:latin typeface="Arial" panose="020B0604020202020204" pitchFamily="34" charset="0"/>
                        </a:rPr>
                        <a:t>-0.1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>
                          <a:effectLst/>
                          <a:latin typeface="Arial" panose="020B0604020202020204" pitchFamily="34" charset="0"/>
                        </a:rPr>
                        <a:t>3.8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>
                          <a:effectLst/>
                          <a:latin typeface="Arial" panose="020B0604020202020204" pitchFamily="34" charset="0"/>
                        </a:rPr>
                        <a:t>8.4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b="0" i="0" u="none" strike="noStrike" dirty="0">
                          <a:solidFill>
                            <a:srgbClr val="393636"/>
                          </a:solidFill>
                          <a:effectLst/>
                          <a:latin typeface="Arial"/>
                        </a:rPr>
                        <a:t>Unlisted Commercial Property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5.8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7.8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b="0" i="0" u="none" strike="noStrike" dirty="0">
                          <a:solidFill>
                            <a:srgbClr val="393636"/>
                          </a:solidFill>
                          <a:effectLst/>
                          <a:latin typeface="Arial"/>
                        </a:rPr>
                        <a:t>Australian REITS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6.9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b="0" i="0" u="none" strike="noStrike" dirty="0">
                          <a:solidFill>
                            <a:srgbClr val="393636"/>
                          </a:solidFill>
                          <a:effectLst/>
                          <a:latin typeface="Arial"/>
                        </a:rPr>
                        <a:t>Global REITS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3.9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6.5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b="0" i="0" u="none" strike="noStrike" dirty="0">
                          <a:solidFill>
                            <a:srgbClr val="393636"/>
                          </a:solidFill>
                          <a:effectLst/>
                          <a:latin typeface="Arial"/>
                        </a:rPr>
                        <a:t>Unlisted Infrastructure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8.5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b="0" i="0" u="none" strike="noStrike">
                          <a:solidFill>
                            <a:srgbClr val="393636"/>
                          </a:solidFill>
                          <a:effectLst/>
                          <a:latin typeface="Arial"/>
                        </a:rPr>
                        <a:t>Global Listed Infrastructure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7.3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b="0" i="0" u="none" strike="noStrike">
                          <a:solidFill>
                            <a:srgbClr val="393636"/>
                          </a:solidFill>
                          <a:effectLst/>
                          <a:latin typeface="Arial"/>
                        </a:rPr>
                        <a:t>Australian Gov’t Bonds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b="0" i="0" u="none" strike="noStrike" dirty="0">
                          <a:solidFill>
                            <a:srgbClr val="393636"/>
                          </a:solidFill>
                          <a:effectLst/>
                          <a:latin typeface="Arial"/>
                        </a:rPr>
                        <a:t>Australian Corporate Debt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b="0" i="0" u="none" strike="noStrike">
                          <a:solidFill>
                            <a:srgbClr val="393636"/>
                          </a:solidFill>
                          <a:effectLst/>
                          <a:latin typeface="Arial"/>
                        </a:rPr>
                        <a:t>Australian Cash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b="0" i="0" u="none" strike="noStrike" dirty="0">
                          <a:solidFill>
                            <a:srgbClr val="393636"/>
                          </a:solidFill>
                          <a:effectLst/>
                          <a:latin typeface="Arial"/>
                        </a:rPr>
                        <a:t>Diversified Growth Mix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00" b="0" i="0" u="none" strike="noStrike" dirty="0">
                          <a:solidFill>
                            <a:srgbClr val="393636"/>
                          </a:solidFill>
                          <a:effectLst/>
                          <a:latin typeface="Arial" panose="020B0604020202020204" pitchFamily="34" charset="0"/>
                        </a:rPr>
                        <a:t>6.3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2175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AU" dirty="0" smtClean="0"/>
              <a:t>Eurozone shares have a very low </a:t>
            </a:r>
            <a:r>
              <a:rPr lang="en-AU" dirty="0" err="1" smtClean="0"/>
              <a:t>shiller</a:t>
            </a:r>
            <a:r>
              <a:rPr lang="en-AU" dirty="0" smtClean="0"/>
              <a:t> PE</a:t>
            </a:r>
            <a:endParaRPr lang="en-AU" sz="2000" b="0" dirty="0"/>
          </a:p>
        </p:txBody>
      </p:sp>
      <p:sp>
        <p:nvSpPr>
          <p:cNvPr id="8" name="Text Box 101"/>
          <p:cNvSpPr txBox="1">
            <a:spLocks noChangeArrowheads="1"/>
          </p:cNvSpPr>
          <p:nvPr/>
        </p:nvSpPr>
        <p:spPr bwMode="auto">
          <a:xfrm>
            <a:off x="271727" y="6237312"/>
            <a:ext cx="22140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800" b="0" dirty="0">
                <a:solidFill>
                  <a:srgbClr val="393636"/>
                </a:solidFill>
              </a:rPr>
              <a:t>Source: </a:t>
            </a:r>
            <a:r>
              <a:rPr lang="en-AU" sz="800" b="0" dirty="0" smtClean="0">
                <a:solidFill>
                  <a:srgbClr val="393636"/>
                </a:solidFill>
              </a:rPr>
              <a:t>Global Financial Data, AMP </a:t>
            </a:r>
            <a:r>
              <a:rPr lang="en-AU" sz="800" b="0" dirty="0">
                <a:solidFill>
                  <a:srgbClr val="393636"/>
                </a:solidFill>
              </a:rPr>
              <a:t>Capital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201472" y="6621935"/>
            <a:ext cx="459016" cy="123111"/>
          </a:xfrm>
          <a:prstGeom prst="rect">
            <a:avLst/>
          </a:prstGeom>
        </p:spPr>
        <p:txBody>
          <a:bodyPr/>
          <a:lstStyle/>
          <a:p>
            <a:r>
              <a:rPr lang="en-AU" sz="800" dirty="0" smtClean="0"/>
              <a:t>| </a:t>
            </a:r>
            <a:fld id="{F96FB4C9-06FE-4DAD-AFB2-F7CAB3AE2C54}" type="slidenum">
              <a:rPr lang="en-AU" sz="800" smtClean="0"/>
              <a:pPr/>
              <a:t>42</a:t>
            </a:fld>
            <a:endParaRPr lang="en-AU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66" y="935595"/>
            <a:ext cx="7915873" cy="515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5475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4337" y="424800"/>
            <a:ext cx="9074607" cy="262380"/>
          </a:xfrm>
        </p:spPr>
        <p:txBody>
          <a:bodyPr/>
          <a:lstStyle/>
          <a:p>
            <a:r>
              <a:rPr lang="en-AU" sz="2400" dirty="0" smtClean="0"/>
              <a:t>The power of compound interest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428229" y="6237289"/>
            <a:ext cx="206787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Aft>
                <a:spcPct val="35000"/>
              </a:spcAft>
              <a:buClr>
                <a:srgbClr val="0075AD"/>
              </a:buClr>
              <a:buSzPct val="70000"/>
              <a:buFont typeface="Wingdings" pitchFamily="2" charset="2"/>
              <a:buNone/>
            </a:pPr>
            <a:r>
              <a:rPr lang="en-AU" sz="800" b="0" dirty="0">
                <a:solidFill>
                  <a:srgbClr val="393636"/>
                </a:solidFill>
              </a:rPr>
              <a:t>Source:  </a:t>
            </a:r>
            <a:r>
              <a:rPr lang="en-AU" sz="800" b="0" dirty="0" smtClean="0">
                <a:solidFill>
                  <a:srgbClr val="393636"/>
                </a:solidFill>
              </a:rPr>
              <a:t>Global Financial Data, AMP </a:t>
            </a:r>
            <a:r>
              <a:rPr lang="en-AU" sz="800" b="0" dirty="0">
                <a:solidFill>
                  <a:srgbClr val="393636"/>
                </a:solidFill>
              </a:rPr>
              <a:t>Capital</a:t>
            </a:r>
            <a:r>
              <a:rPr lang="en-AU" sz="1100" b="0" dirty="0">
                <a:solidFill>
                  <a:srgbClr val="393636"/>
                </a:solidFill>
              </a:rPr>
              <a:t> 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9201472" y="6621935"/>
            <a:ext cx="459016" cy="123111"/>
          </a:xfrm>
          <a:prstGeom prst="rect">
            <a:avLst/>
          </a:prstGeom>
        </p:spPr>
        <p:txBody>
          <a:bodyPr/>
          <a:lstStyle/>
          <a:p>
            <a:r>
              <a:rPr lang="en-AU" sz="800" dirty="0" smtClean="0"/>
              <a:t>| </a:t>
            </a:r>
            <a:fld id="{F96FB4C9-06FE-4DAD-AFB2-F7CAB3AE2C54}" type="slidenum">
              <a:rPr lang="en-AU" sz="800" smtClean="0"/>
              <a:pPr/>
              <a:t>5</a:t>
            </a:fld>
            <a:endParaRPr lang="en-AU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7" y="873324"/>
            <a:ext cx="8496945" cy="520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373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AU" smtClean="0"/>
              <a:t>// </a:t>
            </a:r>
            <a:fld id="{6187C477-0436-46D8-B230-497504B3CFB4}" type="slidenum">
              <a:rPr lang="en-AU" smtClean="0"/>
              <a:pPr/>
              <a:t>6</a:t>
            </a:fld>
            <a:endParaRPr lang="en-AU" smtClean="0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7272" y="404664"/>
            <a:ext cx="8528447" cy="256480"/>
          </a:xfrm>
        </p:spPr>
        <p:txBody>
          <a:bodyPr/>
          <a:lstStyle/>
          <a:p>
            <a:r>
              <a:rPr lang="en-AU" dirty="0" smtClean="0"/>
              <a:t>The investment cycle</a:t>
            </a: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662120" y="6165851"/>
            <a:ext cx="138659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Aft>
                <a:spcPct val="35000"/>
              </a:spcAft>
              <a:buClr>
                <a:srgbClr val="0075AD"/>
              </a:buClr>
              <a:buSzPct val="70000"/>
              <a:buFont typeface="Wingdings" pitchFamily="2" charset="2"/>
              <a:buNone/>
            </a:pPr>
            <a:r>
              <a:rPr lang="en-AU" sz="1100" b="0" dirty="0">
                <a:solidFill>
                  <a:srgbClr val="393636"/>
                </a:solidFill>
              </a:rPr>
              <a:t>Source:  AMP Capital </a:t>
            </a:r>
          </a:p>
        </p:txBody>
      </p:sp>
      <p:sp>
        <p:nvSpPr>
          <p:cNvPr id="165892" name="Line 5"/>
          <p:cNvSpPr>
            <a:spLocks noChangeShapeType="1"/>
          </p:cNvSpPr>
          <p:nvPr/>
        </p:nvSpPr>
        <p:spPr bwMode="auto">
          <a:xfrm>
            <a:off x="8217165" y="2657475"/>
            <a:ext cx="0" cy="1905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893" name="Line 6"/>
          <p:cNvSpPr>
            <a:spLocks noChangeShapeType="1"/>
          </p:cNvSpPr>
          <p:nvPr/>
        </p:nvSpPr>
        <p:spPr bwMode="auto">
          <a:xfrm>
            <a:off x="2854854" y="2828925"/>
            <a:ext cx="0" cy="2921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894" name="Line 7"/>
          <p:cNvSpPr>
            <a:spLocks noChangeShapeType="1"/>
          </p:cNvSpPr>
          <p:nvPr/>
        </p:nvSpPr>
        <p:spPr bwMode="auto">
          <a:xfrm>
            <a:off x="5434542" y="4402138"/>
            <a:ext cx="0" cy="455612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895" name="Line 8"/>
          <p:cNvSpPr>
            <a:spLocks noChangeShapeType="1"/>
          </p:cNvSpPr>
          <p:nvPr/>
        </p:nvSpPr>
        <p:spPr bwMode="auto">
          <a:xfrm flipV="1">
            <a:off x="4763823" y="5273676"/>
            <a:ext cx="0" cy="303213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896" name="Line 9"/>
          <p:cNvSpPr>
            <a:spLocks noChangeShapeType="1"/>
          </p:cNvSpPr>
          <p:nvPr/>
        </p:nvSpPr>
        <p:spPr bwMode="auto">
          <a:xfrm flipV="1">
            <a:off x="6548967" y="4603751"/>
            <a:ext cx="0" cy="4540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897" name="Line 10"/>
          <p:cNvSpPr>
            <a:spLocks noChangeShapeType="1"/>
          </p:cNvSpPr>
          <p:nvPr/>
        </p:nvSpPr>
        <p:spPr bwMode="auto">
          <a:xfrm>
            <a:off x="7279879" y="2706689"/>
            <a:ext cx="0" cy="3000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898" name="Line 11"/>
          <p:cNvSpPr>
            <a:spLocks noChangeShapeType="1"/>
          </p:cNvSpPr>
          <p:nvPr/>
        </p:nvSpPr>
        <p:spPr bwMode="auto">
          <a:xfrm>
            <a:off x="6877447" y="3340101"/>
            <a:ext cx="0" cy="19367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899" name="Line 12"/>
          <p:cNvSpPr>
            <a:spLocks noChangeShapeType="1"/>
          </p:cNvSpPr>
          <p:nvPr/>
        </p:nvSpPr>
        <p:spPr bwMode="auto">
          <a:xfrm>
            <a:off x="3300281" y="3098800"/>
            <a:ext cx="0" cy="38735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900" name="Line 13"/>
          <p:cNvSpPr>
            <a:spLocks noChangeShapeType="1"/>
          </p:cNvSpPr>
          <p:nvPr/>
        </p:nvSpPr>
        <p:spPr bwMode="auto">
          <a:xfrm>
            <a:off x="4679554" y="4340225"/>
            <a:ext cx="0" cy="4651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902" name="Rectangle 15"/>
          <p:cNvSpPr>
            <a:spLocks noChangeArrowheads="1"/>
          </p:cNvSpPr>
          <p:nvPr/>
        </p:nvSpPr>
        <p:spPr bwMode="auto">
          <a:xfrm>
            <a:off x="7419181" y="2452689"/>
            <a:ext cx="21480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AU" sz="1700" i="1">
                <a:solidFill>
                  <a:srgbClr val="FF0000"/>
                </a:solidFill>
              </a:rPr>
              <a:t> Property does well</a:t>
            </a:r>
            <a:endParaRPr lang="en-AU" sz="800" b="0">
              <a:solidFill>
                <a:srgbClr val="FF0000"/>
              </a:solidFill>
            </a:endParaRPr>
          </a:p>
        </p:txBody>
      </p:sp>
      <p:sp>
        <p:nvSpPr>
          <p:cNvPr id="165903" name="Rectangle 16"/>
          <p:cNvSpPr>
            <a:spLocks noChangeArrowheads="1"/>
          </p:cNvSpPr>
          <p:nvPr/>
        </p:nvSpPr>
        <p:spPr bwMode="auto">
          <a:xfrm>
            <a:off x="5855030" y="1784351"/>
            <a:ext cx="233578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AU" sz="1600" b="0" dirty="0">
                <a:solidFill>
                  <a:srgbClr val="2821AB"/>
                </a:solidFill>
              </a:rPr>
              <a:t>Inflation </a:t>
            </a:r>
            <a:r>
              <a:rPr lang="en-AU" sz="1600" b="0" dirty="0" smtClean="0">
                <a:solidFill>
                  <a:srgbClr val="2821AB"/>
                </a:solidFill>
              </a:rPr>
              <a:t>becomes a problem, rate </a:t>
            </a:r>
            <a:r>
              <a:rPr lang="en-AU" sz="1600" b="0" dirty="0">
                <a:solidFill>
                  <a:srgbClr val="2821AB"/>
                </a:solidFill>
              </a:rPr>
              <a:t>fears</a:t>
            </a:r>
            <a:endParaRPr lang="en-AU" sz="800" b="0" dirty="0">
              <a:solidFill>
                <a:srgbClr val="393636"/>
              </a:solidFill>
            </a:endParaRPr>
          </a:p>
        </p:txBody>
      </p:sp>
      <p:sp>
        <p:nvSpPr>
          <p:cNvPr id="165904" name="Freeform 17"/>
          <p:cNvSpPr>
            <a:spLocks/>
          </p:cNvSpPr>
          <p:nvPr/>
        </p:nvSpPr>
        <p:spPr bwMode="auto">
          <a:xfrm>
            <a:off x="741231" y="3357564"/>
            <a:ext cx="8253280" cy="2097087"/>
          </a:xfrm>
          <a:custGeom>
            <a:avLst/>
            <a:gdLst>
              <a:gd name="T0" fmla="*/ 2147483647 w 4982"/>
              <a:gd name="T1" fmla="*/ 2147483647 h 1420"/>
              <a:gd name="T2" fmla="*/ 2147483647 w 4982"/>
              <a:gd name="T3" fmla="*/ 2147483647 h 1420"/>
              <a:gd name="T4" fmla="*/ 2147483647 w 4982"/>
              <a:gd name="T5" fmla="*/ 2147483647 h 1420"/>
              <a:gd name="T6" fmla="*/ 2147483647 w 4982"/>
              <a:gd name="T7" fmla="*/ 2147483647 h 1420"/>
              <a:gd name="T8" fmla="*/ 2147483647 w 4982"/>
              <a:gd name="T9" fmla="*/ 2147483647 h 1420"/>
              <a:gd name="T10" fmla="*/ 2147483647 w 4982"/>
              <a:gd name="T11" fmla="*/ 2147483647 h 1420"/>
              <a:gd name="T12" fmla="*/ 2147483647 w 4982"/>
              <a:gd name="T13" fmla="*/ 2147483647 h 1420"/>
              <a:gd name="T14" fmla="*/ 2147483647 w 4982"/>
              <a:gd name="T15" fmla="*/ 2147483647 h 1420"/>
              <a:gd name="T16" fmla="*/ 2147483647 w 4982"/>
              <a:gd name="T17" fmla="*/ 2147483647 h 1420"/>
              <a:gd name="T18" fmla="*/ 2147483647 w 4982"/>
              <a:gd name="T19" fmla="*/ 2147483647 h 1420"/>
              <a:gd name="T20" fmla="*/ 2147483647 w 4982"/>
              <a:gd name="T21" fmla="*/ 2147483647 h 1420"/>
              <a:gd name="T22" fmla="*/ 2147483647 w 4982"/>
              <a:gd name="T23" fmla="*/ 2147483647 h 1420"/>
              <a:gd name="T24" fmla="*/ 2147483647 w 4982"/>
              <a:gd name="T25" fmla="*/ 2147483647 h 1420"/>
              <a:gd name="T26" fmla="*/ 2147483647 w 4982"/>
              <a:gd name="T27" fmla="*/ 2147483647 h 1420"/>
              <a:gd name="T28" fmla="*/ 2147483647 w 4982"/>
              <a:gd name="T29" fmla="*/ 2147483647 h 1420"/>
              <a:gd name="T30" fmla="*/ 2147483647 w 4982"/>
              <a:gd name="T31" fmla="*/ 2147483647 h 1420"/>
              <a:gd name="T32" fmla="*/ 2147483647 w 4982"/>
              <a:gd name="T33" fmla="*/ 2147483647 h 1420"/>
              <a:gd name="T34" fmla="*/ 2147483647 w 4982"/>
              <a:gd name="T35" fmla="*/ 2147483647 h 1420"/>
              <a:gd name="T36" fmla="*/ 2147483647 w 4982"/>
              <a:gd name="T37" fmla="*/ 2147483647 h 1420"/>
              <a:gd name="T38" fmla="*/ 2147483647 w 4982"/>
              <a:gd name="T39" fmla="*/ 2147483647 h 1420"/>
              <a:gd name="T40" fmla="*/ 2147483647 w 4982"/>
              <a:gd name="T41" fmla="*/ 2147483647 h 1420"/>
              <a:gd name="T42" fmla="*/ 2147483647 w 4982"/>
              <a:gd name="T43" fmla="*/ 2147483647 h 1420"/>
              <a:gd name="T44" fmla="*/ 2147483647 w 4982"/>
              <a:gd name="T45" fmla="*/ 2147483647 h 1420"/>
              <a:gd name="T46" fmla="*/ 2147483647 w 4982"/>
              <a:gd name="T47" fmla="*/ 2147483647 h 1420"/>
              <a:gd name="T48" fmla="*/ 2147483647 w 4982"/>
              <a:gd name="T49" fmla="*/ 2147483647 h 1420"/>
              <a:gd name="T50" fmla="*/ 2147483647 w 4982"/>
              <a:gd name="T51" fmla="*/ 2147483647 h 1420"/>
              <a:gd name="T52" fmla="*/ 2147483647 w 4982"/>
              <a:gd name="T53" fmla="*/ 0 h 1420"/>
              <a:gd name="T54" fmla="*/ 2147483647 w 4982"/>
              <a:gd name="T55" fmla="*/ 2147483647 h 1420"/>
              <a:gd name="T56" fmla="*/ 2147483647 w 4982"/>
              <a:gd name="T57" fmla="*/ 2147483647 h 1420"/>
              <a:gd name="T58" fmla="*/ 2147483647 w 4982"/>
              <a:gd name="T59" fmla="*/ 2147483647 h 1420"/>
              <a:gd name="T60" fmla="*/ 2147483647 w 4982"/>
              <a:gd name="T61" fmla="*/ 2147483647 h 1420"/>
              <a:gd name="T62" fmla="*/ 2147483647 w 4982"/>
              <a:gd name="T63" fmla="*/ 2147483647 h 1420"/>
              <a:gd name="T64" fmla="*/ 2147483647 w 4982"/>
              <a:gd name="T65" fmla="*/ 2147483647 h 1420"/>
              <a:gd name="T66" fmla="*/ 2147483647 w 4982"/>
              <a:gd name="T67" fmla="*/ 2147483647 h 1420"/>
              <a:gd name="T68" fmla="*/ 2147483647 w 4982"/>
              <a:gd name="T69" fmla="*/ 2147483647 h 1420"/>
              <a:gd name="T70" fmla="*/ 2147483647 w 4982"/>
              <a:gd name="T71" fmla="*/ 2147483647 h 1420"/>
              <a:gd name="T72" fmla="*/ 2147483647 w 4982"/>
              <a:gd name="T73" fmla="*/ 2147483647 h 1420"/>
              <a:gd name="T74" fmla="*/ 2147483647 w 4982"/>
              <a:gd name="T75" fmla="*/ 2147483647 h 1420"/>
              <a:gd name="T76" fmla="*/ 2147483647 w 4982"/>
              <a:gd name="T77" fmla="*/ 2147483647 h 1420"/>
              <a:gd name="T78" fmla="*/ 2147483647 w 4982"/>
              <a:gd name="T79" fmla="*/ 2147483647 h 1420"/>
              <a:gd name="T80" fmla="*/ 2147483647 w 4982"/>
              <a:gd name="T81" fmla="*/ 2147483647 h 1420"/>
              <a:gd name="T82" fmla="*/ 2147483647 w 4982"/>
              <a:gd name="T83" fmla="*/ 2147483647 h 1420"/>
              <a:gd name="T84" fmla="*/ 2147483647 w 4982"/>
              <a:gd name="T85" fmla="*/ 2147483647 h 1420"/>
              <a:gd name="T86" fmla="*/ 2147483647 w 4982"/>
              <a:gd name="T87" fmla="*/ 2147483647 h 1420"/>
              <a:gd name="T88" fmla="*/ 2147483647 w 4982"/>
              <a:gd name="T89" fmla="*/ 2147483647 h 1420"/>
              <a:gd name="T90" fmla="*/ 2147483647 w 4982"/>
              <a:gd name="T91" fmla="*/ 2147483647 h 1420"/>
              <a:gd name="T92" fmla="*/ 2147483647 w 4982"/>
              <a:gd name="T93" fmla="*/ 2147483647 h 1420"/>
              <a:gd name="T94" fmla="*/ 2147483647 w 4982"/>
              <a:gd name="T95" fmla="*/ 2147483647 h 1420"/>
              <a:gd name="T96" fmla="*/ 2147483647 w 4982"/>
              <a:gd name="T97" fmla="*/ 2147483647 h 1420"/>
              <a:gd name="T98" fmla="*/ 2147483647 w 4982"/>
              <a:gd name="T99" fmla="*/ 2147483647 h 1420"/>
              <a:gd name="T100" fmla="*/ 2147483647 w 4982"/>
              <a:gd name="T101" fmla="*/ 2147483647 h 1420"/>
              <a:gd name="T102" fmla="*/ 2147483647 w 4982"/>
              <a:gd name="T103" fmla="*/ 2147483647 h 1420"/>
              <a:gd name="T104" fmla="*/ 2147483647 w 4982"/>
              <a:gd name="T105" fmla="*/ 2147483647 h 142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982"/>
              <a:gd name="T160" fmla="*/ 0 h 1420"/>
              <a:gd name="T161" fmla="*/ 4982 w 4982"/>
              <a:gd name="T162" fmla="*/ 1420 h 142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982" h="1420">
                <a:moveTo>
                  <a:pt x="5" y="0"/>
                </a:moveTo>
                <a:lnTo>
                  <a:pt x="0" y="162"/>
                </a:lnTo>
                <a:lnTo>
                  <a:pt x="136" y="166"/>
                </a:lnTo>
                <a:lnTo>
                  <a:pt x="138" y="85"/>
                </a:lnTo>
                <a:lnTo>
                  <a:pt x="132" y="166"/>
                </a:lnTo>
                <a:lnTo>
                  <a:pt x="257" y="176"/>
                </a:lnTo>
                <a:lnTo>
                  <a:pt x="263" y="95"/>
                </a:lnTo>
                <a:lnTo>
                  <a:pt x="252" y="175"/>
                </a:lnTo>
                <a:lnTo>
                  <a:pt x="368" y="193"/>
                </a:lnTo>
                <a:lnTo>
                  <a:pt x="379" y="113"/>
                </a:lnTo>
                <a:lnTo>
                  <a:pt x="363" y="193"/>
                </a:lnTo>
                <a:lnTo>
                  <a:pt x="470" y="215"/>
                </a:lnTo>
                <a:lnTo>
                  <a:pt x="486" y="135"/>
                </a:lnTo>
                <a:lnTo>
                  <a:pt x="464" y="213"/>
                </a:lnTo>
                <a:lnTo>
                  <a:pt x="563" y="242"/>
                </a:lnTo>
                <a:lnTo>
                  <a:pt x="585" y="164"/>
                </a:lnTo>
                <a:lnTo>
                  <a:pt x="558" y="240"/>
                </a:lnTo>
                <a:lnTo>
                  <a:pt x="649" y="273"/>
                </a:lnTo>
                <a:lnTo>
                  <a:pt x="676" y="198"/>
                </a:lnTo>
                <a:lnTo>
                  <a:pt x="643" y="271"/>
                </a:lnTo>
                <a:lnTo>
                  <a:pt x="727" y="310"/>
                </a:lnTo>
                <a:lnTo>
                  <a:pt x="760" y="236"/>
                </a:lnTo>
                <a:lnTo>
                  <a:pt x="723" y="308"/>
                </a:lnTo>
                <a:lnTo>
                  <a:pt x="801" y="349"/>
                </a:lnTo>
                <a:lnTo>
                  <a:pt x="838" y="277"/>
                </a:lnTo>
                <a:lnTo>
                  <a:pt x="795" y="346"/>
                </a:lnTo>
                <a:lnTo>
                  <a:pt x="867" y="393"/>
                </a:lnTo>
                <a:lnTo>
                  <a:pt x="910" y="324"/>
                </a:lnTo>
                <a:lnTo>
                  <a:pt x="864" y="390"/>
                </a:lnTo>
                <a:lnTo>
                  <a:pt x="932" y="438"/>
                </a:lnTo>
                <a:lnTo>
                  <a:pt x="978" y="373"/>
                </a:lnTo>
                <a:lnTo>
                  <a:pt x="928" y="435"/>
                </a:lnTo>
                <a:lnTo>
                  <a:pt x="991" y="488"/>
                </a:lnTo>
                <a:lnTo>
                  <a:pt x="1041" y="425"/>
                </a:lnTo>
                <a:lnTo>
                  <a:pt x="988" y="486"/>
                </a:lnTo>
                <a:lnTo>
                  <a:pt x="1047" y="539"/>
                </a:lnTo>
                <a:lnTo>
                  <a:pt x="1100" y="479"/>
                </a:lnTo>
                <a:lnTo>
                  <a:pt x="1044" y="536"/>
                </a:lnTo>
                <a:lnTo>
                  <a:pt x="1100" y="593"/>
                </a:lnTo>
                <a:lnTo>
                  <a:pt x="1156" y="535"/>
                </a:lnTo>
                <a:lnTo>
                  <a:pt x="1098" y="591"/>
                </a:lnTo>
                <a:lnTo>
                  <a:pt x="1152" y="649"/>
                </a:lnTo>
                <a:lnTo>
                  <a:pt x="1210" y="593"/>
                </a:lnTo>
                <a:lnTo>
                  <a:pt x="1151" y="648"/>
                </a:lnTo>
                <a:lnTo>
                  <a:pt x="1203" y="705"/>
                </a:lnTo>
                <a:lnTo>
                  <a:pt x="1262" y="651"/>
                </a:lnTo>
                <a:lnTo>
                  <a:pt x="1202" y="703"/>
                </a:lnTo>
                <a:lnTo>
                  <a:pt x="1252" y="762"/>
                </a:lnTo>
                <a:lnTo>
                  <a:pt x="1312" y="709"/>
                </a:lnTo>
                <a:lnTo>
                  <a:pt x="1252" y="762"/>
                </a:lnTo>
                <a:lnTo>
                  <a:pt x="1302" y="822"/>
                </a:lnTo>
                <a:lnTo>
                  <a:pt x="1303" y="823"/>
                </a:lnTo>
                <a:lnTo>
                  <a:pt x="1354" y="881"/>
                </a:lnTo>
                <a:lnTo>
                  <a:pt x="1354" y="882"/>
                </a:lnTo>
                <a:lnTo>
                  <a:pt x="1405" y="939"/>
                </a:lnTo>
                <a:lnTo>
                  <a:pt x="1406" y="940"/>
                </a:lnTo>
                <a:lnTo>
                  <a:pt x="1458" y="997"/>
                </a:lnTo>
                <a:lnTo>
                  <a:pt x="1460" y="999"/>
                </a:lnTo>
                <a:lnTo>
                  <a:pt x="1515" y="1053"/>
                </a:lnTo>
                <a:lnTo>
                  <a:pt x="1518" y="1056"/>
                </a:lnTo>
                <a:lnTo>
                  <a:pt x="1575" y="1108"/>
                </a:lnTo>
                <a:lnTo>
                  <a:pt x="1579" y="1111"/>
                </a:lnTo>
                <a:lnTo>
                  <a:pt x="1640" y="1160"/>
                </a:lnTo>
                <a:lnTo>
                  <a:pt x="1643" y="1162"/>
                </a:lnTo>
                <a:lnTo>
                  <a:pt x="1707" y="1208"/>
                </a:lnTo>
                <a:lnTo>
                  <a:pt x="1712" y="1211"/>
                </a:lnTo>
                <a:lnTo>
                  <a:pt x="1781" y="1254"/>
                </a:lnTo>
                <a:lnTo>
                  <a:pt x="1787" y="1258"/>
                </a:lnTo>
                <a:lnTo>
                  <a:pt x="1862" y="1295"/>
                </a:lnTo>
                <a:lnTo>
                  <a:pt x="1867" y="1297"/>
                </a:lnTo>
                <a:lnTo>
                  <a:pt x="1947" y="1331"/>
                </a:lnTo>
                <a:lnTo>
                  <a:pt x="1952" y="1333"/>
                </a:lnTo>
                <a:lnTo>
                  <a:pt x="2039" y="1362"/>
                </a:lnTo>
                <a:lnTo>
                  <a:pt x="2046" y="1364"/>
                </a:lnTo>
                <a:lnTo>
                  <a:pt x="2140" y="1386"/>
                </a:lnTo>
                <a:lnTo>
                  <a:pt x="2145" y="1387"/>
                </a:lnTo>
                <a:lnTo>
                  <a:pt x="2247" y="1404"/>
                </a:lnTo>
                <a:lnTo>
                  <a:pt x="2253" y="1405"/>
                </a:lnTo>
                <a:lnTo>
                  <a:pt x="2364" y="1415"/>
                </a:lnTo>
                <a:lnTo>
                  <a:pt x="2369" y="1415"/>
                </a:lnTo>
                <a:lnTo>
                  <a:pt x="2488" y="1420"/>
                </a:lnTo>
                <a:lnTo>
                  <a:pt x="2493" y="1420"/>
                </a:lnTo>
                <a:lnTo>
                  <a:pt x="2613" y="1415"/>
                </a:lnTo>
                <a:lnTo>
                  <a:pt x="2617" y="1415"/>
                </a:lnTo>
                <a:lnTo>
                  <a:pt x="2728" y="1405"/>
                </a:lnTo>
                <a:lnTo>
                  <a:pt x="2735" y="1404"/>
                </a:lnTo>
                <a:lnTo>
                  <a:pt x="2837" y="1387"/>
                </a:lnTo>
                <a:lnTo>
                  <a:pt x="2841" y="1386"/>
                </a:lnTo>
                <a:lnTo>
                  <a:pt x="2936" y="1364"/>
                </a:lnTo>
                <a:lnTo>
                  <a:pt x="2943" y="1362"/>
                </a:lnTo>
                <a:lnTo>
                  <a:pt x="3030" y="1333"/>
                </a:lnTo>
                <a:lnTo>
                  <a:pt x="3035" y="1331"/>
                </a:lnTo>
                <a:lnTo>
                  <a:pt x="3116" y="1297"/>
                </a:lnTo>
                <a:lnTo>
                  <a:pt x="3122" y="1295"/>
                </a:lnTo>
                <a:lnTo>
                  <a:pt x="3197" y="1258"/>
                </a:lnTo>
                <a:lnTo>
                  <a:pt x="3202" y="1255"/>
                </a:lnTo>
                <a:lnTo>
                  <a:pt x="3272" y="1212"/>
                </a:lnTo>
                <a:lnTo>
                  <a:pt x="3277" y="1208"/>
                </a:lnTo>
                <a:lnTo>
                  <a:pt x="3342" y="1162"/>
                </a:lnTo>
                <a:lnTo>
                  <a:pt x="3345" y="1160"/>
                </a:lnTo>
                <a:lnTo>
                  <a:pt x="3406" y="1111"/>
                </a:lnTo>
                <a:lnTo>
                  <a:pt x="3410" y="1108"/>
                </a:lnTo>
                <a:lnTo>
                  <a:pt x="3468" y="1056"/>
                </a:lnTo>
                <a:lnTo>
                  <a:pt x="3471" y="1053"/>
                </a:lnTo>
                <a:lnTo>
                  <a:pt x="3526" y="999"/>
                </a:lnTo>
                <a:lnTo>
                  <a:pt x="3528" y="997"/>
                </a:lnTo>
                <a:lnTo>
                  <a:pt x="3581" y="940"/>
                </a:lnTo>
                <a:lnTo>
                  <a:pt x="3582" y="940"/>
                </a:lnTo>
                <a:lnTo>
                  <a:pt x="3634" y="883"/>
                </a:lnTo>
                <a:lnTo>
                  <a:pt x="3635" y="881"/>
                </a:lnTo>
                <a:lnTo>
                  <a:pt x="3686" y="823"/>
                </a:lnTo>
                <a:lnTo>
                  <a:pt x="3686" y="822"/>
                </a:lnTo>
                <a:lnTo>
                  <a:pt x="3737" y="762"/>
                </a:lnTo>
                <a:lnTo>
                  <a:pt x="3677" y="709"/>
                </a:lnTo>
                <a:lnTo>
                  <a:pt x="3737" y="763"/>
                </a:lnTo>
                <a:lnTo>
                  <a:pt x="3788" y="704"/>
                </a:lnTo>
                <a:lnTo>
                  <a:pt x="3728" y="651"/>
                </a:lnTo>
                <a:lnTo>
                  <a:pt x="3787" y="705"/>
                </a:lnTo>
                <a:lnTo>
                  <a:pt x="3839" y="648"/>
                </a:lnTo>
                <a:lnTo>
                  <a:pt x="3780" y="593"/>
                </a:lnTo>
                <a:lnTo>
                  <a:pt x="3838" y="649"/>
                </a:lnTo>
                <a:lnTo>
                  <a:pt x="3892" y="591"/>
                </a:lnTo>
                <a:lnTo>
                  <a:pt x="3834" y="535"/>
                </a:lnTo>
                <a:lnTo>
                  <a:pt x="3891" y="593"/>
                </a:lnTo>
                <a:lnTo>
                  <a:pt x="3947" y="536"/>
                </a:lnTo>
                <a:lnTo>
                  <a:pt x="3890" y="479"/>
                </a:lnTo>
                <a:lnTo>
                  <a:pt x="3943" y="539"/>
                </a:lnTo>
                <a:lnTo>
                  <a:pt x="4003" y="486"/>
                </a:lnTo>
                <a:lnTo>
                  <a:pt x="3950" y="425"/>
                </a:lnTo>
                <a:lnTo>
                  <a:pt x="4001" y="487"/>
                </a:lnTo>
                <a:lnTo>
                  <a:pt x="4063" y="434"/>
                </a:lnTo>
                <a:lnTo>
                  <a:pt x="4012" y="373"/>
                </a:lnTo>
                <a:lnTo>
                  <a:pt x="4059" y="438"/>
                </a:lnTo>
                <a:lnTo>
                  <a:pt x="4126" y="390"/>
                </a:lnTo>
                <a:lnTo>
                  <a:pt x="4079" y="324"/>
                </a:lnTo>
                <a:lnTo>
                  <a:pt x="4122" y="393"/>
                </a:lnTo>
                <a:lnTo>
                  <a:pt x="4195" y="346"/>
                </a:lnTo>
                <a:lnTo>
                  <a:pt x="4152" y="277"/>
                </a:lnTo>
                <a:lnTo>
                  <a:pt x="4190" y="349"/>
                </a:lnTo>
                <a:lnTo>
                  <a:pt x="4267" y="308"/>
                </a:lnTo>
                <a:lnTo>
                  <a:pt x="4229" y="236"/>
                </a:lnTo>
                <a:lnTo>
                  <a:pt x="4262" y="310"/>
                </a:lnTo>
                <a:lnTo>
                  <a:pt x="4346" y="271"/>
                </a:lnTo>
                <a:lnTo>
                  <a:pt x="4313" y="198"/>
                </a:lnTo>
                <a:lnTo>
                  <a:pt x="4341" y="273"/>
                </a:lnTo>
                <a:lnTo>
                  <a:pt x="4431" y="240"/>
                </a:lnTo>
                <a:lnTo>
                  <a:pt x="4403" y="164"/>
                </a:lnTo>
                <a:lnTo>
                  <a:pt x="4426" y="242"/>
                </a:lnTo>
                <a:lnTo>
                  <a:pt x="4524" y="213"/>
                </a:lnTo>
                <a:lnTo>
                  <a:pt x="4501" y="135"/>
                </a:lnTo>
                <a:lnTo>
                  <a:pt x="4518" y="215"/>
                </a:lnTo>
                <a:lnTo>
                  <a:pt x="4624" y="193"/>
                </a:lnTo>
                <a:lnTo>
                  <a:pt x="4607" y="113"/>
                </a:lnTo>
                <a:lnTo>
                  <a:pt x="4619" y="193"/>
                </a:lnTo>
                <a:lnTo>
                  <a:pt x="4734" y="175"/>
                </a:lnTo>
                <a:lnTo>
                  <a:pt x="4722" y="95"/>
                </a:lnTo>
                <a:lnTo>
                  <a:pt x="4729" y="176"/>
                </a:lnTo>
                <a:lnTo>
                  <a:pt x="4852" y="166"/>
                </a:lnTo>
                <a:lnTo>
                  <a:pt x="4845" y="85"/>
                </a:lnTo>
                <a:lnTo>
                  <a:pt x="4848" y="166"/>
                </a:lnTo>
                <a:lnTo>
                  <a:pt x="4982" y="162"/>
                </a:lnTo>
                <a:lnTo>
                  <a:pt x="4977" y="0"/>
                </a:lnTo>
                <a:lnTo>
                  <a:pt x="4843" y="4"/>
                </a:lnTo>
                <a:lnTo>
                  <a:pt x="4839" y="5"/>
                </a:lnTo>
                <a:lnTo>
                  <a:pt x="4716" y="15"/>
                </a:lnTo>
                <a:lnTo>
                  <a:pt x="4710" y="15"/>
                </a:lnTo>
                <a:lnTo>
                  <a:pt x="4595" y="33"/>
                </a:lnTo>
                <a:lnTo>
                  <a:pt x="4591" y="34"/>
                </a:lnTo>
                <a:lnTo>
                  <a:pt x="4485" y="56"/>
                </a:lnTo>
                <a:lnTo>
                  <a:pt x="4479" y="58"/>
                </a:lnTo>
                <a:lnTo>
                  <a:pt x="4381" y="87"/>
                </a:lnTo>
                <a:lnTo>
                  <a:pt x="4376" y="88"/>
                </a:lnTo>
                <a:lnTo>
                  <a:pt x="4286" y="122"/>
                </a:lnTo>
                <a:lnTo>
                  <a:pt x="4280" y="125"/>
                </a:lnTo>
                <a:lnTo>
                  <a:pt x="4196" y="163"/>
                </a:lnTo>
                <a:lnTo>
                  <a:pt x="4192" y="165"/>
                </a:lnTo>
                <a:lnTo>
                  <a:pt x="4115" y="207"/>
                </a:lnTo>
                <a:lnTo>
                  <a:pt x="4110" y="210"/>
                </a:lnTo>
                <a:lnTo>
                  <a:pt x="4037" y="256"/>
                </a:lnTo>
                <a:lnTo>
                  <a:pt x="4033" y="258"/>
                </a:lnTo>
                <a:lnTo>
                  <a:pt x="3966" y="307"/>
                </a:lnTo>
                <a:lnTo>
                  <a:pt x="3961" y="311"/>
                </a:lnTo>
                <a:lnTo>
                  <a:pt x="3899" y="363"/>
                </a:lnTo>
                <a:lnTo>
                  <a:pt x="3898" y="364"/>
                </a:lnTo>
                <a:lnTo>
                  <a:pt x="3838" y="418"/>
                </a:lnTo>
                <a:lnTo>
                  <a:pt x="3834" y="422"/>
                </a:lnTo>
                <a:lnTo>
                  <a:pt x="3778" y="479"/>
                </a:lnTo>
                <a:lnTo>
                  <a:pt x="3776" y="480"/>
                </a:lnTo>
                <a:lnTo>
                  <a:pt x="3722" y="537"/>
                </a:lnTo>
                <a:lnTo>
                  <a:pt x="3721" y="538"/>
                </a:lnTo>
                <a:lnTo>
                  <a:pt x="3669" y="596"/>
                </a:lnTo>
                <a:lnTo>
                  <a:pt x="3669" y="598"/>
                </a:lnTo>
                <a:lnTo>
                  <a:pt x="3618" y="657"/>
                </a:lnTo>
                <a:lnTo>
                  <a:pt x="3617" y="657"/>
                </a:lnTo>
                <a:lnTo>
                  <a:pt x="3566" y="717"/>
                </a:lnTo>
                <a:lnTo>
                  <a:pt x="3626" y="769"/>
                </a:lnTo>
                <a:lnTo>
                  <a:pt x="3567" y="717"/>
                </a:lnTo>
                <a:lnTo>
                  <a:pt x="3516" y="775"/>
                </a:lnTo>
                <a:lnTo>
                  <a:pt x="3575" y="828"/>
                </a:lnTo>
                <a:lnTo>
                  <a:pt x="3517" y="773"/>
                </a:lnTo>
                <a:lnTo>
                  <a:pt x="3465" y="830"/>
                </a:lnTo>
                <a:lnTo>
                  <a:pt x="3523" y="884"/>
                </a:lnTo>
                <a:lnTo>
                  <a:pt x="3465" y="829"/>
                </a:lnTo>
                <a:lnTo>
                  <a:pt x="3412" y="885"/>
                </a:lnTo>
                <a:lnTo>
                  <a:pt x="3470" y="941"/>
                </a:lnTo>
                <a:lnTo>
                  <a:pt x="3414" y="883"/>
                </a:lnTo>
                <a:lnTo>
                  <a:pt x="3359" y="938"/>
                </a:lnTo>
                <a:lnTo>
                  <a:pt x="3415" y="996"/>
                </a:lnTo>
                <a:lnTo>
                  <a:pt x="3363" y="935"/>
                </a:lnTo>
                <a:lnTo>
                  <a:pt x="3305" y="987"/>
                </a:lnTo>
                <a:lnTo>
                  <a:pt x="3357" y="1047"/>
                </a:lnTo>
                <a:lnTo>
                  <a:pt x="3308" y="985"/>
                </a:lnTo>
                <a:lnTo>
                  <a:pt x="3247" y="1033"/>
                </a:lnTo>
                <a:lnTo>
                  <a:pt x="3296" y="1096"/>
                </a:lnTo>
                <a:lnTo>
                  <a:pt x="3250" y="1030"/>
                </a:lnTo>
                <a:lnTo>
                  <a:pt x="3185" y="1077"/>
                </a:lnTo>
                <a:lnTo>
                  <a:pt x="3231" y="1142"/>
                </a:lnTo>
                <a:lnTo>
                  <a:pt x="3190" y="1074"/>
                </a:lnTo>
                <a:lnTo>
                  <a:pt x="3120" y="1116"/>
                </a:lnTo>
                <a:lnTo>
                  <a:pt x="3161" y="1185"/>
                </a:lnTo>
                <a:lnTo>
                  <a:pt x="3126" y="1113"/>
                </a:lnTo>
                <a:lnTo>
                  <a:pt x="3051" y="1150"/>
                </a:lnTo>
                <a:lnTo>
                  <a:pt x="3086" y="1222"/>
                </a:lnTo>
                <a:lnTo>
                  <a:pt x="3056" y="1147"/>
                </a:lnTo>
                <a:lnTo>
                  <a:pt x="2975" y="1181"/>
                </a:lnTo>
                <a:lnTo>
                  <a:pt x="3005" y="1256"/>
                </a:lnTo>
                <a:lnTo>
                  <a:pt x="2980" y="1180"/>
                </a:lnTo>
                <a:lnTo>
                  <a:pt x="2893" y="1209"/>
                </a:lnTo>
                <a:lnTo>
                  <a:pt x="2918" y="1285"/>
                </a:lnTo>
                <a:lnTo>
                  <a:pt x="2900" y="1207"/>
                </a:lnTo>
                <a:lnTo>
                  <a:pt x="2805" y="1229"/>
                </a:lnTo>
                <a:lnTo>
                  <a:pt x="2823" y="1307"/>
                </a:lnTo>
                <a:lnTo>
                  <a:pt x="2810" y="1228"/>
                </a:lnTo>
                <a:lnTo>
                  <a:pt x="2708" y="1246"/>
                </a:lnTo>
                <a:lnTo>
                  <a:pt x="2721" y="1324"/>
                </a:lnTo>
                <a:lnTo>
                  <a:pt x="2714" y="1245"/>
                </a:lnTo>
                <a:lnTo>
                  <a:pt x="2603" y="1255"/>
                </a:lnTo>
                <a:lnTo>
                  <a:pt x="2610" y="1335"/>
                </a:lnTo>
                <a:lnTo>
                  <a:pt x="2608" y="1254"/>
                </a:lnTo>
                <a:lnTo>
                  <a:pt x="2488" y="1258"/>
                </a:lnTo>
                <a:lnTo>
                  <a:pt x="2490" y="1339"/>
                </a:lnTo>
                <a:lnTo>
                  <a:pt x="2493" y="1258"/>
                </a:lnTo>
                <a:lnTo>
                  <a:pt x="2374" y="1254"/>
                </a:lnTo>
                <a:lnTo>
                  <a:pt x="2371" y="1335"/>
                </a:lnTo>
                <a:lnTo>
                  <a:pt x="2378" y="1255"/>
                </a:lnTo>
                <a:lnTo>
                  <a:pt x="2267" y="1245"/>
                </a:lnTo>
                <a:lnTo>
                  <a:pt x="2260" y="1324"/>
                </a:lnTo>
                <a:lnTo>
                  <a:pt x="2274" y="1246"/>
                </a:lnTo>
                <a:lnTo>
                  <a:pt x="2172" y="1228"/>
                </a:lnTo>
                <a:lnTo>
                  <a:pt x="2158" y="1307"/>
                </a:lnTo>
                <a:lnTo>
                  <a:pt x="2177" y="1229"/>
                </a:lnTo>
                <a:lnTo>
                  <a:pt x="2083" y="1207"/>
                </a:lnTo>
                <a:lnTo>
                  <a:pt x="2064" y="1285"/>
                </a:lnTo>
                <a:lnTo>
                  <a:pt x="2089" y="1209"/>
                </a:lnTo>
                <a:lnTo>
                  <a:pt x="2002" y="1180"/>
                </a:lnTo>
                <a:lnTo>
                  <a:pt x="1977" y="1256"/>
                </a:lnTo>
                <a:lnTo>
                  <a:pt x="2008" y="1181"/>
                </a:lnTo>
                <a:lnTo>
                  <a:pt x="1928" y="1147"/>
                </a:lnTo>
                <a:lnTo>
                  <a:pt x="1897" y="1222"/>
                </a:lnTo>
                <a:lnTo>
                  <a:pt x="1933" y="1150"/>
                </a:lnTo>
                <a:lnTo>
                  <a:pt x="1858" y="1113"/>
                </a:lnTo>
                <a:lnTo>
                  <a:pt x="1822" y="1185"/>
                </a:lnTo>
                <a:lnTo>
                  <a:pt x="1864" y="1116"/>
                </a:lnTo>
                <a:lnTo>
                  <a:pt x="1795" y="1074"/>
                </a:lnTo>
                <a:lnTo>
                  <a:pt x="1753" y="1142"/>
                </a:lnTo>
                <a:lnTo>
                  <a:pt x="1800" y="1077"/>
                </a:lnTo>
                <a:lnTo>
                  <a:pt x="1736" y="1030"/>
                </a:lnTo>
                <a:lnTo>
                  <a:pt x="1689" y="1096"/>
                </a:lnTo>
                <a:lnTo>
                  <a:pt x="1738" y="1033"/>
                </a:lnTo>
                <a:lnTo>
                  <a:pt x="1677" y="985"/>
                </a:lnTo>
                <a:lnTo>
                  <a:pt x="1628" y="1047"/>
                </a:lnTo>
                <a:lnTo>
                  <a:pt x="1681" y="988"/>
                </a:lnTo>
                <a:lnTo>
                  <a:pt x="1624" y="936"/>
                </a:lnTo>
                <a:lnTo>
                  <a:pt x="1571" y="996"/>
                </a:lnTo>
                <a:lnTo>
                  <a:pt x="1627" y="938"/>
                </a:lnTo>
                <a:lnTo>
                  <a:pt x="1572" y="883"/>
                </a:lnTo>
                <a:lnTo>
                  <a:pt x="1516" y="941"/>
                </a:lnTo>
                <a:lnTo>
                  <a:pt x="1575" y="886"/>
                </a:lnTo>
                <a:lnTo>
                  <a:pt x="1523" y="830"/>
                </a:lnTo>
                <a:lnTo>
                  <a:pt x="1464" y="884"/>
                </a:lnTo>
                <a:lnTo>
                  <a:pt x="1523" y="830"/>
                </a:lnTo>
                <a:lnTo>
                  <a:pt x="1472" y="773"/>
                </a:lnTo>
                <a:lnTo>
                  <a:pt x="1413" y="828"/>
                </a:lnTo>
                <a:lnTo>
                  <a:pt x="1473" y="775"/>
                </a:lnTo>
                <a:lnTo>
                  <a:pt x="1422" y="717"/>
                </a:lnTo>
                <a:lnTo>
                  <a:pt x="1362" y="769"/>
                </a:lnTo>
                <a:lnTo>
                  <a:pt x="1423" y="718"/>
                </a:lnTo>
                <a:lnTo>
                  <a:pt x="1373" y="658"/>
                </a:lnTo>
                <a:lnTo>
                  <a:pt x="1372" y="657"/>
                </a:lnTo>
                <a:lnTo>
                  <a:pt x="1322" y="598"/>
                </a:lnTo>
                <a:lnTo>
                  <a:pt x="1321" y="596"/>
                </a:lnTo>
                <a:lnTo>
                  <a:pt x="1269" y="538"/>
                </a:lnTo>
                <a:lnTo>
                  <a:pt x="1268" y="537"/>
                </a:lnTo>
                <a:lnTo>
                  <a:pt x="1214" y="480"/>
                </a:lnTo>
                <a:lnTo>
                  <a:pt x="1213" y="479"/>
                </a:lnTo>
                <a:lnTo>
                  <a:pt x="1157" y="422"/>
                </a:lnTo>
                <a:lnTo>
                  <a:pt x="1153" y="419"/>
                </a:lnTo>
                <a:lnTo>
                  <a:pt x="1094" y="365"/>
                </a:lnTo>
                <a:lnTo>
                  <a:pt x="1092" y="363"/>
                </a:lnTo>
                <a:lnTo>
                  <a:pt x="1029" y="311"/>
                </a:lnTo>
                <a:lnTo>
                  <a:pt x="1024" y="307"/>
                </a:lnTo>
                <a:lnTo>
                  <a:pt x="956" y="258"/>
                </a:lnTo>
                <a:lnTo>
                  <a:pt x="953" y="256"/>
                </a:lnTo>
                <a:lnTo>
                  <a:pt x="881" y="210"/>
                </a:lnTo>
                <a:lnTo>
                  <a:pt x="875" y="207"/>
                </a:lnTo>
                <a:lnTo>
                  <a:pt x="797" y="165"/>
                </a:lnTo>
                <a:lnTo>
                  <a:pt x="793" y="163"/>
                </a:lnTo>
                <a:lnTo>
                  <a:pt x="709" y="125"/>
                </a:lnTo>
                <a:lnTo>
                  <a:pt x="703" y="122"/>
                </a:lnTo>
                <a:lnTo>
                  <a:pt x="612" y="88"/>
                </a:lnTo>
                <a:lnTo>
                  <a:pt x="608" y="87"/>
                </a:lnTo>
                <a:lnTo>
                  <a:pt x="509" y="58"/>
                </a:lnTo>
                <a:lnTo>
                  <a:pt x="503" y="56"/>
                </a:lnTo>
                <a:lnTo>
                  <a:pt x="396" y="34"/>
                </a:lnTo>
                <a:lnTo>
                  <a:pt x="391" y="33"/>
                </a:lnTo>
                <a:lnTo>
                  <a:pt x="275" y="15"/>
                </a:lnTo>
                <a:lnTo>
                  <a:pt x="270" y="15"/>
                </a:lnTo>
                <a:lnTo>
                  <a:pt x="145" y="5"/>
                </a:lnTo>
                <a:lnTo>
                  <a:pt x="141" y="4"/>
                </a:lnTo>
                <a:lnTo>
                  <a:pt x="5" y="0"/>
                </a:lnTo>
                <a:close/>
              </a:path>
            </a:pathLst>
          </a:custGeom>
          <a:solidFill>
            <a:srgbClr val="777777"/>
          </a:solidFill>
          <a:ln w="9525">
            <a:solidFill>
              <a:srgbClr val="77777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905" name="Rectangle 18"/>
          <p:cNvSpPr>
            <a:spLocks noChangeArrowheads="1"/>
          </p:cNvSpPr>
          <p:nvPr/>
        </p:nvSpPr>
        <p:spPr bwMode="auto">
          <a:xfrm>
            <a:off x="4743186" y="3149601"/>
            <a:ext cx="98200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400" b="0">
              <a:solidFill>
                <a:srgbClr val="393636"/>
              </a:solidFill>
            </a:endParaRPr>
          </a:p>
        </p:txBody>
      </p:sp>
      <p:sp>
        <p:nvSpPr>
          <p:cNvPr id="165906" name="Rectangle 19"/>
          <p:cNvSpPr>
            <a:spLocks noChangeArrowheads="1"/>
          </p:cNvSpPr>
          <p:nvPr/>
        </p:nvSpPr>
        <p:spPr bwMode="auto">
          <a:xfrm>
            <a:off x="4743186" y="3186114"/>
            <a:ext cx="496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400" b="0">
                <a:solidFill>
                  <a:srgbClr val="2821AB"/>
                </a:solidFill>
              </a:rPr>
              <a:t> </a:t>
            </a:r>
            <a:endParaRPr lang="en-AU" sz="800" b="0">
              <a:solidFill>
                <a:srgbClr val="393636"/>
              </a:solidFill>
            </a:endParaRPr>
          </a:p>
        </p:txBody>
      </p:sp>
      <p:sp>
        <p:nvSpPr>
          <p:cNvPr id="165907" name="Rectangle 20"/>
          <p:cNvSpPr>
            <a:spLocks noChangeArrowheads="1"/>
          </p:cNvSpPr>
          <p:nvPr/>
        </p:nvSpPr>
        <p:spPr bwMode="auto">
          <a:xfrm>
            <a:off x="4794779" y="3163889"/>
            <a:ext cx="8992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600" b="0" dirty="0">
                <a:solidFill>
                  <a:srgbClr val="2821AB"/>
                </a:solidFill>
              </a:rPr>
              <a:t>Economic</a:t>
            </a:r>
            <a:endParaRPr lang="en-AU" sz="800" b="0" dirty="0">
              <a:solidFill>
                <a:srgbClr val="393636"/>
              </a:solidFill>
            </a:endParaRPr>
          </a:p>
        </p:txBody>
      </p:sp>
      <p:sp>
        <p:nvSpPr>
          <p:cNvPr id="165908" name="Rectangle 21"/>
          <p:cNvSpPr>
            <a:spLocks noChangeArrowheads="1"/>
          </p:cNvSpPr>
          <p:nvPr/>
        </p:nvSpPr>
        <p:spPr bwMode="auto">
          <a:xfrm>
            <a:off x="4786181" y="3394076"/>
            <a:ext cx="928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AU" sz="1600" b="0">
                <a:solidFill>
                  <a:srgbClr val="2821AB"/>
                </a:solidFill>
              </a:rPr>
              <a:t>Recovery</a:t>
            </a:r>
            <a:endParaRPr lang="en-AU" sz="800" b="0">
              <a:solidFill>
                <a:srgbClr val="393636"/>
              </a:solidFill>
            </a:endParaRPr>
          </a:p>
        </p:txBody>
      </p:sp>
      <p:sp>
        <p:nvSpPr>
          <p:cNvPr id="165909" name="Rectangle 22"/>
          <p:cNvSpPr>
            <a:spLocks noChangeArrowheads="1"/>
          </p:cNvSpPr>
          <p:nvPr/>
        </p:nvSpPr>
        <p:spPr bwMode="auto">
          <a:xfrm>
            <a:off x="813462" y="2132013"/>
            <a:ext cx="96308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400" b="0">
              <a:solidFill>
                <a:srgbClr val="393636"/>
              </a:solidFill>
            </a:endParaRPr>
          </a:p>
        </p:txBody>
      </p:sp>
      <p:sp>
        <p:nvSpPr>
          <p:cNvPr id="165910" name="Rectangle 23"/>
          <p:cNvSpPr>
            <a:spLocks noChangeArrowheads="1"/>
          </p:cNvSpPr>
          <p:nvPr/>
        </p:nvSpPr>
        <p:spPr bwMode="auto">
          <a:xfrm>
            <a:off x="828939" y="2146301"/>
            <a:ext cx="8992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600" b="0">
                <a:solidFill>
                  <a:srgbClr val="2821AB"/>
                </a:solidFill>
              </a:rPr>
              <a:t>Economic</a:t>
            </a:r>
            <a:endParaRPr lang="en-AU" sz="800" b="0">
              <a:solidFill>
                <a:srgbClr val="393636"/>
              </a:solidFill>
            </a:endParaRPr>
          </a:p>
        </p:txBody>
      </p:sp>
      <p:sp>
        <p:nvSpPr>
          <p:cNvPr id="165911" name="Rectangle 24"/>
          <p:cNvSpPr>
            <a:spLocks noChangeArrowheads="1"/>
          </p:cNvSpPr>
          <p:nvPr/>
        </p:nvSpPr>
        <p:spPr bwMode="auto">
          <a:xfrm>
            <a:off x="813463" y="2378076"/>
            <a:ext cx="9313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AU" sz="1600" b="0">
                <a:solidFill>
                  <a:srgbClr val="2821AB"/>
                </a:solidFill>
              </a:rPr>
              <a:t>Slowdown</a:t>
            </a:r>
            <a:endParaRPr lang="en-AU" sz="800" b="0">
              <a:solidFill>
                <a:srgbClr val="393636"/>
              </a:solidFill>
            </a:endParaRPr>
          </a:p>
        </p:txBody>
      </p:sp>
      <p:sp>
        <p:nvSpPr>
          <p:cNvPr id="165912" name="Freeform 25"/>
          <p:cNvSpPr>
            <a:spLocks/>
          </p:cNvSpPr>
          <p:nvPr/>
        </p:nvSpPr>
        <p:spPr bwMode="auto">
          <a:xfrm>
            <a:off x="679318" y="3476625"/>
            <a:ext cx="8246401" cy="1847850"/>
          </a:xfrm>
          <a:custGeom>
            <a:avLst/>
            <a:gdLst>
              <a:gd name="T0" fmla="*/ 2147483647 w 4978"/>
              <a:gd name="T1" fmla="*/ 2147483647 h 1252"/>
              <a:gd name="T2" fmla="*/ 2147483647 w 4978"/>
              <a:gd name="T3" fmla="*/ 2147483647 h 1252"/>
              <a:gd name="T4" fmla="*/ 2147483647 w 4978"/>
              <a:gd name="T5" fmla="*/ 2147483647 h 1252"/>
              <a:gd name="T6" fmla="*/ 2147483647 w 4978"/>
              <a:gd name="T7" fmla="*/ 2147483647 h 1252"/>
              <a:gd name="T8" fmla="*/ 2147483647 w 4978"/>
              <a:gd name="T9" fmla="*/ 2147483647 h 1252"/>
              <a:gd name="T10" fmla="*/ 2147483647 w 4978"/>
              <a:gd name="T11" fmla="*/ 2147483647 h 1252"/>
              <a:gd name="T12" fmla="*/ 2147483647 w 4978"/>
              <a:gd name="T13" fmla="*/ 2147483647 h 1252"/>
              <a:gd name="T14" fmla="*/ 2147483647 w 4978"/>
              <a:gd name="T15" fmla="*/ 2147483647 h 1252"/>
              <a:gd name="T16" fmla="*/ 2147483647 w 4978"/>
              <a:gd name="T17" fmla="*/ 2147483647 h 1252"/>
              <a:gd name="T18" fmla="*/ 2147483647 w 4978"/>
              <a:gd name="T19" fmla="*/ 2147483647 h 1252"/>
              <a:gd name="T20" fmla="*/ 2147483647 w 4978"/>
              <a:gd name="T21" fmla="*/ 2147483647 h 1252"/>
              <a:gd name="T22" fmla="*/ 2147483647 w 4978"/>
              <a:gd name="T23" fmla="*/ 2147483647 h 1252"/>
              <a:gd name="T24" fmla="*/ 2147483647 w 4978"/>
              <a:gd name="T25" fmla="*/ 2147483647 h 1252"/>
              <a:gd name="T26" fmla="*/ 2147483647 w 4978"/>
              <a:gd name="T27" fmla="*/ 2147483647 h 1252"/>
              <a:gd name="T28" fmla="*/ 2147483647 w 4978"/>
              <a:gd name="T29" fmla="*/ 2147483647 h 1252"/>
              <a:gd name="T30" fmla="*/ 2147483647 w 4978"/>
              <a:gd name="T31" fmla="*/ 2147483647 h 1252"/>
              <a:gd name="T32" fmla="*/ 2147483647 w 4978"/>
              <a:gd name="T33" fmla="*/ 2147483647 h 1252"/>
              <a:gd name="T34" fmla="*/ 2147483647 w 4978"/>
              <a:gd name="T35" fmla="*/ 2147483647 h 1252"/>
              <a:gd name="T36" fmla="*/ 2147483647 w 4978"/>
              <a:gd name="T37" fmla="*/ 2147483647 h 1252"/>
              <a:gd name="T38" fmla="*/ 2147483647 w 4978"/>
              <a:gd name="T39" fmla="*/ 2147483647 h 1252"/>
              <a:gd name="T40" fmla="*/ 2147483647 w 4978"/>
              <a:gd name="T41" fmla="*/ 2147483647 h 1252"/>
              <a:gd name="T42" fmla="*/ 2147483647 w 4978"/>
              <a:gd name="T43" fmla="*/ 2147483647 h 1252"/>
              <a:gd name="T44" fmla="*/ 2147483647 w 4978"/>
              <a:gd name="T45" fmla="*/ 2147483647 h 1252"/>
              <a:gd name="T46" fmla="*/ 2147483647 w 4978"/>
              <a:gd name="T47" fmla="*/ 2147483647 h 1252"/>
              <a:gd name="T48" fmla="*/ 2147483647 w 4978"/>
              <a:gd name="T49" fmla="*/ 2147483647 h 1252"/>
              <a:gd name="T50" fmla="*/ 2147483647 w 4978"/>
              <a:gd name="T51" fmla="*/ 2147483647 h 1252"/>
              <a:gd name="T52" fmla="*/ 2147483647 w 4978"/>
              <a:gd name="T53" fmla="*/ 2147483647 h 1252"/>
              <a:gd name="T54" fmla="*/ 2147483647 w 4978"/>
              <a:gd name="T55" fmla="*/ 2147483647 h 1252"/>
              <a:gd name="T56" fmla="*/ 2147483647 w 4978"/>
              <a:gd name="T57" fmla="*/ 2147483647 h 1252"/>
              <a:gd name="T58" fmla="*/ 2147483647 w 4978"/>
              <a:gd name="T59" fmla="*/ 2147483647 h 1252"/>
              <a:gd name="T60" fmla="*/ 2147483647 w 4978"/>
              <a:gd name="T61" fmla="*/ 2147483647 h 1252"/>
              <a:gd name="T62" fmla="*/ 2147483647 w 4978"/>
              <a:gd name="T63" fmla="*/ 2147483647 h 1252"/>
              <a:gd name="T64" fmla="*/ 2147483647 w 4978"/>
              <a:gd name="T65" fmla="*/ 2147483647 h 1252"/>
              <a:gd name="T66" fmla="*/ 2147483647 w 4978"/>
              <a:gd name="T67" fmla="*/ 2147483647 h 1252"/>
              <a:gd name="T68" fmla="*/ 2147483647 w 4978"/>
              <a:gd name="T69" fmla="*/ 2147483647 h 1252"/>
              <a:gd name="T70" fmla="*/ 2147483647 w 4978"/>
              <a:gd name="T71" fmla="*/ 2147483647 h 1252"/>
              <a:gd name="T72" fmla="*/ 2147483647 w 4978"/>
              <a:gd name="T73" fmla="*/ 2147483647 h 1252"/>
              <a:gd name="T74" fmla="*/ 2147483647 w 4978"/>
              <a:gd name="T75" fmla="*/ 2147483647 h 1252"/>
              <a:gd name="T76" fmla="*/ 2147483647 w 4978"/>
              <a:gd name="T77" fmla="*/ 2147483647 h 1252"/>
              <a:gd name="T78" fmla="*/ 2147483647 w 4978"/>
              <a:gd name="T79" fmla="*/ 2147483647 h 1252"/>
              <a:gd name="T80" fmla="*/ 2147483647 w 4978"/>
              <a:gd name="T81" fmla="*/ 2147483647 h 1252"/>
              <a:gd name="T82" fmla="*/ 2147483647 w 4978"/>
              <a:gd name="T83" fmla="*/ 2147483647 h 1252"/>
              <a:gd name="T84" fmla="*/ 2147483647 w 4978"/>
              <a:gd name="T85" fmla="*/ 2147483647 h 1252"/>
              <a:gd name="T86" fmla="*/ 2147483647 w 4978"/>
              <a:gd name="T87" fmla="*/ 2147483647 h 1252"/>
              <a:gd name="T88" fmla="*/ 2147483647 w 4978"/>
              <a:gd name="T89" fmla="*/ 2147483647 h 1252"/>
              <a:gd name="T90" fmla="*/ 2147483647 w 4978"/>
              <a:gd name="T91" fmla="*/ 2147483647 h 1252"/>
              <a:gd name="T92" fmla="*/ 2147483647 w 4978"/>
              <a:gd name="T93" fmla="*/ 2147483647 h 1252"/>
              <a:gd name="T94" fmla="*/ 2147483647 w 4978"/>
              <a:gd name="T95" fmla="*/ 2147483647 h 1252"/>
              <a:gd name="T96" fmla="*/ 2147483647 w 4978"/>
              <a:gd name="T97" fmla="*/ 2147483647 h 1252"/>
              <a:gd name="T98" fmla="*/ 2147483647 w 4978"/>
              <a:gd name="T99" fmla="*/ 2147483647 h 1252"/>
              <a:gd name="T100" fmla="*/ 2147483647 w 4978"/>
              <a:gd name="T101" fmla="*/ 2147483647 h 1252"/>
              <a:gd name="T102" fmla="*/ 2147483647 w 4978"/>
              <a:gd name="T103" fmla="*/ 2147483647 h 1252"/>
              <a:gd name="T104" fmla="*/ 2147483647 w 4978"/>
              <a:gd name="T105" fmla="*/ 2147483647 h 1252"/>
              <a:gd name="T106" fmla="*/ 2147483647 w 4978"/>
              <a:gd name="T107" fmla="*/ 2147483647 h 1252"/>
              <a:gd name="T108" fmla="*/ 2147483647 w 4978"/>
              <a:gd name="T109" fmla="*/ 2147483647 h 1252"/>
              <a:gd name="T110" fmla="*/ 2147483647 w 4978"/>
              <a:gd name="T111" fmla="*/ 2147483647 h 1252"/>
              <a:gd name="T112" fmla="*/ 2147483647 w 4978"/>
              <a:gd name="T113" fmla="*/ 2147483647 h 1252"/>
              <a:gd name="T114" fmla="*/ 2147483647 w 4978"/>
              <a:gd name="T115" fmla="*/ 2147483647 h 1252"/>
              <a:gd name="T116" fmla="*/ 2147483647 w 4978"/>
              <a:gd name="T117" fmla="*/ 2147483647 h 1252"/>
              <a:gd name="T118" fmla="*/ 2147483647 w 4978"/>
              <a:gd name="T119" fmla="*/ 2147483647 h 1252"/>
              <a:gd name="T120" fmla="*/ 2147483647 w 4978"/>
              <a:gd name="T121" fmla="*/ 2147483647 h 125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978"/>
              <a:gd name="T184" fmla="*/ 0 h 1252"/>
              <a:gd name="T185" fmla="*/ 4978 w 4978"/>
              <a:gd name="T186" fmla="*/ 1252 h 125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978" h="1252">
                <a:moveTo>
                  <a:pt x="1" y="0"/>
                </a:moveTo>
                <a:lnTo>
                  <a:pt x="0" y="49"/>
                </a:lnTo>
                <a:lnTo>
                  <a:pt x="136" y="53"/>
                </a:lnTo>
                <a:lnTo>
                  <a:pt x="136" y="29"/>
                </a:lnTo>
                <a:lnTo>
                  <a:pt x="135" y="53"/>
                </a:lnTo>
                <a:lnTo>
                  <a:pt x="260" y="62"/>
                </a:lnTo>
                <a:lnTo>
                  <a:pt x="261" y="38"/>
                </a:lnTo>
                <a:lnTo>
                  <a:pt x="258" y="62"/>
                </a:lnTo>
                <a:lnTo>
                  <a:pt x="374" y="78"/>
                </a:lnTo>
                <a:lnTo>
                  <a:pt x="377" y="54"/>
                </a:lnTo>
                <a:lnTo>
                  <a:pt x="372" y="78"/>
                </a:lnTo>
                <a:lnTo>
                  <a:pt x="479" y="101"/>
                </a:lnTo>
                <a:lnTo>
                  <a:pt x="484" y="76"/>
                </a:lnTo>
                <a:lnTo>
                  <a:pt x="478" y="100"/>
                </a:lnTo>
                <a:lnTo>
                  <a:pt x="577" y="127"/>
                </a:lnTo>
                <a:lnTo>
                  <a:pt x="583" y="104"/>
                </a:lnTo>
                <a:lnTo>
                  <a:pt x="576" y="127"/>
                </a:lnTo>
                <a:lnTo>
                  <a:pt x="667" y="159"/>
                </a:lnTo>
                <a:lnTo>
                  <a:pt x="674" y="136"/>
                </a:lnTo>
                <a:lnTo>
                  <a:pt x="666" y="159"/>
                </a:lnTo>
                <a:lnTo>
                  <a:pt x="750" y="196"/>
                </a:lnTo>
                <a:lnTo>
                  <a:pt x="758" y="172"/>
                </a:lnTo>
                <a:lnTo>
                  <a:pt x="749" y="196"/>
                </a:lnTo>
                <a:lnTo>
                  <a:pt x="827" y="236"/>
                </a:lnTo>
                <a:lnTo>
                  <a:pt x="836" y="213"/>
                </a:lnTo>
                <a:lnTo>
                  <a:pt x="826" y="234"/>
                </a:lnTo>
                <a:lnTo>
                  <a:pt x="898" y="278"/>
                </a:lnTo>
                <a:lnTo>
                  <a:pt x="908" y="256"/>
                </a:lnTo>
                <a:lnTo>
                  <a:pt x="895" y="277"/>
                </a:lnTo>
                <a:lnTo>
                  <a:pt x="963" y="324"/>
                </a:lnTo>
                <a:lnTo>
                  <a:pt x="976" y="304"/>
                </a:lnTo>
                <a:lnTo>
                  <a:pt x="962" y="323"/>
                </a:lnTo>
                <a:lnTo>
                  <a:pt x="1025" y="373"/>
                </a:lnTo>
                <a:lnTo>
                  <a:pt x="1039" y="353"/>
                </a:lnTo>
                <a:lnTo>
                  <a:pt x="1024" y="372"/>
                </a:lnTo>
                <a:lnTo>
                  <a:pt x="1083" y="423"/>
                </a:lnTo>
                <a:lnTo>
                  <a:pt x="1098" y="405"/>
                </a:lnTo>
                <a:lnTo>
                  <a:pt x="1082" y="423"/>
                </a:lnTo>
                <a:lnTo>
                  <a:pt x="1138" y="477"/>
                </a:lnTo>
                <a:lnTo>
                  <a:pt x="1154" y="459"/>
                </a:lnTo>
                <a:lnTo>
                  <a:pt x="1137" y="476"/>
                </a:lnTo>
                <a:lnTo>
                  <a:pt x="1191" y="532"/>
                </a:lnTo>
                <a:lnTo>
                  <a:pt x="1208" y="514"/>
                </a:lnTo>
                <a:lnTo>
                  <a:pt x="1191" y="532"/>
                </a:lnTo>
                <a:lnTo>
                  <a:pt x="1243" y="587"/>
                </a:lnTo>
                <a:lnTo>
                  <a:pt x="1260" y="570"/>
                </a:lnTo>
                <a:lnTo>
                  <a:pt x="1243" y="586"/>
                </a:lnTo>
                <a:lnTo>
                  <a:pt x="1293" y="642"/>
                </a:lnTo>
                <a:lnTo>
                  <a:pt x="1343" y="698"/>
                </a:lnTo>
                <a:lnTo>
                  <a:pt x="1394" y="755"/>
                </a:lnTo>
                <a:lnTo>
                  <a:pt x="1394" y="756"/>
                </a:lnTo>
                <a:lnTo>
                  <a:pt x="1445" y="811"/>
                </a:lnTo>
                <a:lnTo>
                  <a:pt x="1497" y="864"/>
                </a:lnTo>
                <a:lnTo>
                  <a:pt x="1498" y="865"/>
                </a:lnTo>
                <a:lnTo>
                  <a:pt x="1553" y="917"/>
                </a:lnTo>
                <a:lnTo>
                  <a:pt x="1554" y="917"/>
                </a:lnTo>
                <a:lnTo>
                  <a:pt x="1611" y="966"/>
                </a:lnTo>
                <a:lnTo>
                  <a:pt x="1612" y="967"/>
                </a:lnTo>
                <a:lnTo>
                  <a:pt x="1673" y="1015"/>
                </a:lnTo>
                <a:lnTo>
                  <a:pt x="1674" y="1016"/>
                </a:lnTo>
                <a:lnTo>
                  <a:pt x="1738" y="1060"/>
                </a:lnTo>
                <a:lnTo>
                  <a:pt x="1741" y="1062"/>
                </a:lnTo>
                <a:lnTo>
                  <a:pt x="1810" y="1102"/>
                </a:lnTo>
                <a:lnTo>
                  <a:pt x="1812" y="1103"/>
                </a:lnTo>
                <a:lnTo>
                  <a:pt x="1887" y="1139"/>
                </a:lnTo>
                <a:lnTo>
                  <a:pt x="1967" y="1172"/>
                </a:lnTo>
                <a:lnTo>
                  <a:pt x="1968" y="1172"/>
                </a:lnTo>
                <a:lnTo>
                  <a:pt x="2055" y="1199"/>
                </a:lnTo>
                <a:lnTo>
                  <a:pt x="2057" y="1200"/>
                </a:lnTo>
                <a:lnTo>
                  <a:pt x="2151" y="1222"/>
                </a:lnTo>
                <a:lnTo>
                  <a:pt x="2152" y="1222"/>
                </a:lnTo>
                <a:lnTo>
                  <a:pt x="2254" y="1239"/>
                </a:lnTo>
                <a:lnTo>
                  <a:pt x="2256" y="1239"/>
                </a:lnTo>
                <a:lnTo>
                  <a:pt x="2367" y="1248"/>
                </a:lnTo>
                <a:lnTo>
                  <a:pt x="2368" y="1248"/>
                </a:lnTo>
                <a:lnTo>
                  <a:pt x="2487" y="1252"/>
                </a:lnTo>
                <a:lnTo>
                  <a:pt x="2489" y="1252"/>
                </a:lnTo>
                <a:lnTo>
                  <a:pt x="2609" y="1248"/>
                </a:lnTo>
                <a:lnTo>
                  <a:pt x="2610" y="1248"/>
                </a:lnTo>
                <a:lnTo>
                  <a:pt x="2721" y="1239"/>
                </a:lnTo>
                <a:lnTo>
                  <a:pt x="2723" y="1239"/>
                </a:lnTo>
                <a:lnTo>
                  <a:pt x="2825" y="1222"/>
                </a:lnTo>
                <a:lnTo>
                  <a:pt x="2827" y="1222"/>
                </a:lnTo>
                <a:lnTo>
                  <a:pt x="2922" y="1200"/>
                </a:lnTo>
                <a:lnTo>
                  <a:pt x="2923" y="1199"/>
                </a:lnTo>
                <a:lnTo>
                  <a:pt x="3010" y="1172"/>
                </a:lnTo>
                <a:lnTo>
                  <a:pt x="3011" y="1172"/>
                </a:lnTo>
                <a:lnTo>
                  <a:pt x="3092" y="1139"/>
                </a:lnTo>
                <a:lnTo>
                  <a:pt x="3093" y="1139"/>
                </a:lnTo>
                <a:lnTo>
                  <a:pt x="3168" y="1103"/>
                </a:lnTo>
                <a:lnTo>
                  <a:pt x="3169" y="1102"/>
                </a:lnTo>
                <a:lnTo>
                  <a:pt x="3239" y="1062"/>
                </a:lnTo>
                <a:lnTo>
                  <a:pt x="3242" y="1060"/>
                </a:lnTo>
                <a:lnTo>
                  <a:pt x="3307" y="1016"/>
                </a:lnTo>
                <a:lnTo>
                  <a:pt x="3309" y="1015"/>
                </a:lnTo>
                <a:lnTo>
                  <a:pt x="3370" y="967"/>
                </a:lnTo>
                <a:lnTo>
                  <a:pt x="3371" y="966"/>
                </a:lnTo>
                <a:lnTo>
                  <a:pt x="3429" y="917"/>
                </a:lnTo>
                <a:lnTo>
                  <a:pt x="3484" y="865"/>
                </a:lnTo>
                <a:lnTo>
                  <a:pt x="3485" y="864"/>
                </a:lnTo>
                <a:lnTo>
                  <a:pt x="3538" y="811"/>
                </a:lnTo>
                <a:lnTo>
                  <a:pt x="3590" y="756"/>
                </a:lnTo>
                <a:lnTo>
                  <a:pt x="3591" y="755"/>
                </a:lnTo>
                <a:lnTo>
                  <a:pt x="3642" y="698"/>
                </a:lnTo>
                <a:lnTo>
                  <a:pt x="3693" y="642"/>
                </a:lnTo>
                <a:lnTo>
                  <a:pt x="3675" y="626"/>
                </a:lnTo>
                <a:lnTo>
                  <a:pt x="3693" y="643"/>
                </a:lnTo>
                <a:lnTo>
                  <a:pt x="3744" y="587"/>
                </a:lnTo>
                <a:lnTo>
                  <a:pt x="3796" y="532"/>
                </a:lnTo>
                <a:lnTo>
                  <a:pt x="3778" y="514"/>
                </a:lnTo>
                <a:lnTo>
                  <a:pt x="3795" y="532"/>
                </a:lnTo>
                <a:lnTo>
                  <a:pt x="3849" y="476"/>
                </a:lnTo>
                <a:lnTo>
                  <a:pt x="3832" y="459"/>
                </a:lnTo>
                <a:lnTo>
                  <a:pt x="3849" y="477"/>
                </a:lnTo>
                <a:lnTo>
                  <a:pt x="3905" y="423"/>
                </a:lnTo>
                <a:lnTo>
                  <a:pt x="3888" y="405"/>
                </a:lnTo>
                <a:lnTo>
                  <a:pt x="3904" y="423"/>
                </a:lnTo>
                <a:lnTo>
                  <a:pt x="3964" y="372"/>
                </a:lnTo>
                <a:lnTo>
                  <a:pt x="3948" y="353"/>
                </a:lnTo>
                <a:lnTo>
                  <a:pt x="3963" y="373"/>
                </a:lnTo>
                <a:lnTo>
                  <a:pt x="4025" y="323"/>
                </a:lnTo>
                <a:lnTo>
                  <a:pt x="4010" y="304"/>
                </a:lnTo>
                <a:lnTo>
                  <a:pt x="4024" y="324"/>
                </a:lnTo>
                <a:lnTo>
                  <a:pt x="4091" y="277"/>
                </a:lnTo>
                <a:lnTo>
                  <a:pt x="4077" y="256"/>
                </a:lnTo>
                <a:lnTo>
                  <a:pt x="4088" y="279"/>
                </a:lnTo>
                <a:lnTo>
                  <a:pt x="4161" y="235"/>
                </a:lnTo>
                <a:lnTo>
                  <a:pt x="4150" y="213"/>
                </a:lnTo>
                <a:lnTo>
                  <a:pt x="4159" y="235"/>
                </a:lnTo>
                <a:lnTo>
                  <a:pt x="4236" y="195"/>
                </a:lnTo>
                <a:lnTo>
                  <a:pt x="4227" y="172"/>
                </a:lnTo>
                <a:lnTo>
                  <a:pt x="4235" y="196"/>
                </a:lnTo>
                <a:lnTo>
                  <a:pt x="4319" y="159"/>
                </a:lnTo>
                <a:lnTo>
                  <a:pt x="4311" y="136"/>
                </a:lnTo>
                <a:lnTo>
                  <a:pt x="4319" y="159"/>
                </a:lnTo>
                <a:lnTo>
                  <a:pt x="4409" y="127"/>
                </a:lnTo>
                <a:lnTo>
                  <a:pt x="4401" y="104"/>
                </a:lnTo>
                <a:lnTo>
                  <a:pt x="4408" y="127"/>
                </a:lnTo>
                <a:lnTo>
                  <a:pt x="4506" y="100"/>
                </a:lnTo>
                <a:lnTo>
                  <a:pt x="4499" y="76"/>
                </a:lnTo>
                <a:lnTo>
                  <a:pt x="4504" y="101"/>
                </a:lnTo>
                <a:lnTo>
                  <a:pt x="4610" y="78"/>
                </a:lnTo>
                <a:lnTo>
                  <a:pt x="4605" y="54"/>
                </a:lnTo>
                <a:lnTo>
                  <a:pt x="4609" y="78"/>
                </a:lnTo>
                <a:lnTo>
                  <a:pt x="4724" y="62"/>
                </a:lnTo>
                <a:lnTo>
                  <a:pt x="4720" y="38"/>
                </a:lnTo>
                <a:lnTo>
                  <a:pt x="4722" y="62"/>
                </a:lnTo>
                <a:lnTo>
                  <a:pt x="4845" y="53"/>
                </a:lnTo>
                <a:lnTo>
                  <a:pt x="4843" y="29"/>
                </a:lnTo>
                <a:lnTo>
                  <a:pt x="4844" y="53"/>
                </a:lnTo>
                <a:lnTo>
                  <a:pt x="4978" y="49"/>
                </a:lnTo>
                <a:lnTo>
                  <a:pt x="4977" y="0"/>
                </a:lnTo>
                <a:lnTo>
                  <a:pt x="4843" y="4"/>
                </a:lnTo>
                <a:lnTo>
                  <a:pt x="4842" y="4"/>
                </a:lnTo>
                <a:lnTo>
                  <a:pt x="4719" y="14"/>
                </a:lnTo>
                <a:lnTo>
                  <a:pt x="4717" y="15"/>
                </a:lnTo>
                <a:lnTo>
                  <a:pt x="4602" y="31"/>
                </a:lnTo>
                <a:lnTo>
                  <a:pt x="4600" y="31"/>
                </a:lnTo>
                <a:lnTo>
                  <a:pt x="4494" y="53"/>
                </a:lnTo>
                <a:lnTo>
                  <a:pt x="4493" y="53"/>
                </a:lnTo>
                <a:lnTo>
                  <a:pt x="4395" y="80"/>
                </a:lnTo>
                <a:lnTo>
                  <a:pt x="4394" y="81"/>
                </a:lnTo>
                <a:lnTo>
                  <a:pt x="4304" y="114"/>
                </a:lnTo>
                <a:lnTo>
                  <a:pt x="4303" y="114"/>
                </a:lnTo>
                <a:lnTo>
                  <a:pt x="4219" y="150"/>
                </a:lnTo>
                <a:lnTo>
                  <a:pt x="4218" y="150"/>
                </a:lnTo>
                <a:lnTo>
                  <a:pt x="4141" y="191"/>
                </a:lnTo>
                <a:lnTo>
                  <a:pt x="4140" y="192"/>
                </a:lnTo>
                <a:lnTo>
                  <a:pt x="4067" y="235"/>
                </a:lnTo>
                <a:lnTo>
                  <a:pt x="4064" y="237"/>
                </a:lnTo>
                <a:lnTo>
                  <a:pt x="3997" y="285"/>
                </a:lnTo>
                <a:lnTo>
                  <a:pt x="3996" y="286"/>
                </a:lnTo>
                <a:lnTo>
                  <a:pt x="3934" y="335"/>
                </a:lnTo>
                <a:lnTo>
                  <a:pt x="3933" y="335"/>
                </a:lnTo>
                <a:lnTo>
                  <a:pt x="3873" y="387"/>
                </a:lnTo>
                <a:lnTo>
                  <a:pt x="3872" y="388"/>
                </a:lnTo>
                <a:lnTo>
                  <a:pt x="3816" y="441"/>
                </a:lnTo>
                <a:lnTo>
                  <a:pt x="3815" y="441"/>
                </a:lnTo>
                <a:lnTo>
                  <a:pt x="3761" y="497"/>
                </a:lnTo>
                <a:lnTo>
                  <a:pt x="3761" y="498"/>
                </a:lnTo>
                <a:lnTo>
                  <a:pt x="3709" y="554"/>
                </a:lnTo>
                <a:lnTo>
                  <a:pt x="3658" y="609"/>
                </a:lnTo>
                <a:lnTo>
                  <a:pt x="3607" y="666"/>
                </a:lnTo>
                <a:lnTo>
                  <a:pt x="3556" y="723"/>
                </a:lnTo>
                <a:lnTo>
                  <a:pt x="3573" y="739"/>
                </a:lnTo>
                <a:lnTo>
                  <a:pt x="3556" y="723"/>
                </a:lnTo>
                <a:lnTo>
                  <a:pt x="3504" y="777"/>
                </a:lnTo>
                <a:lnTo>
                  <a:pt x="3521" y="793"/>
                </a:lnTo>
                <a:lnTo>
                  <a:pt x="3504" y="776"/>
                </a:lnTo>
                <a:lnTo>
                  <a:pt x="3451" y="830"/>
                </a:lnTo>
                <a:lnTo>
                  <a:pt x="3468" y="847"/>
                </a:lnTo>
                <a:lnTo>
                  <a:pt x="3452" y="830"/>
                </a:lnTo>
                <a:lnTo>
                  <a:pt x="3397" y="882"/>
                </a:lnTo>
                <a:lnTo>
                  <a:pt x="3413" y="899"/>
                </a:lnTo>
                <a:lnTo>
                  <a:pt x="3398" y="880"/>
                </a:lnTo>
                <a:lnTo>
                  <a:pt x="3340" y="930"/>
                </a:lnTo>
                <a:lnTo>
                  <a:pt x="3355" y="948"/>
                </a:lnTo>
                <a:lnTo>
                  <a:pt x="3341" y="930"/>
                </a:lnTo>
                <a:lnTo>
                  <a:pt x="3280" y="978"/>
                </a:lnTo>
                <a:lnTo>
                  <a:pt x="3294" y="996"/>
                </a:lnTo>
                <a:lnTo>
                  <a:pt x="3282" y="976"/>
                </a:lnTo>
                <a:lnTo>
                  <a:pt x="3217" y="1019"/>
                </a:lnTo>
                <a:lnTo>
                  <a:pt x="3229" y="1039"/>
                </a:lnTo>
                <a:lnTo>
                  <a:pt x="3219" y="1018"/>
                </a:lnTo>
                <a:lnTo>
                  <a:pt x="3149" y="1059"/>
                </a:lnTo>
                <a:lnTo>
                  <a:pt x="3159" y="1080"/>
                </a:lnTo>
                <a:lnTo>
                  <a:pt x="3151" y="1058"/>
                </a:lnTo>
                <a:lnTo>
                  <a:pt x="3076" y="1094"/>
                </a:lnTo>
                <a:lnTo>
                  <a:pt x="3084" y="1116"/>
                </a:lnTo>
                <a:lnTo>
                  <a:pt x="3076" y="1094"/>
                </a:lnTo>
                <a:lnTo>
                  <a:pt x="2995" y="1126"/>
                </a:lnTo>
                <a:lnTo>
                  <a:pt x="3003" y="1149"/>
                </a:lnTo>
                <a:lnTo>
                  <a:pt x="2996" y="1125"/>
                </a:lnTo>
                <a:lnTo>
                  <a:pt x="2909" y="1153"/>
                </a:lnTo>
                <a:lnTo>
                  <a:pt x="2916" y="1176"/>
                </a:lnTo>
                <a:lnTo>
                  <a:pt x="2911" y="1153"/>
                </a:lnTo>
                <a:lnTo>
                  <a:pt x="2816" y="1175"/>
                </a:lnTo>
                <a:lnTo>
                  <a:pt x="2821" y="1198"/>
                </a:lnTo>
                <a:lnTo>
                  <a:pt x="2817" y="1175"/>
                </a:lnTo>
                <a:lnTo>
                  <a:pt x="2715" y="1191"/>
                </a:lnTo>
                <a:lnTo>
                  <a:pt x="2719" y="1214"/>
                </a:lnTo>
                <a:lnTo>
                  <a:pt x="2717" y="1190"/>
                </a:lnTo>
                <a:lnTo>
                  <a:pt x="2606" y="1199"/>
                </a:lnTo>
                <a:lnTo>
                  <a:pt x="2608" y="1223"/>
                </a:lnTo>
                <a:lnTo>
                  <a:pt x="2607" y="1199"/>
                </a:lnTo>
                <a:lnTo>
                  <a:pt x="2487" y="1203"/>
                </a:lnTo>
                <a:lnTo>
                  <a:pt x="2488" y="1227"/>
                </a:lnTo>
                <a:lnTo>
                  <a:pt x="2489" y="1203"/>
                </a:lnTo>
                <a:lnTo>
                  <a:pt x="2370" y="1199"/>
                </a:lnTo>
                <a:lnTo>
                  <a:pt x="2369" y="1223"/>
                </a:lnTo>
                <a:lnTo>
                  <a:pt x="2371" y="1199"/>
                </a:lnTo>
                <a:lnTo>
                  <a:pt x="2260" y="1190"/>
                </a:lnTo>
                <a:lnTo>
                  <a:pt x="2258" y="1214"/>
                </a:lnTo>
                <a:lnTo>
                  <a:pt x="2262" y="1191"/>
                </a:lnTo>
                <a:lnTo>
                  <a:pt x="2160" y="1175"/>
                </a:lnTo>
                <a:lnTo>
                  <a:pt x="2156" y="1198"/>
                </a:lnTo>
                <a:lnTo>
                  <a:pt x="2162" y="1175"/>
                </a:lnTo>
                <a:lnTo>
                  <a:pt x="2068" y="1153"/>
                </a:lnTo>
                <a:lnTo>
                  <a:pt x="2062" y="1176"/>
                </a:lnTo>
                <a:lnTo>
                  <a:pt x="2069" y="1153"/>
                </a:lnTo>
                <a:lnTo>
                  <a:pt x="1982" y="1125"/>
                </a:lnTo>
                <a:lnTo>
                  <a:pt x="1975" y="1149"/>
                </a:lnTo>
                <a:lnTo>
                  <a:pt x="1983" y="1126"/>
                </a:lnTo>
                <a:lnTo>
                  <a:pt x="1903" y="1094"/>
                </a:lnTo>
                <a:lnTo>
                  <a:pt x="1895" y="1116"/>
                </a:lnTo>
                <a:lnTo>
                  <a:pt x="1904" y="1094"/>
                </a:lnTo>
                <a:lnTo>
                  <a:pt x="1829" y="1058"/>
                </a:lnTo>
                <a:lnTo>
                  <a:pt x="1820" y="1080"/>
                </a:lnTo>
                <a:lnTo>
                  <a:pt x="1830" y="1059"/>
                </a:lnTo>
                <a:lnTo>
                  <a:pt x="1761" y="1018"/>
                </a:lnTo>
                <a:lnTo>
                  <a:pt x="1751" y="1039"/>
                </a:lnTo>
                <a:lnTo>
                  <a:pt x="1764" y="1020"/>
                </a:lnTo>
                <a:lnTo>
                  <a:pt x="1700" y="977"/>
                </a:lnTo>
                <a:lnTo>
                  <a:pt x="1687" y="996"/>
                </a:lnTo>
                <a:lnTo>
                  <a:pt x="1702" y="978"/>
                </a:lnTo>
                <a:lnTo>
                  <a:pt x="1641" y="930"/>
                </a:lnTo>
                <a:lnTo>
                  <a:pt x="1626" y="948"/>
                </a:lnTo>
                <a:lnTo>
                  <a:pt x="1642" y="930"/>
                </a:lnTo>
                <a:lnTo>
                  <a:pt x="1585" y="880"/>
                </a:lnTo>
                <a:lnTo>
                  <a:pt x="1569" y="899"/>
                </a:lnTo>
                <a:lnTo>
                  <a:pt x="1585" y="882"/>
                </a:lnTo>
                <a:lnTo>
                  <a:pt x="1530" y="830"/>
                </a:lnTo>
                <a:lnTo>
                  <a:pt x="1514" y="847"/>
                </a:lnTo>
                <a:lnTo>
                  <a:pt x="1531" y="830"/>
                </a:lnTo>
                <a:lnTo>
                  <a:pt x="1479" y="776"/>
                </a:lnTo>
                <a:lnTo>
                  <a:pt x="1462" y="793"/>
                </a:lnTo>
                <a:lnTo>
                  <a:pt x="1480" y="777"/>
                </a:lnTo>
                <a:lnTo>
                  <a:pt x="1429" y="723"/>
                </a:lnTo>
                <a:lnTo>
                  <a:pt x="1411" y="739"/>
                </a:lnTo>
                <a:lnTo>
                  <a:pt x="1429" y="723"/>
                </a:lnTo>
                <a:lnTo>
                  <a:pt x="1378" y="666"/>
                </a:lnTo>
                <a:lnTo>
                  <a:pt x="1328" y="609"/>
                </a:lnTo>
                <a:lnTo>
                  <a:pt x="1278" y="554"/>
                </a:lnTo>
                <a:lnTo>
                  <a:pt x="1226" y="498"/>
                </a:lnTo>
                <a:lnTo>
                  <a:pt x="1225" y="497"/>
                </a:lnTo>
                <a:lnTo>
                  <a:pt x="1171" y="441"/>
                </a:lnTo>
                <a:lnTo>
                  <a:pt x="1115" y="388"/>
                </a:lnTo>
                <a:lnTo>
                  <a:pt x="1114" y="387"/>
                </a:lnTo>
                <a:lnTo>
                  <a:pt x="1055" y="335"/>
                </a:lnTo>
                <a:lnTo>
                  <a:pt x="1054" y="335"/>
                </a:lnTo>
                <a:lnTo>
                  <a:pt x="991" y="286"/>
                </a:lnTo>
                <a:lnTo>
                  <a:pt x="990" y="285"/>
                </a:lnTo>
                <a:lnTo>
                  <a:pt x="922" y="237"/>
                </a:lnTo>
                <a:lnTo>
                  <a:pt x="919" y="235"/>
                </a:lnTo>
                <a:lnTo>
                  <a:pt x="847" y="192"/>
                </a:lnTo>
                <a:lnTo>
                  <a:pt x="845" y="191"/>
                </a:lnTo>
                <a:lnTo>
                  <a:pt x="767" y="150"/>
                </a:lnTo>
                <a:lnTo>
                  <a:pt x="766" y="150"/>
                </a:lnTo>
                <a:lnTo>
                  <a:pt x="682" y="114"/>
                </a:lnTo>
                <a:lnTo>
                  <a:pt x="591" y="81"/>
                </a:lnTo>
                <a:lnTo>
                  <a:pt x="590" y="80"/>
                </a:lnTo>
                <a:lnTo>
                  <a:pt x="491" y="53"/>
                </a:lnTo>
                <a:lnTo>
                  <a:pt x="489" y="53"/>
                </a:lnTo>
                <a:lnTo>
                  <a:pt x="382" y="31"/>
                </a:lnTo>
                <a:lnTo>
                  <a:pt x="381" y="31"/>
                </a:lnTo>
                <a:lnTo>
                  <a:pt x="265" y="15"/>
                </a:lnTo>
                <a:lnTo>
                  <a:pt x="263" y="14"/>
                </a:lnTo>
                <a:lnTo>
                  <a:pt x="138" y="4"/>
                </a:lnTo>
                <a:lnTo>
                  <a:pt x="137" y="4"/>
                </a:lnTo>
                <a:lnTo>
                  <a:pt x="1" y="0"/>
                </a:lnTo>
                <a:close/>
              </a:path>
            </a:pathLst>
          </a:custGeom>
          <a:solidFill>
            <a:srgbClr val="777777"/>
          </a:solidFill>
          <a:ln w="9525">
            <a:solidFill>
              <a:srgbClr val="77777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913" name="Rectangle 26"/>
          <p:cNvSpPr>
            <a:spLocks noChangeArrowheads="1"/>
          </p:cNvSpPr>
          <p:nvPr/>
        </p:nvSpPr>
        <p:spPr bwMode="auto">
          <a:xfrm>
            <a:off x="684477" y="3784601"/>
            <a:ext cx="82894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400" b="0">
              <a:solidFill>
                <a:srgbClr val="393636"/>
              </a:solidFill>
            </a:endParaRPr>
          </a:p>
        </p:txBody>
      </p:sp>
      <p:sp>
        <p:nvSpPr>
          <p:cNvPr id="165914" name="Rectangle 27"/>
          <p:cNvSpPr>
            <a:spLocks noChangeArrowheads="1"/>
          </p:cNvSpPr>
          <p:nvPr/>
        </p:nvSpPr>
        <p:spPr bwMode="auto">
          <a:xfrm>
            <a:off x="794544" y="4437064"/>
            <a:ext cx="1714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AU" sz="1700" i="1">
                <a:solidFill>
                  <a:srgbClr val="0000FF"/>
                </a:solidFill>
              </a:rPr>
              <a:t>Govt bonds    do well </a:t>
            </a:r>
            <a:endParaRPr lang="en-AU" sz="800" b="0">
              <a:solidFill>
                <a:srgbClr val="0000FF"/>
              </a:solidFill>
            </a:endParaRPr>
          </a:p>
        </p:txBody>
      </p:sp>
      <p:sp>
        <p:nvSpPr>
          <p:cNvPr id="165915" name="Freeform 28"/>
          <p:cNvSpPr>
            <a:spLocks/>
          </p:cNvSpPr>
          <p:nvPr/>
        </p:nvSpPr>
        <p:spPr bwMode="auto">
          <a:xfrm>
            <a:off x="662120" y="3103563"/>
            <a:ext cx="2185855" cy="901700"/>
          </a:xfrm>
          <a:custGeom>
            <a:avLst/>
            <a:gdLst>
              <a:gd name="T0" fmla="*/ 2147483647 w 1319"/>
              <a:gd name="T1" fmla="*/ 0 h 611"/>
              <a:gd name="T2" fmla="*/ 0 w 1319"/>
              <a:gd name="T3" fmla="*/ 2147483647 h 611"/>
              <a:gd name="T4" fmla="*/ 2147483647 w 1319"/>
              <a:gd name="T5" fmla="*/ 2147483647 h 611"/>
              <a:gd name="T6" fmla="*/ 2147483647 w 1319"/>
              <a:gd name="T7" fmla="*/ 2147483647 h 611"/>
              <a:gd name="T8" fmla="*/ 2147483647 w 1319"/>
              <a:gd name="T9" fmla="*/ 2147483647 h 611"/>
              <a:gd name="T10" fmla="*/ 2147483647 w 1319"/>
              <a:gd name="T11" fmla="*/ 2147483647 h 611"/>
              <a:gd name="T12" fmla="*/ 2147483647 w 1319"/>
              <a:gd name="T13" fmla="*/ 2147483647 h 611"/>
              <a:gd name="T14" fmla="*/ 2147483647 w 1319"/>
              <a:gd name="T15" fmla="*/ 2147483647 h 611"/>
              <a:gd name="T16" fmla="*/ 2147483647 w 1319"/>
              <a:gd name="T17" fmla="*/ 2147483647 h 611"/>
              <a:gd name="T18" fmla="*/ 2147483647 w 1319"/>
              <a:gd name="T19" fmla="*/ 2147483647 h 611"/>
              <a:gd name="T20" fmla="*/ 2147483647 w 1319"/>
              <a:gd name="T21" fmla="*/ 2147483647 h 611"/>
              <a:gd name="T22" fmla="*/ 2147483647 w 1319"/>
              <a:gd name="T23" fmla="*/ 2147483647 h 611"/>
              <a:gd name="T24" fmla="*/ 2147483647 w 1319"/>
              <a:gd name="T25" fmla="*/ 2147483647 h 611"/>
              <a:gd name="T26" fmla="*/ 2147483647 w 1319"/>
              <a:gd name="T27" fmla="*/ 2147483647 h 611"/>
              <a:gd name="T28" fmla="*/ 2147483647 w 1319"/>
              <a:gd name="T29" fmla="*/ 2147483647 h 611"/>
              <a:gd name="T30" fmla="*/ 2147483647 w 1319"/>
              <a:gd name="T31" fmla="*/ 2147483647 h 611"/>
              <a:gd name="T32" fmla="*/ 2147483647 w 1319"/>
              <a:gd name="T33" fmla="*/ 2147483647 h 611"/>
              <a:gd name="T34" fmla="*/ 2147483647 w 1319"/>
              <a:gd name="T35" fmla="*/ 2147483647 h 611"/>
              <a:gd name="T36" fmla="*/ 2147483647 w 1319"/>
              <a:gd name="T37" fmla="*/ 2147483647 h 611"/>
              <a:gd name="T38" fmla="*/ 2147483647 w 1319"/>
              <a:gd name="T39" fmla="*/ 2147483647 h 611"/>
              <a:gd name="T40" fmla="*/ 2147483647 w 1319"/>
              <a:gd name="T41" fmla="*/ 2147483647 h 611"/>
              <a:gd name="T42" fmla="*/ 2147483647 w 1319"/>
              <a:gd name="T43" fmla="*/ 2147483647 h 611"/>
              <a:gd name="T44" fmla="*/ 2147483647 w 1319"/>
              <a:gd name="T45" fmla="*/ 2147483647 h 611"/>
              <a:gd name="T46" fmla="*/ 2147483647 w 1319"/>
              <a:gd name="T47" fmla="*/ 2147483647 h 611"/>
              <a:gd name="T48" fmla="*/ 2147483647 w 1319"/>
              <a:gd name="T49" fmla="*/ 2147483647 h 611"/>
              <a:gd name="T50" fmla="*/ 2147483647 w 1319"/>
              <a:gd name="T51" fmla="*/ 2147483647 h 611"/>
              <a:gd name="T52" fmla="*/ 2147483647 w 1319"/>
              <a:gd name="T53" fmla="*/ 2147483647 h 611"/>
              <a:gd name="T54" fmla="*/ 2147483647 w 1319"/>
              <a:gd name="T55" fmla="*/ 2147483647 h 611"/>
              <a:gd name="T56" fmla="*/ 2147483647 w 1319"/>
              <a:gd name="T57" fmla="*/ 2147483647 h 611"/>
              <a:gd name="T58" fmla="*/ 2147483647 w 1319"/>
              <a:gd name="T59" fmla="*/ 2147483647 h 611"/>
              <a:gd name="T60" fmla="*/ 2147483647 w 1319"/>
              <a:gd name="T61" fmla="*/ 2147483647 h 611"/>
              <a:gd name="T62" fmla="*/ 2147483647 w 1319"/>
              <a:gd name="T63" fmla="*/ 2147483647 h 611"/>
              <a:gd name="T64" fmla="*/ 2147483647 w 1319"/>
              <a:gd name="T65" fmla="*/ 2147483647 h 611"/>
              <a:gd name="T66" fmla="*/ 2147483647 w 1319"/>
              <a:gd name="T67" fmla="*/ 2147483647 h 611"/>
              <a:gd name="T68" fmla="*/ 2147483647 w 1319"/>
              <a:gd name="T69" fmla="*/ 2147483647 h 611"/>
              <a:gd name="T70" fmla="*/ 2147483647 w 1319"/>
              <a:gd name="T71" fmla="*/ 2147483647 h 611"/>
              <a:gd name="T72" fmla="*/ 2147483647 w 1319"/>
              <a:gd name="T73" fmla="*/ 2147483647 h 611"/>
              <a:gd name="T74" fmla="*/ 2147483647 w 1319"/>
              <a:gd name="T75" fmla="*/ 2147483647 h 611"/>
              <a:gd name="T76" fmla="*/ 2147483647 w 1319"/>
              <a:gd name="T77" fmla="*/ 2147483647 h 611"/>
              <a:gd name="T78" fmla="*/ 2147483647 w 1319"/>
              <a:gd name="T79" fmla="*/ 2147483647 h 611"/>
              <a:gd name="T80" fmla="*/ 2147483647 w 1319"/>
              <a:gd name="T81" fmla="*/ 2147483647 h 611"/>
              <a:gd name="T82" fmla="*/ 2147483647 w 1319"/>
              <a:gd name="T83" fmla="*/ 2147483647 h 611"/>
              <a:gd name="T84" fmla="*/ 2147483647 w 1319"/>
              <a:gd name="T85" fmla="*/ 2147483647 h 611"/>
              <a:gd name="T86" fmla="*/ 2147483647 w 1319"/>
              <a:gd name="T87" fmla="*/ 2147483647 h 611"/>
              <a:gd name="T88" fmla="*/ 2147483647 w 1319"/>
              <a:gd name="T89" fmla="*/ 2147483647 h 611"/>
              <a:gd name="T90" fmla="*/ 2147483647 w 1319"/>
              <a:gd name="T91" fmla="*/ 2147483647 h 611"/>
              <a:gd name="T92" fmla="*/ 2147483647 w 1319"/>
              <a:gd name="T93" fmla="*/ 2147483647 h 611"/>
              <a:gd name="T94" fmla="*/ 2147483647 w 1319"/>
              <a:gd name="T95" fmla="*/ 2147483647 h 611"/>
              <a:gd name="T96" fmla="*/ 2147483647 w 1319"/>
              <a:gd name="T97" fmla="*/ 2147483647 h 611"/>
              <a:gd name="T98" fmla="*/ 2147483647 w 1319"/>
              <a:gd name="T99" fmla="*/ 2147483647 h 611"/>
              <a:gd name="T100" fmla="*/ 2147483647 w 1319"/>
              <a:gd name="T101" fmla="*/ 2147483647 h 611"/>
              <a:gd name="T102" fmla="*/ 2147483647 w 1319"/>
              <a:gd name="T103" fmla="*/ 2147483647 h 611"/>
              <a:gd name="T104" fmla="*/ 2147483647 w 1319"/>
              <a:gd name="T105" fmla="*/ 2147483647 h 611"/>
              <a:gd name="T106" fmla="*/ 2147483647 w 1319"/>
              <a:gd name="T107" fmla="*/ 2147483647 h 611"/>
              <a:gd name="T108" fmla="*/ 2147483647 w 1319"/>
              <a:gd name="T109" fmla="*/ 0 h 6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19"/>
              <a:gd name="T166" fmla="*/ 0 h 611"/>
              <a:gd name="T167" fmla="*/ 1319 w 1319"/>
              <a:gd name="T168" fmla="*/ 611 h 61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19" h="611">
                <a:moveTo>
                  <a:pt x="3" y="0"/>
                </a:moveTo>
                <a:lnTo>
                  <a:pt x="0" y="97"/>
                </a:lnTo>
                <a:lnTo>
                  <a:pt x="168" y="103"/>
                </a:lnTo>
                <a:lnTo>
                  <a:pt x="169" y="54"/>
                </a:lnTo>
                <a:lnTo>
                  <a:pt x="165" y="103"/>
                </a:lnTo>
                <a:lnTo>
                  <a:pt x="320" y="118"/>
                </a:lnTo>
                <a:lnTo>
                  <a:pt x="324" y="69"/>
                </a:lnTo>
                <a:lnTo>
                  <a:pt x="315" y="117"/>
                </a:lnTo>
                <a:lnTo>
                  <a:pt x="458" y="144"/>
                </a:lnTo>
                <a:lnTo>
                  <a:pt x="467" y="97"/>
                </a:lnTo>
                <a:lnTo>
                  <a:pt x="455" y="144"/>
                </a:lnTo>
                <a:lnTo>
                  <a:pt x="587" y="178"/>
                </a:lnTo>
                <a:lnTo>
                  <a:pt x="599" y="130"/>
                </a:lnTo>
                <a:lnTo>
                  <a:pt x="583" y="176"/>
                </a:lnTo>
                <a:lnTo>
                  <a:pt x="705" y="221"/>
                </a:lnTo>
                <a:lnTo>
                  <a:pt x="721" y="176"/>
                </a:lnTo>
                <a:lnTo>
                  <a:pt x="701" y="220"/>
                </a:lnTo>
                <a:lnTo>
                  <a:pt x="814" y="272"/>
                </a:lnTo>
                <a:lnTo>
                  <a:pt x="834" y="227"/>
                </a:lnTo>
                <a:lnTo>
                  <a:pt x="811" y="270"/>
                </a:lnTo>
                <a:lnTo>
                  <a:pt x="915" y="328"/>
                </a:lnTo>
                <a:lnTo>
                  <a:pt x="938" y="286"/>
                </a:lnTo>
                <a:lnTo>
                  <a:pt x="912" y="326"/>
                </a:lnTo>
                <a:lnTo>
                  <a:pt x="1008" y="390"/>
                </a:lnTo>
                <a:lnTo>
                  <a:pt x="1034" y="350"/>
                </a:lnTo>
                <a:lnTo>
                  <a:pt x="1005" y="388"/>
                </a:lnTo>
                <a:lnTo>
                  <a:pt x="1094" y="459"/>
                </a:lnTo>
                <a:lnTo>
                  <a:pt x="1123" y="420"/>
                </a:lnTo>
                <a:lnTo>
                  <a:pt x="1092" y="457"/>
                </a:lnTo>
                <a:lnTo>
                  <a:pt x="1176" y="532"/>
                </a:lnTo>
                <a:lnTo>
                  <a:pt x="1207" y="495"/>
                </a:lnTo>
                <a:lnTo>
                  <a:pt x="1173" y="530"/>
                </a:lnTo>
                <a:lnTo>
                  <a:pt x="1251" y="611"/>
                </a:lnTo>
                <a:lnTo>
                  <a:pt x="1319" y="543"/>
                </a:lnTo>
                <a:lnTo>
                  <a:pt x="1241" y="462"/>
                </a:lnTo>
                <a:lnTo>
                  <a:pt x="1239" y="459"/>
                </a:lnTo>
                <a:lnTo>
                  <a:pt x="1155" y="384"/>
                </a:lnTo>
                <a:lnTo>
                  <a:pt x="1153" y="383"/>
                </a:lnTo>
                <a:lnTo>
                  <a:pt x="1064" y="312"/>
                </a:lnTo>
                <a:lnTo>
                  <a:pt x="1061" y="309"/>
                </a:lnTo>
                <a:lnTo>
                  <a:pt x="965" y="245"/>
                </a:lnTo>
                <a:lnTo>
                  <a:pt x="962" y="243"/>
                </a:lnTo>
                <a:lnTo>
                  <a:pt x="858" y="185"/>
                </a:lnTo>
                <a:lnTo>
                  <a:pt x="854" y="184"/>
                </a:lnTo>
                <a:lnTo>
                  <a:pt x="741" y="132"/>
                </a:lnTo>
                <a:lnTo>
                  <a:pt x="738" y="130"/>
                </a:lnTo>
                <a:lnTo>
                  <a:pt x="616" y="85"/>
                </a:lnTo>
                <a:lnTo>
                  <a:pt x="611" y="83"/>
                </a:lnTo>
                <a:lnTo>
                  <a:pt x="479" y="50"/>
                </a:lnTo>
                <a:lnTo>
                  <a:pt x="476" y="49"/>
                </a:lnTo>
                <a:lnTo>
                  <a:pt x="333" y="22"/>
                </a:lnTo>
                <a:lnTo>
                  <a:pt x="329" y="22"/>
                </a:lnTo>
                <a:lnTo>
                  <a:pt x="174" y="7"/>
                </a:lnTo>
                <a:lnTo>
                  <a:pt x="171" y="6"/>
                </a:lnTo>
                <a:lnTo>
                  <a:pt x="3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916" name="Rectangle 29"/>
          <p:cNvSpPr>
            <a:spLocks noChangeArrowheads="1"/>
          </p:cNvSpPr>
          <p:nvPr/>
        </p:nvSpPr>
        <p:spPr bwMode="auto">
          <a:xfrm>
            <a:off x="2046553" y="2759075"/>
            <a:ext cx="105595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400" b="0">
              <a:solidFill>
                <a:srgbClr val="393636"/>
              </a:solidFill>
            </a:endParaRPr>
          </a:p>
        </p:txBody>
      </p:sp>
      <p:sp>
        <p:nvSpPr>
          <p:cNvPr id="165917" name="Rectangle 30"/>
          <p:cNvSpPr>
            <a:spLocks noChangeArrowheads="1"/>
          </p:cNvSpPr>
          <p:nvPr/>
        </p:nvSpPr>
        <p:spPr bwMode="auto">
          <a:xfrm>
            <a:off x="7078663" y="2484438"/>
            <a:ext cx="1681956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400" b="0">
              <a:solidFill>
                <a:srgbClr val="393636"/>
              </a:solidFill>
            </a:endParaRPr>
          </a:p>
        </p:txBody>
      </p:sp>
      <p:sp>
        <p:nvSpPr>
          <p:cNvPr id="165918" name="Rectangle 31"/>
          <p:cNvSpPr>
            <a:spLocks noChangeArrowheads="1"/>
          </p:cNvSpPr>
          <p:nvPr/>
        </p:nvSpPr>
        <p:spPr bwMode="auto">
          <a:xfrm>
            <a:off x="5549768" y="3735388"/>
            <a:ext cx="94244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400" b="0">
              <a:solidFill>
                <a:srgbClr val="393636"/>
              </a:solidFill>
            </a:endParaRPr>
          </a:p>
        </p:txBody>
      </p:sp>
      <p:sp>
        <p:nvSpPr>
          <p:cNvPr id="165919" name="Rectangle 32"/>
          <p:cNvSpPr>
            <a:spLocks noChangeArrowheads="1"/>
          </p:cNvSpPr>
          <p:nvPr/>
        </p:nvSpPr>
        <p:spPr bwMode="auto">
          <a:xfrm>
            <a:off x="5596203" y="3532189"/>
            <a:ext cx="9390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AU" sz="1700" i="1">
                <a:solidFill>
                  <a:srgbClr val="00FF00"/>
                </a:solidFill>
              </a:rPr>
              <a:t> Equities do well</a:t>
            </a:r>
            <a:endParaRPr lang="en-AU" sz="800" b="0">
              <a:solidFill>
                <a:srgbClr val="00FF00"/>
              </a:solidFill>
            </a:endParaRPr>
          </a:p>
        </p:txBody>
      </p:sp>
      <p:sp>
        <p:nvSpPr>
          <p:cNvPr id="165920" name="Freeform 33"/>
          <p:cNvSpPr>
            <a:spLocks/>
          </p:cNvSpPr>
          <p:nvPr/>
        </p:nvSpPr>
        <p:spPr bwMode="auto">
          <a:xfrm>
            <a:off x="7040827" y="2967039"/>
            <a:ext cx="1884892" cy="644525"/>
          </a:xfrm>
          <a:custGeom>
            <a:avLst/>
            <a:gdLst>
              <a:gd name="T0" fmla="*/ 2147483647 w 1283"/>
              <a:gd name="T1" fmla="*/ 2147483647 h 537"/>
              <a:gd name="T2" fmla="*/ 2147483647 w 1283"/>
              <a:gd name="T3" fmla="*/ 2147483647 h 537"/>
              <a:gd name="T4" fmla="*/ 2147483647 w 1283"/>
              <a:gd name="T5" fmla="*/ 2147483647 h 537"/>
              <a:gd name="T6" fmla="*/ 2147483647 w 1283"/>
              <a:gd name="T7" fmla="*/ 2147483647 h 537"/>
              <a:gd name="T8" fmla="*/ 2147483647 w 1283"/>
              <a:gd name="T9" fmla="*/ 2147483647 h 537"/>
              <a:gd name="T10" fmla="*/ 2147483647 w 1283"/>
              <a:gd name="T11" fmla="*/ 2147483647 h 537"/>
              <a:gd name="T12" fmla="*/ 2147483647 w 1283"/>
              <a:gd name="T13" fmla="*/ 2147483647 h 537"/>
              <a:gd name="T14" fmla="*/ 2147483647 w 1283"/>
              <a:gd name="T15" fmla="*/ 2147483647 h 537"/>
              <a:gd name="T16" fmla="*/ 2147483647 w 1283"/>
              <a:gd name="T17" fmla="*/ 2147483647 h 537"/>
              <a:gd name="T18" fmla="*/ 2147483647 w 1283"/>
              <a:gd name="T19" fmla="*/ 2147483647 h 537"/>
              <a:gd name="T20" fmla="*/ 2147483647 w 1283"/>
              <a:gd name="T21" fmla="*/ 2147483647 h 537"/>
              <a:gd name="T22" fmla="*/ 2147483647 w 1283"/>
              <a:gd name="T23" fmla="*/ 2147483647 h 537"/>
              <a:gd name="T24" fmla="*/ 2147483647 w 1283"/>
              <a:gd name="T25" fmla="*/ 2147483647 h 537"/>
              <a:gd name="T26" fmla="*/ 2147483647 w 1283"/>
              <a:gd name="T27" fmla="*/ 2147483647 h 537"/>
              <a:gd name="T28" fmla="*/ 2147483647 w 1283"/>
              <a:gd name="T29" fmla="*/ 2147483647 h 537"/>
              <a:gd name="T30" fmla="*/ 2147483647 w 1283"/>
              <a:gd name="T31" fmla="*/ 2147483647 h 537"/>
              <a:gd name="T32" fmla="*/ 2147483647 w 1283"/>
              <a:gd name="T33" fmla="*/ 2147483647 h 537"/>
              <a:gd name="T34" fmla="*/ 2147483647 w 1283"/>
              <a:gd name="T35" fmla="*/ 2147483647 h 537"/>
              <a:gd name="T36" fmla="*/ 2147483647 w 1283"/>
              <a:gd name="T37" fmla="*/ 2147483647 h 537"/>
              <a:gd name="T38" fmla="*/ 2147483647 w 1283"/>
              <a:gd name="T39" fmla="*/ 2147483647 h 537"/>
              <a:gd name="T40" fmla="*/ 2147483647 w 1283"/>
              <a:gd name="T41" fmla="*/ 2147483647 h 537"/>
              <a:gd name="T42" fmla="*/ 2147483647 w 1283"/>
              <a:gd name="T43" fmla="*/ 2147483647 h 537"/>
              <a:gd name="T44" fmla="*/ 2147483647 w 1283"/>
              <a:gd name="T45" fmla="*/ 0 h 537"/>
              <a:gd name="T46" fmla="*/ 2147483647 w 1283"/>
              <a:gd name="T47" fmla="*/ 2147483647 h 537"/>
              <a:gd name="T48" fmla="*/ 2147483647 w 1283"/>
              <a:gd name="T49" fmla="*/ 2147483647 h 537"/>
              <a:gd name="T50" fmla="*/ 2147483647 w 1283"/>
              <a:gd name="T51" fmla="*/ 2147483647 h 537"/>
              <a:gd name="T52" fmla="*/ 2147483647 w 1283"/>
              <a:gd name="T53" fmla="*/ 2147483647 h 537"/>
              <a:gd name="T54" fmla="*/ 2147483647 w 1283"/>
              <a:gd name="T55" fmla="*/ 2147483647 h 537"/>
              <a:gd name="T56" fmla="*/ 2147483647 w 1283"/>
              <a:gd name="T57" fmla="*/ 2147483647 h 537"/>
              <a:gd name="T58" fmla="*/ 2147483647 w 1283"/>
              <a:gd name="T59" fmla="*/ 2147483647 h 537"/>
              <a:gd name="T60" fmla="*/ 2147483647 w 1283"/>
              <a:gd name="T61" fmla="*/ 2147483647 h 537"/>
              <a:gd name="T62" fmla="*/ 2147483647 w 1283"/>
              <a:gd name="T63" fmla="*/ 2147483647 h 537"/>
              <a:gd name="T64" fmla="*/ 2147483647 w 1283"/>
              <a:gd name="T65" fmla="*/ 2147483647 h 537"/>
              <a:gd name="T66" fmla="*/ 2147483647 w 1283"/>
              <a:gd name="T67" fmla="*/ 2147483647 h 537"/>
              <a:gd name="T68" fmla="*/ 2147483647 w 1283"/>
              <a:gd name="T69" fmla="*/ 2147483647 h 537"/>
              <a:gd name="T70" fmla="*/ 2147483647 w 1283"/>
              <a:gd name="T71" fmla="*/ 2147483647 h 537"/>
              <a:gd name="T72" fmla="*/ 2147483647 w 1283"/>
              <a:gd name="T73" fmla="*/ 2147483647 h 53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83"/>
              <a:gd name="T112" fmla="*/ 0 h 537"/>
              <a:gd name="T113" fmla="*/ 1283 w 1283"/>
              <a:gd name="T114" fmla="*/ 537 h 53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83" h="537">
                <a:moveTo>
                  <a:pt x="0" y="463"/>
                </a:moveTo>
                <a:lnTo>
                  <a:pt x="62" y="537"/>
                </a:lnTo>
                <a:lnTo>
                  <a:pt x="114" y="491"/>
                </a:lnTo>
                <a:lnTo>
                  <a:pt x="83" y="454"/>
                </a:lnTo>
                <a:lnTo>
                  <a:pt x="114" y="491"/>
                </a:lnTo>
                <a:lnTo>
                  <a:pt x="168" y="446"/>
                </a:lnTo>
                <a:lnTo>
                  <a:pt x="137" y="408"/>
                </a:lnTo>
                <a:lnTo>
                  <a:pt x="167" y="447"/>
                </a:lnTo>
                <a:lnTo>
                  <a:pt x="223" y="402"/>
                </a:lnTo>
                <a:lnTo>
                  <a:pt x="193" y="364"/>
                </a:lnTo>
                <a:lnTo>
                  <a:pt x="221" y="404"/>
                </a:lnTo>
                <a:lnTo>
                  <a:pt x="281" y="362"/>
                </a:lnTo>
                <a:lnTo>
                  <a:pt x="253" y="321"/>
                </a:lnTo>
                <a:lnTo>
                  <a:pt x="280" y="362"/>
                </a:lnTo>
                <a:lnTo>
                  <a:pt x="342" y="320"/>
                </a:lnTo>
                <a:lnTo>
                  <a:pt x="315" y="280"/>
                </a:lnTo>
                <a:lnTo>
                  <a:pt x="339" y="322"/>
                </a:lnTo>
                <a:lnTo>
                  <a:pt x="406" y="284"/>
                </a:lnTo>
                <a:lnTo>
                  <a:pt x="382" y="241"/>
                </a:lnTo>
                <a:lnTo>
                  <a:pt x="404" y="285"/>
                </a:lnTo>
                <a:lnTo>
                  <a:pt x="477" y="247"/>
                </a:lnTo>
                <a:lnTo>
                  <a:pt x="455" y="204"/>
                </a:lnTo>
                <a:lnTo>
                  <a:pt x="474" y="249"/>
                </a:lnTo>
                <a:lnTo>
                  <a:pt x="551" y="217"/>
                </a:lnTo>
                <a:lnTo>
                  <a:pt x="532" y="171"/>
                </a:lnTo>
                <a:lnTo>
                  <a:pt x="549" y="217"/>
                </a:lnTo>
                <a:lnTo>
                  <a:pt x="633" y="187"/>
                </a:lnTo>
                <a:lnTo>
                  <a:pt x="616" y="141"/>
                </a:lnTo>
                <a:lnTo>
                  <a:pt x="630" y="188"/>
                </a:lnTo>
                <a:lnTo>
                  <a:pt x="720" y="161"/>
                </a:lnTo>
                <a:lnTo>
                  <a:pt x="706" y="115"/>
                </a:lnTo>
                <a:lnTo>
                  <a:pt x="717" y="162"/>
                </a:lnTo>
                <a:lnTo>
                  <a:pt x="815" y="139"/>
                </a:lnTo>
                <a:lnTo>
                  <a:pt x="804" y="92"/>
                </a:lnTo>
                <a:lnTo>
                  <a:pt x="812" y="139"/>
                </a:lnTo>
                <a:lnTo>
                  <a:pt x="918" y="122"/>
                </a:lnTo>
                <a:lnTo>
                  <a:pt x="910" y="74"/>
                </a:lnTo>
                <a:lnTo>
                  <a:pt x="916" y="123"/>
                </a:lnTo>
                <a:lnTo>
                  <a:pt x="1031" y="109"/>
                </a:lnTo>
                <a:lnTo>
                  <a:pt x="1025" y="60"/>
                </a:lnTo>
                <a:lnTo>
                  <a:pt x="1028" y="109"/>
                </a:lnTo>
                <a:lnTo>
                  <a:pt x="1151" y="101"/>
                </a:lnTo>
                <a:lnTo>
                  <a:pt x="1148" y="52"/>
                </a:lnTo>
                <a:lnTo>
                  <a:pt x="1149" y="101"/>
                </a:lnTo>
                <a:lnTo>
                  <a:pt x="1283" y="98"/>
                </a:lnTo>
                <a:lnTo>
                  <a:pt x="1281" y="0"/>
                </a:lnTo>
                <a:lnTo>
                  <a:pt x="1147" y="4"/>
                </a:lnTo>
                <a:lnTo>
                  <a:pt x="1145" y="5"/>
                </a:lnTo>
                <a:lnTo>
                  <a:pt x="1022" y="13"/>
                </a:lnTo>
                <a:lnTo>
                  <a:pt x="1020" y="13"/>
                </a:lnTo>
                <a:lnTo>
                  <a:pt x="905" y="27"/>
                </a:lnTo>
                <a:lnTo>
                  <a:pt x="903" y="27"/>
                </a:lnTo>
                <a:lnTo>
                  <a:pt x="797" y="44"/>
                </a:lnTo>
                <a:lnTo>
                  <a:pt x="793" y="45"/>
                </a:lnTo>
                <a:lnTo>
                  <a:pt x="695" y="68"/>
                </a:lnTo>
                <a:lnTo>
                  <a:pt x="693" y="68"/>
                </a:lnTo>
                <a:lnTo>
                  <a:pt x="603" y="95"/>
                </a:lnTo>
                <a:lnTo>
                  <a:pt x="600" y="96"/>
                </a:lnTo>
                <a:lnTo>
                  <a:pt x="516" y="126"/>
                </a:lnTo>
                <a:lnTo>
                  <a:pt x="514" y="127"/>
                </a:lnTo>
                <a:lnTo>
                  <a:pt x="437" y="159"/>
                </a:lnTo>
                <a:lnTo>
                  <a:pt x="434" y="161"/>
                </a:lnTo>
                <a:lnTo>
                  <a:pt x="361" y="199"/>
                </a:lnTo>
                <a:lnTo>
                  <a:pt x="359" y="200"/>
                </a:lnTo>
                <a:lnTo>
                  <a:pt x="292" y="238"/>
                </a:lnTo>
                <a:lnTo>
                  <a:pt x="289" y="239"/>
                </a:lnTo>
                <a:lnTo>
                  <a:pt x="227" y="281"/>
                </a:lnTo>
                <a:lnTo>
                  <a:pt x="226" y="282"/>
                </a:lnTo>
                <a:lnTo>
                  <a:pt x="166" y="324"/>
                </a:lnTo>
                <a:lnTo>
                  <a:pt x="164" y="326"/>
                </a:lnTo>
                <a:lnTo>
                  <a:pt x="108" y="371"/>
                </a:lnTo>
                <a:lnTo>
                  <a:pt x="107" y="371"/>
                </a:lnTo>
                <a:lnTo>
                  <a:pt x="53" y="416"/>
                </a:lnTo>
                <a:lnTo>
                  <a:pt x="52" y="417"/>
                </a:lnTo>
                <a:lnTo>
                  <a:pt x="0" y="46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921" name="Freeform 34"/>
          <p:cNvSpPr>
            <a:spLocks/>
          </p:cNvSpPr>
          <p:nvPr/>
        </p:nvSpPr>
        <p:spPr bwMode="auto">
          <a:xfrm>
            <a:off x="1341438" y="3679825"/>
            <a:ext cx="4124060" cy="1962150"/>
          </a:xfrm>
          <a:custGeom>
            <a:avLst/>
            <a:gdLst>
              <a:gd name="T0" fmla="*/ 2147483647 w 2489"/>
              <a:gd name="T1" fmla="*/ 2147483647 h 1329"/>
              <a:gd name="T2" fmla="*/ 2147483647 w 2489"/>
              <a:gd name="T3" fmla="*/ 2147483647 h 1329"/>
              <a:gd name="T4" fmla="*/ 2147483647 w 2489"/>
              <a:gd name="T5" fmla="*/ 2147483647 h 1329"/>
              <a:gd name="T6" fmla="*/ 2147483647 w 2489"/>
              <a:gd name="T7" fmla="*/ 2147483647 h 1329"/>
              <a:gd name="T8" fmla="*/ 2147483647 w 2489"/>
              <a:gd name="T9" fmla="*/ 2147483647 h 1329"/>
              <a:gd name="T10" fmla="*/ 2147483647 w 2489"/>
              <a:gd name="T11" fmla="*/ 2147483647 h 1329"/>
              <a:gd name="T12" fmla="*/ 2147483647 w 2489"/>
              <a:gd name="T13" fmla="*/ 2147483647 h 1329"/>
              <a:gd name="T14" fmla="*/ 2147483647 w 2489"/>
              <a:gd name="T15" fmla="*/ 2147483647 h 1329"/>
              <a:gd name="T16" fmla="*/ 2147483647 w 2489"/>
              <a:gd name="T17" fmla="*/ 2147483647 h 1329"/>
              <a:gd name="T18" fmla="*/ 2147483647 w 2489"/>
              <a:gd name="T19" fmla="*/ 2147483647 h 1329"/>
              <a:gd name="T20" fmla="*/ 2147483647 w 2489"/>
              <a:gd name="T21" fmla="*/ 2147483647 h 1329"/>
              <a:gd name="T22" fmla="*/ 2147483647 w 2489"/>
              <a:gd name="T23" fmla="*/ 2147483647 h 1329"/>
              <a:gd name="T24" fmla="*/ 2147483647 w 2489"/>
              <a:gd name="T25" fmla="*/ 2147483647 h 1329"/>
              <a:gd name="T26" fmla="*/ 2147483647 w 2489"/>
              <a:gd name="T27" fmla="*/ 2147483647 h 1329"/>
              <a:gd name="T28" fmla="*/ 2147483647 w 2489"/>
              <a:gd name="T29" fmla="*/ 2147483647 h 1329"/>
              <a:gd name="T30" fmla="*/ 2147483647 w 2489"/>
              <a:gd name="T31" fmla="*/ 2147483647 h 1329"/>
              <a:gd name="T32" fmla="*/ 2147483647 w 2489"/>
              <a:gd name="T33" fmla="*/ 2147483647 h 1329"/>
              <a:gd name="T34" fmla="*/ 2147483647 w 2489"/>
              <a:gd name="T35" fmla="*/ 2147483647 h 1329"/>
              <a:gd name="T36" fmla="*/ 2147483647 w 2489"/>
              <a:gd name="T37" fmla="*/ 2147483647 h 1329"/>
              <a:gd name="T38" fmla="*/ 2147483647 w 2489"/>
              <a:gd name="T39" fmla="*/ 2147483647 h 1329"/>
              <a:gd name="T40" fmla="*/ 2147483647 w 2489"/>
              <a:gd name="T41" fmla="*/ 2147483647 h 1329"/>
              <a:gd name="T42" fmla="*/ 2147483647 w 2489"/>
              <a:gd name="T43" fmla="*/ 2147483647 h 1329"/>
              <a:gd name="T44" fmla="*/ 2147483647 w 2489"/>
              <a:gd name="T45" fmla="*/ 2147483647 h 1329"/>
              <a:gd name="T46" fmla="*/ 2147483647 w 2489"/>
              <a:gd name="T47" fmla="*/ 2147483647 h 1329"/>
              <a:gd name="T48" fmla="*/ 2147483647 w 2489"/>
              <a:gd name="T49" fmla="*/ 2147483647 h 1329"/>
              <a:gd name="T50" fmla="*/ 2147483647 w 2489"/>
              <a:gd name="T51" fmla="*/ 2147483647 h 1329"/>
              <a:gd name="T52" fmla="*/ 2147483647 w 2489"/>
              <a:gd name="T53" fmla="*/ 2147483647 h 1329"/>
              <a:gd name="T54" fmla="*/ 2147483647 w 2489"/>
              <a:gd name="T55" fmla="*/ 2147483647 h 1329"/>
              <a:gd name="T56" fmla="*/ 2147483647 w 2489"/>
              <a:gd name="T57" fmla="*/ 2147483647 h 1329"/>
              <a:gd name="T58" fmla="*/ 2147483647 w 2489"/>
              <a:gd name="T59" fmla="*/ 2147483647 h 1329"/>
              <a:gd name="T60" fmla="*/ 2147483647 w 2489"/>
              <a:gd name="T61" fmla="*/ 2147483647 h 1329"/>
              <a:gd name="T62" fmla="*/ 2147483647 w 2489"/>
              <a:gd name="T63" fmla="*/ 2147483647 h 1329"/>
              <a:gd name="T64" fmla="*/ 2147483647 w 2489"/>
              <a:gd name="T65" fmla="*/ 2147483647 h 1329"/>
              <a:gd name="T66" fmla="*/ 2147483647 w 2489"/>
              <a:gd name="T67" fmla="*/ 2147483647 h 1329"/>
              <a:gd name="T68" fmla="*/ 2147483647 w 2489"/>
              <a:gd name="T69" fmla="*/ 2147483647 h 1329"/>
              <a:gd name="T70" fmla="*/ 2147483647 w 2489"/>
              <a:gd name="T71" fmla="*/ 2147483647 h 1329"/>
              <a:gd name="T72" fmla="*/ 2147483647 w 2489"/>
              <a:gd name="T73" fmla="*/ 2147483647 h 1329"/>
              <a:gd name="T74" fmla="*/ 2147483647 w 2489"/>
              <a:gd name="T75" fmla="*/ 2147483647 h 1329"/>
              <a:gd name="T76" fmla="*/ 2147483647 w 2489"/>
              <a:gd name="T77" fmla="*/ 2147483647 h 1329"/>
              <a:gd name="T78" fmla="*/ 2147483647 w 2489"/>
              <a:gd name="T79" fmla="*/ 2147483647 h 1329"/>
              <a:gd name="T80" fmla="*/ 2147483647 w 2489"/>
              <a:gd name="T81" fmla="*/ 2147483647 h 1329"/>
              <a:gd name="T82" fmla="*/ 2147483647 w 2489"/>
              <a:gd name="T83" fmla="*/ 2147483647 h 1329"/>
              <a:gd name="T84" fmla="*/ 2147483647 w 2489"/>
              <a:gd name="T85" fmla="*/ 2147483647 h 1329"/>
              <a:gd name="T86" fmla="*/ 2147483647 w 2489"/>
              <a:gd name="T87" fmla="*/ 2147483647 h 1329"/>
              <a:gd name="T88" fmla="*/ 2147483647 w 2489"/>
              <a:gd name="T89" fmla="*/ 2147483647 h 1329"/>
              <a:gd name="T90" fmla="*/ 2147483647 w 2489"/>
              <a:gd name="T91" fmla="*/ 2147483647 h 1329"/>
              <a:gd name="T92" fmla="*/ 2147483647 w 2489"/>
              <a:gd name="T93" fmla="*/ 2147483647 h 1329"/>
              <a:gd name="T94" fmla="*/ 2147483647 w 2489"/>
              <a:gd name="T95" fmla="*/ 2147483647 h 1329"/>
              <a:gd name="T96" fmla="*/ 2147483647 w 2489"/>
              <a:gd name="T97" fmla="*/ 2147483647 h 1329"/>
              <a:gd name="T98" fmla="*/ 2147483647 w 2489"/>
              <a:gd name="T99" fmla="*/ 2147483647 h 1329"/>
              <a:gd name="T100" fmla="*/ 2147483647 w 2489"/>
              <a:gd name="T101" fmla="*/ 2147483647 h 1329"/>
              <a:gd name="T102" fmla="*/ 2147483647 w 2489"/>
              <a:gd name="T103" fmla="*/ 2147483647 h 1329"/>
              <a:gd name="T104" fmla="*/ 2147483647 w 2489"/>
              <a:gd name="T105" fmla="*/ 2147483647 h 1329"/>
              <a:gd name="T106" fmla="*/ 2147483647 w 2489"/>
              <a:gd name="T107" fmla="*/ 2147483647 h 1329"/>
              <a:gd name="T108" fmla="*/ 2147483647 w 2489"/>
              <a:gd name="T109" fmla="*/ 0 h 132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489"/>
              <a:gd name="T166" fmla="*/ 0 h 1329"/>
              <a:gd name="T167" fmla="*/ 2489 w 2489"/>
              <a:gd name="T168" fmla="*/ 1329 h 132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489" h="1329">
                <a:moveTo>
                  <a:pt x="29" y="0"/>
                </a:moveTo>
                <a:lnTo>
                  <a:pt x="0" y="92"/>
                </a:lnTo>
                <a:lnTo>
                  <a:pt x="97" y="122"/>
                </a:lnTo>
                <a:lnTo>
                  <a:pt x="111" y="76"/>
                </a:lnTo>
                <a:lnTo>
                  <a:pt x="94" y="121"/>
                </a:lnTo>
                <a:lnTo>
                  <a:pt x="183" y="157"/>
                </a:lnTo>
                <a:lnTo>
                  <a:pt x="200" y="111"/>
                </a:lnTo>
                <a:lnTo>
                  <a:pt x="180" y="155"/>
                </a:lnTo>
                <a:lnTo>
                  <a:pt x="262" y="194"/>
                </a:lnTo>
                <a:lnTo>
                  <a:pt x="282" y="150"/>
                </a:lnTo>
                <a:lnTo>
                  <a:pt x="259" y="193"/>
                </a:lnTo>
                <a:lnTo>
                  <a:pt x="335" y="236"/>
                </a:lnTo>
                <a:lnTo>
                  <a:pt x="358" y="194"/>
                </a:lnTo>
                <a:lnTo>
                  <a:pt x="332" y="234"/>
                </a:lnTo>
                <a:lnTo>
                  <a:pt x="402" y="282"/>
                </a:lnTo>
                <a:lnTo>
                  <a:pt x="428" y="242"/>
                </a:lnTo>
                <a:lnTo>
                  <a:pt x="400" y="281"/>
                </a:lnTo>
                <a:lnTo>
                  <a:pt x="466" y="331"/>
                </a:lnTo>
                <a:lnTo>
                  <a:pt x="494" y="291"/>
                </a:lnTo>
                <a:lnTo>
                  <a:pt x="463" y="328"/>
                </a:lnTo>
                <a:lnTo>
                  <a:pt x="524" y="381"/>
                </a:lnTo>
                <a:lnTo>
                  <a:pt x="555" y="345"/>
                </a:lnTo>
                <a:lnTo>
                  <a:pt x="523" y="381"/>
                </a:lnTo>
                <a:lnTo>
                  <a:pt x="581" y="435"/>
                </a:lnTo>
                <a:lnTo>
                  <a:pt x="613" y="398"/>
                </a:lnTo>
                <a:lnTo>
                  <a:pt x="579" y="432"/>
                </a:lnTo>
                <a:lnTo>
                  <a:pt x="633" y="489"/>
                </a:lnTo>
                <a:lnTo>
                  <a:pt x="667" y="456"/>
                </a:lnTo>
                <a:lnTo>
                  <a:pt x="632" y="488"/>
                </a:lnTo>
                <a:lnTo>
                  <a:pt x="684" y="547"/>
                </a:lnTo>
                <a:lnTo>
                  <a:pt x="719" y="515"/>
                </a:lnTo>
                <a:lnTo>
                  <a:pt x="683" y="547"/>
                </a:lnTo>
                <a:lnTo>
                  <a:pt x="733" y="605"/>
                </a:lnTo>
                <a:lnTo>
                  <a:pt x="769" y="572"/>
                </a:lnTo>
                <a:lnTo>
                  <a:pt x="732" y="603"/>
                </a:lnTo>
                <a:lnTo>
                  <a:pt x="780" y="662"/>
                </a:lnTo>
                <a:lnTo>
                  <a:pt x="817" y="632"/>
                </a:lnTo>
                <a:lnTo>
                  <a:pt x="780" y="662"/>
                </a:lnTo>
                <a:lnTo>
                  <a:pt x="828" y="723"/>
                </a:lnTo>
                <a:lnTo>
                  <a:pt x="829" y="724"/>
                </a:lnTo>
                <a:lnTo>
                  <a:pt x="878" y="783"/>
                </a:lnTo>
                <a:lnTo>
                  <a:pt x="927" y="840"/>
                </a:lnTo>
                <a:lnTo>
                  <a:pt x="928" y="841"/>
                </a:lnTo>
                <a:lnTo>
                  <a:pt x="978" y="898"/>
                </a:lnTo>
                <a:lnTo>
                  <a:pt x="979" y="900"/>
                </a:lnTo>
                <a:lnTo>
                  <a:pt x="1032" y="956"/>
                </a:lnTo>
                <a:lnTo>
                  <a:pt x="1033" y="957"/>
                </a:lnTo>
                <a:lnTo>
                  <a:pt x="1088" y="1009"/>
                </a:lnTo>
                <a:lnTo>
                  <a:pt x="1091" y="1011"/>
                </a:lnTo>
                <a:lnTo>
                  <a:pt x="1151" y="1061"/>
                </a:lnTo>
                <a:lnTo>
                  <a:pt x="1152" y="1062"/>
                </a:lnTo>
                <a:lnTo>
                  <a:pt x="1214" y="1109"/>
                </a:lnTo>
                <a:lnTo>
                  <a:pt x="1217" y="1112"/>
                </a:lnTo>
                <a:lnTo>
                  <a:pt x="1284" y="1156"/>
                </a:lnTo>
                <a:lnTo>
                  <a:pt x="1288" y="1158"/>
                </a:lnTo>
                <a:lnTo>
                  <a:pt x="1361" y="1196"/>
                </a:lnTo>
                <a:lnTo>
                  <a:pt x="1364" y="1197"/>
                </a:lnTo>
                <a:lnTo>
                  <a:pt x="1442" y="1232"/>
                </a:lnTo>
                <a:lnTo>
                  <a:pt x="1445" y="1233"/>
                </a:lnTo>
                <a:lnTo>
                  <a:pt x="1530" y="1264"/>
                </a:lnTo>
                <a:lnTo>
                  <a:pt x="1535" y="1266"/>
                </a:lnTo>
                <a:lnTo>
                  <a:pt x="1628" y="1290"/>
                </a:lnTo>
                <a:lnTo>
                  <a:pt x="1630" y="1290"/>
                </a:lnTo>
                <a:lnTo>
                  <a:pt x="1730" y="1309"/>
                </a:lnTo>
                <a:lnTo>
                  <a:pt x="1734" y="1310"/>
                </a:lnTo>
                <a:lnTo>
                  <a:pt x="1843" y="1323"/>
                </a:lnTo>
                <a:lnTo>
                  <a:pt x="1846" y="1323"/>
                </a:lnTo>
                <a:lnTo>
                  <a:pt x="1964" y="1329"/>
                </a:lnTo>
                <a:lnTo>
                  <a:pt x="1967" y="1329"/>
                </a:lnTo>
                <a:lnTo>
                  <a:pt x="2084" y="1327"/>
                </a:lnTo>
                <a:lnTo>
                  <a:pt x="2086" y="1327"/>
                </a:lnTo>
                <a:lnTo>
                  <a:pt x="2196" y="1320"/>
                </a:lnTo>
                <a:lnTo>
                  <a:pt x="2200" y="1320"/>
                </a:lnTo>
                <a:lnTo>
                  <a:pt x="2301" y="1305"/>
                </a:lnTo>
                <a:lnTo>
                  <a:pt x="2304" y="1304"/>
                </a:lnTo>
                <a:lnTo>
                  <a:pt x="2398" y="1283"/>
                </a:lnTo>
                <a:lnTo>
                  <a:pt x="2403" y="1282"/>
                </a:lnTo>
                <a:lnTo>
                  <a:pt x="2489" y="1255"/>
                </a:lnTo>
                <a:lnTo>
                  <a:pt x="2460" y="1163"/>
                </a:lnTo>
                <a:lnTo>
                  <a:pt x="2374" y="1190"/>
                </a:lnTo>
                <a:lnTo>
                  <a:pt x="2388" y="1236"/>
                </a:lnTo>
                <a:lnTo>
                  <a:pt x="2378" y="1188"/>
                </a:lnTo>
                <a:lnTo>
                  <a:pt x="2284" y="1209"/>
                </a:lnTo>
                <a:lnTo>
                  <a:pt x="2294" y="1256"/>
                </a:lnTo>
                <a:lnTo>
                  <a:pt x="2287" y="1209"/>
                </a:lnTo>
                <a:lnTo>
                  <a:pt x="2186" y="1224"/>
                </a:lnTo>
                <a:lnTo>
                  <a:pt x="2193" y="1271"/>
                </a:lnTo>
                <a:lnTo>
                  <a:pt x="2190" y="1224"/>
                </a:lnTo>
                <a:lnTo>
                  <a:pt x="2080" y="1231"/>
                </a:lnTo>
                <a:lnTo>
                  <a:pt x="2083" y="1278"/>
                </a:lnTo>
                <a:lnTo>
                  <a:pt x="2083" y="1230"/>
                </a:lnTo>
                <a:lnTo>
                  <a:pt x="1966" y="1232"/>
                </a:lnTo>
                <a:lnTo>
                  <a:pt x="1966" y="1280"/>
                </a:lnTo>
                <a:lnTo>
                  <a:pt x="1969" y="1232"/>
                </a:lnTo>
                <a:lnTo>
                  <a:pt x="1851" y="1226"/>
                </a:lnTo>
                <a:lnTo>
                  <a:pt x="1848" y="1274"/>
                </a:lnTo>
                <a:lnTo>
                  <a:pt x="1854" y="1227"/>
                </a:lnTo>
                <a:lnTo>
                  <a:pt x="1745" y="1214"/>
                </a:lnTo>
                <a:lnTo>
                  <a:pt x="1739" y="1261"/>
                </a:lnTo>
                <a:lnTo>
                  <a:pt x="1748" y="1214"/>
                </a:lnTo>
                <a:lnTo>
                  <a:pt x="1648" y="1194"/>
                </a:lnTo>
                <a:lnTo>
                  <a:pt x="1639" y="1242"/>
                </a:lnTo>
                <a:lnTo>
                  <a:pt x="1651" y="1195"/>
                </a:lnTo>
                <a:lnTo>
                  <a:pt x="1558" y="1172"/>
                </a:lnTo>
                <a:lnTo>
                  <a:pt x="1546" y="1219"/>
                </a:lnTo>
                <a:lnTo>
                  <a:pt x="1563" y="1173"/>
                </a:lnTo>
                <a:lnTo>
                  <a:pt x="1478" y="1142"/>
                </a:lnTo>
                <a:lnTo>
                  <a:pt x="1461" y="1187"/>
                </a:lnTo>
                <a:lnTo>
                  <a:pt x="1481" y="1143"/>
                </a:lnTo>
                <a:lnTo>
                  <a:pt x="1403" y="1108"/>
                </a:lnTo>
                <a:lnTo>
                  <a:pt x="1383" y="1153"/>
                </a:lnTo>
                <a:lnTo>
                  <a:pt x="1405" y="1110"/>
                </a:lnTo>
                <a:lnTo>
                  <a:pt x="1332" y="1072"/>
                </a:lnTo>
                <a:lnTo>
                  <a:pt x="1310" y="1115"/>
                </a:lnTo>
                <a:lnTo>
                  <a:pt x="1336" y="1074"/>
                </a:lnTo>
                <a:lnTo>
                  <a:pt x="1269" y="1031"/>
                </a:lnTo>
                <a:lnTo>
                  <a:pt x="1243" y="1071"/>
                </a:lnTo>
                <a:lnTo>
                  <a:pt x="1272" y="1033"/>
                </a:lnTo>
                <a:lnTo>
                  <a:pt x="1210" y="985"/>
                </a:lnTo>
                <a:lnTo>
                  <a:pt x="1181" y="1023"/>
                </a:lnTo>
                <a:lnTo>
                  <a:pt x="1211" y="986"/>
                </a:lnTo>
                <a:lnTo>
                  <a:pt x="1151" y="936"/>
                </a:lnTo>
                <a:lnTo>
                  <a:pt x="1121" y="974"/>
                </a:lnTo>
                <a:lnTo>
                  <a:pt x="1154" y="938"/>
                </a:lnTo>
                <a:lnTo>
                  <a:pt x="1099" y="886"/>
                </a:lnTo>
                <a:lnTo>
                  <a:pt x="1066" y="921"/>
                </a:lnTo>
                <a:lnTo>
                  <a:pt x="1101" y="888"/>
                </a:lnTo>
                <a:lnTo>
                  <a:pt x="1048" y="832"/>
                </a:lnTo>
                <a:lnTo>
                  <a:pt x="1013" y="866"/>
                </a:lnTo>
                <a:lnTo>
                  <a:pt x="1049" y="833"/>
                </a:lnTo>
                <a:lnTo>
                  <a:pt x="999" y="777"/>
                </a:lnTo>
                <a:lnTo>
                  <a:pt x="963" y="809"/>
                </a:lnTo>
                <a:lnTo>
                  <a:pt x="999" y="778"/>
                </a:lnTo>
                <a:lnTo>
                  <a:pt x="950" y="720"/>
                </a:lnTo>
                <a:lnTo>
                  <a:pt x="914" y="751"/>
                </a:lnTo>
                <a:lnTo>
                  <a:pt x="951" y="720"/>
                </a:lnTo>
                <a:lnTo>
                  <a:pt x="902" y="661"/>
                </a:lnTo>
                <a:lnTo>
                  <a:pt x="865" y="693"/>
                </a:lnTo>
                <a:lnTo>
                  <a:pt x="903" y="662"/>
                </a:lnTo>
                <a:lnTo>
                  <a:pt x="855" y="602"/>
                </a:lnTo>
                <a:lnTo>
                  <a:pt x="854" y="602"/>
                </a:lnTo>
                <a:lnTo>
                  <a:pt x="806" y="542"/>
                </a:lnTo>
                <a:lnTo>
                  <a:pt x="805" y="541"/>
                </a:lnTo>
                <a:lnTo>
                  <a:pt x="755" y="483"/>
                </a:lnTo>
                <a:lnTo>
                  <a:pt x="755" y="482"/>
                </a:lnTo>
                <a:lnTo>
                  <a:pt x="703" y="424"/>
                </a:lnTo>
                <a:lnTo>
                  <a:pt x="702" y="423"/>
                </a:lnTo>
                <a:lnTo>
                  <a:pt x="648" y="365"/>
                </a:lnTo>
                <a:lnTo>
                  <a:pt x="645" y="363"/>
                </a:lnTo>
                <a:lnTo>
                  <a:pt x="587" y="309"/>
                </a:lnTo>
                <a:lnTo>
                  <a:pt x="586" y="308"/>
                </a:lnTo>
                <a:lnTo>
                  <a:pt x="525" y="255"/>
                </a:lnTo>
                <a:lnTo>
                  <a:pt x="523" y="253"/>
                </a:lnTo>
                <a:lnTo>
                  <a:pt x="457" y="203"/>
                </a:lnTo>
                <a:lnTo>
                  <a:pt x="455" y="201"/>
                </a:lnTo>
                <a:lnTo>
                  <a:pt x="385" y="154"/>
                </a:lnTo>
                <a:lnTo>
                  <a:pt x="382" y="153"/>
                </a:lnTo>
                <a:lnTo>
                  <a:pt x="306" y="109"/>
                </a:lnTo>
                <a:lnTo>
                  <a:pt x="303" y="107"/>
                </a:lnTo>
                <a:lnTo>
                  <a:pt x="221" y="68"/>
                </a:lnTo>
                <a:lnTo>
                  <a:pt x="218" y="67"/>
                </a:lnTo>
                <a:lnTo>
                  <a:pt x="129" y="31"/>
                </a:lnTo>
                <a:lnTo>
                  <a:pt x="126" y="30"/>
                </a:lnTo>
                <a:lnTo>
                  <a:pt x="29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922" name="Freeform 35"/>
          <p:cNvSpPr>
            <a:spLocks/>
          </p:cNvSpPr>
          <p:nvPr/>
        </p:nvSpPr>
        <p:spPr bwMode="auto">
          <a:xfrm>
            <a:off x="3659716" y="3240089"/>
            <a:ext cx="4390629" cy="1874837"/>
          </a:xfrm>
          <a:custGeom>
            <a:avLst/>
            <a:gdLst>
              <a:gd name="T0" fmla="*/ 2147483647 w 2650"/>
              <a:gd name="T1" fmla="*/ 2147483647 h 1271"/>
              <a:gd name="T2" fmla="*/ 2147483647 w 2650"/>
              <a:gd name="T3" fmla="*/ 2147483647 h 1271"/>
              <a:gd name="T4" fmla="*/ 2147483647 w 2650"/>
              <a:gd name="T5" fmla="*/ 2147483647 h 1271"/>
              <a:gd name="T6" fmla="*/ 2147483647 w 2650"/>
              <a:gd name="T7" fmla="*/ 2147483647 h 1271"/>
              <a:gd name="T8" fmla="*/ 2147483647 w 2650"/>
              <a:gd name="T9" fmla="*/ 2147483647 h 1271"/>
              <a:gd name="T10" fmla="*/ 2147483647 w 2650"/>
              <a:gd name="T11" fmla="*/ 2147483647 h 1271"/>
              <a:gd name="T12" fmla="*/ 2147483647 w 2650"/>
              <a:gd name="T13" fmla="*/ 2147483647 h 1271"/>
              <a:gd name="T14" fmla="*/ 2147483647 w 2650"/>
              <a:gd name="T15" fmla="*/ 2147483647 h 1271"/>
              <a:gd name="T16" fmla="*/ 2147483647 w 2650"/>
              <a:gd name="T17" fmla="*/ 2147483647 h 1271"/>
              <a:gd name="T18" fmla="*/ 2147483647 w 2650"/>
              <a:gd name="T19" fmla="*/ 2147483647 h 1271"/>
              <a:gd name="T20" fmla="*/ 2147483647 w 2650"/>
              <a:gd name="T21" fmla="*/ 2147483647 h 1271"/>
              <a:gd name="T22" fmla="*/ 2147483647 w 2650"/>
              <a:gd name="T23" fmla="*/ 2147483647 h 1271"/>
              <a:gd name="T24" fmla="*/ 2147483647 w 2650"/>
              <a:gd name="T25" fmla="*/ 2147483647 h 1271"/>
              <a:gd name="T26" fmla="*/ 2147483647 w 2650"/>
              <a:gd name="T27" fmla="*/ 2147483647 h 1271"/>
              <a:gd name="T28" fmla="*/ 2147483647 w 2650"/>
              <a:gd name="T29" fmla="*/ 2147483647 h 1271"/>
              <a:gd name="T30" fmla="*/ 2147483647 w 2650"/>
              <a:gd name="T31" fmla="*/ 2147483647 h 1271"/>
              <a:gd name="T32" fmla="*/ 2147483647 w 2650"/>
              <a:gd name="T33" fmla="*/ 2147483647 h 1271"/>
              <a:gd name="T34" fmla="*/ 2147483647 w 2650"/>
              <a:gd name="T35" fmla="*/ 2147483647 h 1271"/>
              <a:gd name="T36" fmla="*/ 2147483647 w 2650"/>
              <a:gd name="T37" fmla="*/ 2147483647 h 1271"/>
              <a:gd name="T38" fmla="*/ 2147483647 w 2650"/>
              <a:gd name="T39" fmla="*/ 2147483647 h 1271"/>
              <a:gd name="T40" fmla="*/ 2147483647 w 2650"/>
              <a:gd name="T41" fmla="*/ 2147483647 h 1271"/>
              <a:gd name="T42" fmla="*/ 2147483647 w 2650"/>
              <a:gd name="T43" fmla="*/ 2147483647 h 1271"/>
              <a:gd name="T44" fmla="*/ 2147483647 w 2650"/>
              <a:gd name="T45" fmla="*/ 2147483647 h 1271"/>
              <a:gd name="T46" fmla="*/ 2147483647 w 2650"/>
              <a:gd name="T47" fmla="*/ 2147483647 h 1271"/>
              <a:gd name="T48" fmla="*/ 2147483647 w 2650"/>
              <a:gd name="T49" fmla="*/ 2147483647 h 1271"/>
              <a:gd name="T50" fmla="*/ 2147483647 w 2650"/>
              <a:gd name="T51" fmla="*/ 2147483647 h 1271"/>
              <a:gd name="T52" fmla="*/ 2147483647 w 2650"/>
              <a:gd name="T53" fmla="*/ 0 h 1271"/>
              <a:gd name="T54" fmla="*/ 2147483647 w 2650"/>
              <a:gd name="T55" fmla="*/ 2147483647 h 1271"/>
              <a:gd name="T56" fmla="*/ 2147483647 w 2650"/>
              <a:gd name="T57" fmla="*/ 2147483647 h 1271"/>
              <a:gd name="T58" fmla="*/ 2147483647 w 2650"/>
              <a:gd name="T59" fmla="*/ 2147483647 h 1271"/>
              <a:gd name="T60" fmla="*/ 2147483647 w 2650"/>
              <a:gd name="T61" fmla="*/ 2147483647 h 1271"/>
              <a:gd name="T62" fmla="*/ 2147483647 w 2650"/>
              <a:gd name="T63" fmla="*/ 2147483647 h 1271"/>
              <a:gd name="T64" fmla="*/ 2147483647 w 2650"/>
              <a:gd name="T65" fmla="*/ 2147483647 h 1271"/>
              <a:gd name="T66" fmla="*/ 2147483647 w 2650"/>
              <a:gd name="T67" fmla="*/ 2147483647 h 1271"/>
              <a:gd name="T68" fmla="*/ 2147483647 w 2650"/>
              <a:gd name="T69" fmla="*/ 2147483647 h 1271"/>
              <a:gd name="T70" fmla="*/ 2147483647 w 2650"/>
              <a:gd name="T71" fmla="*/ 2147483647 h 1271"/>
              <a:gd name="T72" fmla="*/ 2147483647 w 2650"/>
              <a:gd name="T73" fmla="*/ 2147483647 h 1271"/>
              <a:gd name="T74" fmla="*/ 2147483647 w 2650"/>
              <a:gd name="T75" fmla="*/ 2147483647 h 1271"/>
              <a:gd name="T76" fmla="*/ 2147483647 w 2650"/>
              <a:gd name="T77" fmla="*/ 2147483647 h 1271"/>
              <a:gd name="T78" fmla="*/ 2147483647 w 2650"/>
              <a:gd name="T79" fmla="*/ 2147483647 h 1271"/>
              <a:gd name="T80" fmla="*/ 2147483647 w 2650"/>
              <a:gd name="T81" fmla="*/ 2147483647 h 1271"/>
              <a:gd name="T82" fmla="*/ 2147483647 w 2650"/>
              <a:gd name="T83" fmla="*/ 2147483647 h 1271"/>
              <a:gd name="T84" fmla="*/ 2147483647 w 2650"/>
              <a:gd name="T85" fmla="*/ 2147483647 h 1271"/>
              <a:gd name="T86" fmla="*/ 2147483647 w 2650"/>
              <a:gd name="T87" fmla="*/ 2147483647 h 1271"/>
              <a:gd name="T88" fmla="*/ 2147483647 w 2650"/>
              <a:gd name="T89" fmla="*/ 2147483647 h 1271"/>
              <a:gd name="T90" fmla="*/ 2147483647 w 2650"/>
              <a:gd name="T91" fmla="*/ 2147483647 h 1271"/>
              <a:gd name="T92" fmla="*/ 2147483647 w 2650"/>
              <a:gd name="T93" fmla="*/ 2147483647 h 1271"/>
              <a:gd name="T94" fmla="*/ 2147483647 w 2650"/>
              <a:gd name="T95" fmla="*/ 2147483647 h 1271"/>
              <a:gd name="T96" fmla="*/ 2147483647 w 2650"/>
              <a:gd name="T97" fmla="*/ 2147483647 h 1271"/>
              <a:gd name="T98" fmla="*/ 2147483647 w 2650"/>
              <a:gd name="T99" fmla="*/ 2147483647 h 1271"/>
              <a:gd name="T100" fmla="*/ 2147483647 w 2650"/>
              <a:gd name="T101" fmla="*/ 2147483647 h 1271"/>
              <a:gd name="T102" fmla="*/ 2147483647 w 2650"/>
              <a:gd name="T103" fmla="*/ 2147483647 h 1271"/>
              <a:gd name="T104" fmla="*/ 2147483647 w 2650"/>
              <a:gd name="T105" fmla="*/ 2147483647 h 1271"/>
              <a:gd name="T106" fmla="*/ 2147483647 w 2650"/>
              <a:gd name="T107" fmla="*/ 2147483647 h 1271"/>
              <a:gd name="T108" fmla="*/ 2147483647 w 2650"/>
              <a:gd name="T109" fmla="*/ 2147483647 h 1271"/>
              <a:gd name="T110" fmla="*/ 2147483647 w 2650"/>
              <a:gd name="T111" fmla="*/ 2147483647 h 127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50"/>
              <a:gd name="T169" fmla="*/ 0 h 1271"/>
              <a:gd name="T170" fmla="*/ 2650 w 2650"/>
              <a:gd name="T171" fmla="*/ 1271 h 127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50" h="1271">
                <a:moveTo>
                  <a:pt x="43" y="1029"/>
                </a:moveTo>
                <a:lnTo>
                  <a:pt x="0" y="1115"/>
                </a:lnTo>
                <a:lnTo>
                  <a:pt x="73" y="1153"/>
                </a:lnTo>
                <a:lnTo>
                  <a:pt x="76" y="1155"/>
                </a:lnTo>
                <a:lnTo>
                  <a:pt x="154" y="1187"/>
                </a:lnTo>
                <a:lnTo>
                  <a:pt x="157" y="1188"/>
                </a:lnTo>
                <a:lnTo>
                  <a:pt x="242" y="1217"/>
                </a:lnTo>
                <a:lnTo>
                  <a:pt x="246" y="1218"/>
                </a:lnTo>
                <a:lnTo>
                  <a:pt x="338" y="1240"/>
                </a:lnTo>
                <a:lnTo>
                  <a:pt x="342" y="1240"/>
                </a:lnTo>
                <a:lnTo>
                  <a:pt x="442" y="1256"/>
                </a:lnTo>
                <a:lnTo>
                  <a:pt x="445" y="1257"/>
                </a:lnTo>
                <a:lnTo>
                  <a:pt x="553" y="1267"/>
                </a:lnTo>
                <a:lnTo>
                  <a:pt x="556" y="1267"/>
                </a:lnTo>
                <a:lnTo>
                  <a:pt x="673" y="1271"/>
                </a:lnTo>
                <a:lnTo>
                  <a:pt x="676" y="1271"/>
                </a:lnTo>
                <a:lnTo>
                  <a:pt x="792" y="1267"/>
                </a:lnTo>
                <a:lnTo>
                  <a:pt x="794" y="1267"/>
                </a:lnTo>
                <a:lnTo>
                  <a:pt x="903" y="1257"/>
                </a:lnTo>
                <a:lnTo>
                  <a:pt x="907" y="1256"/>
                </a:lnTo>
                <a:lnTo>
                  <a:pt x="1006" y="1240"/>
                </a:lnTo>
                <a:lnTo>
                  <a:pt x="1009" y="1240"/>
                </a:lnTo>
                <a:lnTo>
                  <a:pt x="1102" y="1218"/>
                </a:lnTo>
                <a:lnTo>
                  <a:pt x="1106" y="1217"/>
                </a:lnTo>
                <a:lnTo>
                  <a:pt x="1191" y="1188"/>
                </a:lnTo>
                <a:lnTo>
                  <a:pt x="1194" y="1187"/>
                </a:lnTo>
                <a:lnTo>
                  <a:pt x="1273" y="1155"/>
                </a:lnTo>
                <a:lnTo>
                  <a:pt x="1277" y="1153"/>
                </a:lnTo>
                <a:lnTo>
                  <a:pt x="1350" y="1115"/>
                </a:lnTo>
                <a:lnTo>
                  <a:pt x="1353" y="1113"/>
                </a:lnTo>
                <a:lnTo>
                  <a:pt x="1421" y="1072"/>
                </a:lnTo>
                <a:lnTo>
                  <a:pt x="1424" y="1071"/>
                </a:lnTo>
                <a:lnTo>
                  <a:pt x="1488" y="1025"/>
                </a:lnTo>
                <a:lnTo>
                  <a:pt x="1489" y="1023"/>
                </a:lnTo>
                <a:lnTo>
                  <a:pt x="1548" y="977"/>
                </a:lnTo>
                <a:lnTo>
                  <a:pt x="1551" y="975"/>
                </a:lnTo>
                <a:lnTo>
                  <a:pt x="1608" y="924"/>
                </a:lnTo>
                <a:lnTo>
                  <a:pt x="1610" y="923"/>
                </a:lnTo>
                <a:lnTo>
                  <a:pt x="1664" y="870"/>
                </a:lnTo>
                <a:lnTo>
                  <a:pt x="1665" y="868"/>
                </a:lnTo>
                <a:lnTo>
                  <a:pt x="1716" y="812"/>
                </a:lnTo>
                <a:lnTo>
                  <a:pt x="1767" y="756"/>
                </a:lnTo>
                <a:lnTo>
                  <a:pt x="1768" y="755"/>
                </a:lnTo>
                <a:lnTo>
                  <a:pt x="1818" y="699"/>
                </a:lnTo>
                <a:lnTo>
                  <a:pt x="1818" y="698"/>
                </a:lnTo>
                <a:lnTo>
                  <a:pt x="1868" y="639"/>
                </a:lnTo>
                <a:lnTo>
                  <a:pt x="1917" y="581"/>
                </a:lnTo>
                <a:lnTo>
                  <a:pt x="1881" y="550"/>
                </a:lnTo>
                <a:lnTo>
                  <a:pt x="1916" y="583"/>
                </a:lnTo>
                <a:lnTo>
                  <a:pt x="1967" y="528"/>
                </a:lnTo>
                <a:lnTo>
                  <a:pt x="1932" y="494"/>
                </a:lnTo>
                <a:lnTo>
                  <a:pt x="1967" y="528"/>
                </a:lnTo>
                <a:lnTo>
                  <a:pt x="2020" y="471"/>
                </a:lnTo>
                <a:lnTo>
                  <a:pt x="1985" y="438"/>
                </a:lnTo>
                <a:lnTo>
                  <a:pt x="2019" y="472"/>
                </a:lnTo>
                <a:lnTo>
                  <a:pt x="2074" y="416"/>
                </a:lnTo>
                <a:lnTo>
                  <a:pt x="2040" y="382"/>
                </a:lnTo>
                <a:lnTo>
                  <a:pt x="2072" y="418"/>
                </a:lnTo>
                <a:lnTo>
                  <a:pt x="2130" y="366"/>
                </a:lnTo>
                <a:lnTo>
                  <a:pt x="2098" y="329"/>
                </a:lnTo>
                <a:lnTo>
                  <a:pt x="2128" y="367"/>
                </a:lnTo>
                <a:lnTo>
                  <a:pt x="2189" y="316"/>
                </a:lnTo>
                <a:lnTo>
                  <a:pt x="2159" y="279"/>
                </a:lnTo>
                <a:lnTo>
                  <a:pt x="2187" y="318"/>
                </a:lnTo>
                <a:lnTo>
                  <a:pt x="2252" y="271"/>
                </a:lnTo>
                <a:lnTo>
                  <a:pt x="2224" y="231"/>
                </a:lnTo>
                <a:lnTo>
                  <a:pt x="2250" y="273"/>
                </a:lnTo>
                <a:lnTo>
                  <a:pt x="2321" y="227"/>
                </a:lnTo>
                <a:lnTo>
                  <a:pt x="2295" y="186"/>
                </a:lnTo>
                <a:lnTo>
                  <a:pt x="2318" y="228"/>
                </a:lnTo>
                <a:lnTo>
                  <a:pt x="2393" y="188"/>
                </a:lnTo>
                <a:lnTo>
                  <a:pt x="2370" y="145"/>
                </a:lnTo>
                <a:lnTo>
                  <a:pt x="2390" y="190"/>
                </a:lnTo>
                <a:lnTo>
                  <a:pt x="2472" y="152"/>
                </a:lnTo>
                <a:lnTo>
                  <a:pt x="2452" y="108"/>
                </a:lnTo>
                <a:lnTo>
                  <a:pt x="2469" y="153"/>
                </a:lnTo>
                <a:lnTo>
                  <a:pt x="2557" y="120"/>
                </a:lnTo>
                <a:lnTo>
                  <a:pt x="2540" y="74"/>
                </a:lnTo>
                <a:lnTo>
                  <a:pt x="2554" y="121"/>
                </a:lnTo>
                <a:lnTo>
                  <a:pt x="2650" y="93"/>
                </a:lnTo>
                <a:lnTo>
                  <a:pt x="2623" y="0"/>
                </a:lnTo>
                <a:lnTo>
                  <a:pt x="2527" y="28"/>
                </a:lnTo>
                <a:lnTo>
                  <a:pt x="2523" y="29"/>
                </a:lnTo>
                <a:lnTo>
                  <a:pt x="2435" y="62"/>
                </a:lnTo>
                <a:lnTo>
                  <a:pt x="2432" y="64"/>
                </a:lnTo>
                <a:lnTo>
                  <a:pt x="2350" y="102"/>
                </a:lnTo>
                <a:lnTo>
                  <a:pt x="2348" y="103"/>
                </a:lnTo>
                <a:lnTo>
                  <a:pt x="2273" y="143"/>
                </a:lnTo>
                <a:lnTo>
                  <a:pt x="2270" y="145"/>
                </a:lnTo>
                <a:lnTo>
                  <a:pt x="2199" y="191"/>
                </a:lnTo>
                <a:lnTo>
                  <a:pt x="2196" y="192"/>
                </a:lnTo>
                <a:lnTo>
                  <a:pt x="2131" y="239"/>
                </a:lnTo>
                <a:lnTo>
                  <a:pt x="2129" y="241"/>
                </a:lnTo>
                <a:lnTo>
                  <a:pt x="2068" y="292"/>
                </a:lnTo>
                <a:lnTo>
                  <a:pt x="2067" y="294"/>
                </a:lnTo>
                <a:lnTo>
                  <a:pt x="2009" y="347"/>
                </a:lnTo>
                <a:lnTo>
                  <a:pt x="2006" y="348"/>
                </a:lnTo>
                <a:lnTo>
                  <a:pt x="1951" y="403"/>
                </a:lnTo>
                <a:lnTo>
                  <a:pt x="1951" y="404"/>
                </a:lnTo>
                <a:lnTo>
                  <a:pt x="1898" y="461"/>
                </a:lnTo>
                <a:lnTo>
                  <a:pt x="1897" y="462"/>
                </a:lnTo>
                <a:lnTo>
                  <a:pt x="1846" y="518"/>
                </a:lnTo>
                <a:lnTo>
                  <a:pt x="1845" y="519"/>
                </a:lnTo>
                <a:lnTo>
                  <a:pt x="1796" y="576"/>
                </a:lnTo>
                <a:lnTo>
                  <a:pt x="1746" y="635"/>
                </a:lnTo>
                <a:lnTo>
                  <a:pt x="1782" y="666"/>
                </a:lnTo>
                <a:lnTo>
                  <a:pt x="1747" y="634"/>
                </a:lnTo>
                <a:lnTo>
                  <a:pt x="1697" y="690"/>
                </a:lnTo>
                <a:lnTo>
                  <a:pt x="1732" y="723"/>
                </a:lnTo>
                <a:lnTo>
                  <a:pt x="1697" y="690"/>
                </a:lnTo>
                <a:lnTo>
                  <a:pt x="1646" y="746"/>
                </a:lnTo>
                <a:lnTo>
                  <a:pt x="1595" y="802"/>
                </a:lnTo>
                <a:lnTo>
                  <a:pt x="1630" y="834"/>
                </a:lnTo>
                <a:lnTo>
                  <a:pt x="1597" y="800"/>
                </a:lnTo>
                <a:lnTo>
                  <a:pt x="1543" y="853"/>
                </a:lnTo>
                <a:lnTo>
                  <a:pt x="1576" y="888"/>
                </a:lnTo>
                <a:lnTo>
                  <a:pt x="1545" y="851"/>
                </a:lnTo>
                <a:lnTo>
                  <a:pt x="1488" y="902"/>
                </a:lnTo>
                <a:lnTo>
                  <a:pt x="1519" y="938"/>
                </a:lnTo>
                <a:lnTo>
                  <a:pt x="1490" y="900"/>
                </a:lnTo>
                <a:lnTo>
                  <a:pt x="1431" y="946"/>
                </a:lnTo>
                <a:lnTo>
                  <a:pt x="1460" y="985"/>
                </a:lnTo>
                <a:lnTo>
                  <a:pt x="1433" y="945"/>
                </a:lnTo>
                <a:lnTo>
                  <a:pt x="1369" y="991"/>
                </a:lnTo>
                <a:lnTo>
                  <a:pt x="1396" y="1030"/>
                </a:lnTo>
                <a:lnTo>
                  <a:pt x="1372" y="989"/>
                </a:lnTo>
                <a:lnTo>
                  <a:pt x="1304" y="1030"/>
                </a:lnTo>
                <a:lnTo>
                  <a:pt x="1328" y="1072"/>
                </a:lnTo>
                <a:lnTo>
                  <a:pt x="1307" y="1029"/>
                </a:lnTo>
                <a:lnTo>
                  <a:pt x="1234" y="1067"/>
                </a:lnTo>
                <a:lnTo>
                  <a:pt x="1255" y="1109"/>
                </a:lnTo>
                <a:lnTo>
                  <a:pt x="1237" y="1065"/>
                </a:lnTo>
                <a:lnTo>
                  <a:pt x="1158" y="1097"/>
                </a:lnTo>
                <a:lnTo>
                  <a:pt x="1176" y="1142"/>
                </a:lnTo>
                <a:lnTo>
                  <a:pt x="1161" y="1096"/>
                </a:lnTo>
                <a:lnTo>
                  <a:pt x="1076" y="1124"/>
                </a:lnTo>
                <a:lnTo>
                  <a:pt x="1091" y="1170"/>
                </a:lnTo>
                <a:lnTo>
                  <a:pt x="1080" y="1123"/>
                </a:lnTo>
                <a:lnTo>
                  <a:pt x="987" y="1146"/>
                </a:lnTo>
                <a:lnTo>
                  <a:pt x="998" y="1192"/>
                </a:lnTo>
                <a:lnTo>
                  <a:pt x="991" y="1145"/>
                </a:lnTo>
                <a:lnTo>
                  <a:pt x="892" y="1161"/>
                </a:lnTo>
                <a:lnTo>
                  <a:pt x="899" y="1208"/>
                </a:lnTo>
                <a:lnTo>
                  <a:pt x="895" y="1161"/>
                </a:lnTo>
                <a:lnTo>
                  <a:pt x="786" y="1171"/>
                </a:lnTo>
                <a:lnTo>
                  <a:pt x="790" y="1219"/>
                </a:lnTo>
                <a:lnTo>
                  <a:pt x="789" y="1170"/>
                </a:lnTo>
                <a:lnTo>
                  <a:pt x="673" y="1174"/>
                </a:lnTo>
                <a:lnTo>
                  <a:pt x="674" y="1223"/>
                </a:lnTo>
                <a:lnTo>
                  <a:pt x="676" y="1174"/>
                </a:lnTo>
                <a:lnTo>
                  <a:pt x="559" y="1170"/>
                </a:lnTo>
                <a:lnTo>
                  <a:pt x="557" y="1219"/>
                </a:lnTo>
                <a:lnTo>
                  <a:pt x="562" y="1171"/>
                </a:lnTo>
                <a:lnTo>
                  <a:pt x="454" y="1161"/>
                </a:lnTo>
                <a:lnTo>
                  <a:pt x="449" y="1208"/>
                </a:lnTo>
                <a:lnTo>
                  <a:pt x="457" y="1161"/>
                </a:lnTo>
                <a:lnTo>
                  <a:pt x="357" y="1145"/>
                </a:lnTo>
                <a:lnTo>
                  <a:pt x="349" y="1192"/>
                </a:lnTo>
                <a:lnTo>
                  <a:pt x="361" y="1146"/>
                </a:lnTo>
                <a:lnTo>
                  <a:pt x="269" y="1123"/>
                </a:lnTo>
                <a:lnTo>
                  <a:pt x="257" y="1170"/>
                </a:lnTo>
                <a:lnTo>
                  <a:pt x="272" y="1124"/>
                </a:lnTo>
                <a:lnTo>
                  <a:pt x="187" y="1096"/>
                </a:lnTo>
                <a:lnTo>
                  <a:pt x="172" y="1142"/>
                </a:lnTo>
                <a:lnTo>
                  <a:pt x="191" y="1097"/>
                </a:lnTo>
                <a:lnTo>
                  <a:pt x="113" y="1065"/>
                </a:lnTo>
                <a:lnTo>
                  <a:pt x="94" y="1109"/>
                </a:lnTo>
                <a:lnTo>
                  <a:pt x="116" y="1067"/>
                </a:lnTo>
                <a:lnTo>
                  <a:pt x="43" y="1029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923" name="AutoShape 36"/>
          <p:cNvSpPr>
            <a:spLocks noChangeArrowheads="1"/>
          </p:cNvSpPr>
          <p:nvPr/>
        </p:nvSpPr>
        <p:spPr bwMode="auto">
          <a:xfrm>
            <a:off x="939007" y="2606675"/>
            <a:ext cx="583010" cy="509588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bg1"/>
              </a:gs>
              <a:gs pos="100000">
                <a:srgbClr val="0000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400" b="0">
              <a:solidFill>
                <a:srgbClr val="393636"/>
              </a:solidFill>
            </a:endParaRPr>
          </a:p>
        </p:txBody>
      </p:sp>
      <p:sp>
        <p:nvSpPr>
          <p:cNvPr id="165924" name="AutoShape 37"/>
          <p:cNvSpPr>
            <a:spLocks noChangeArrowheads="1"/>
          </p:cNvSpPr>
          <p:nvPr/>
        </p:nvSpPr>
        <p:spPr bwMode="auto">
          <a:xfrm>
            <a:off x="4844654" y="3635376"/>
            <a:ext cx="706834" cy="1228725"/>
          </a:xfrm>
          <a:prstGeom prst="downArrow">
            <a:avLst>
              <a:gd name="adj1" fmla="val 50000"/>
              <a:gd name="adj2" fmla="val 47080"/>
            </a:avLst>
          </a:prstGeom>
          <a:gradFill rotWithShape="0">
            <a:gsLst>
              <a:gs pos="0">
                <a:schemeClr val="bg1"/>
              </a:gs>
              <a:gs pos="100000">
                <a:srgbClr val="0000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400" b="0">
              <a:solidFill>
                <a:srgbClr val="393636"/>
              </a:solidFill>
            </a:endParaRPr>
          </a:p>
        </p:txBody>
      </p:sp>
      <p:sp>
        <p:nvSpPr>
          <p:cNvPr id="165925" name="AutoShape 38"/>
          <p:cNvSpPr>
            <a:spLocks noChangeArrowheads="1"/>
          </p:cNvSpPr>
          <p:nvPr/>
        </p:nvSpPr>
        <p:spPr bwMode="auto">
          <a:xfrm>
            <a:off x="6703748" y="2260600"/>
            <a:ext cx="706835" cy="1066800"/>
          </a:xfrm>
          <a:prstGeom prst="downArrow">
            <a:avLst>
              <a:gd name="adj1" fmla="val 50000"/>
              <a:gd name="adj2" fmla="val 40876"/>
            </a:avLst>
          </a:prstGeom>
          <a:gradFill rotWithShape="0">
            <a:gsLst>
              <a:gs pos="0">
                <a:schemeClr val="bg1"/>
              </a:gs>
              <a:gs pos="100000">
                <a:srgbClr val="0000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400" b="0">
              <a:solidFill>
                <a:srgbClr val="393636"/>
              </a:solidFill>
            </a:endParaRPr>
          </a:p>
        </p:txBody>
      </p:sp>
      <p:sp>
        <p:nvSpPr>
          <p:cNvPr id="165926" name="Oval 39"/>
          <p:cNvSpPr>
            <a:spLocks noChangeArrowheads="1"/>
          </p:cNvSpPr>
          <p:nvPr/>
        </p:nvSpPr>
        <p:spPr bwMode="auto">
          <a:xfrm>
            <a:off x="3458502" y="2497139"/>
            <a:ext cx="1009517" cy="4159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endParaRPr lang="en-US" sz="1400" b="0">
              <a:solidFill>
                <a:srgbClr val="393636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199692" y="3910807"/>
            <a:ext cx="1008112" cy="1052513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ctr">
              <a:spcBef>
                <a:spcPct val="20000"/>
              </a:spcBef>
              <a:buFont typeface="Arial" panose="020B0604020202020204" pitchFamily="34" charset="0"/>
              <a:buChar char="&gt;"/>
            </a:pPr>
            <a:endParaRPr lang="en-AU" sz="16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5558" y="4519196"/>
            <a:ext cx="2065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/>
              <a:t>Current position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279879" y="4629944"/>
            <a:ext cx="265409" cy="6873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9874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4337" y="424800"/>
            <a:ext cx="9074607" cy="262380"/>
          </a:xfrm>
        </p:spPr>
        <p:txBody>
          <a:bodyPr/>
          <a:lstStyle/>
          <a:p>
            <a:r>
              <a:rPr lang="en-AU" sz="2400" dirty="0" smtClean="0"/>
              <a:t>Beware the crowd – the magazine cover index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428229" y="6237289"/>
            <a:ext cx="176971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Aft>
                <a:spcPct val="35000"/>
              </a:spcAft>
              <a:buClr>
                <a:srgbClr val="0075AD"/>
              </a:buClr>
              <a:buSzPct val="70000"/>
              <a:buFont typeface="Wingdings" pitchFamily="2" charset="2"/>
              <a:buNone/>
            </a:pPr>
            <a:r>
              <a:rPr lang="en-AU" sz="800" b="0" dirty="0">
                <a:solidFill>
                  <a:srgbClr val="393636"/>
                </a:solidFill>
              </a:rPr>
              <a:t>Source:  </a:t>
            </a:r>
            <a:r>
              <a:rPr lang="en-AU" sz="800" dirty="0" smtClean="0">
                <a:solidFill>
                  <a:srgbClr val="393636"/>
                </a:solidFill>
              </a:rPr>
              <a:t>The Economist, </a:t>
            </a:r>
            <a:r>
              <a:rPr lang="en-AU" sz="800" b="0" dirty="0" smtClean="0">
                <a:solidFill>
                  <a:srgbClr val="393636"/>
                </a:solidFill>
              </a:rPr>
              <a:t>AMP </a:t>
            </a:r>
            <a:r>
              <a:rPr lang="en-AU" sz="800" b="0" dirty="0">
                <a:solidFill>
                  <a:srgbClr val="393636"/>
                </a:solidFill>
              </a:rPr>
              <a:t>Capital</a:t>
            </a:r>
            <a:r>
              <a:rPr lang="en-AU" sz="1100" b="0" dirty="0">
                <a:solidFill>
                  <a:srgbClr val="393636"/>
                </a:solidFill>
              </a:rPr>
              <a:t> 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9201472" y="6621935"/>
            <a:ext cx="459016" cy="123111"/>
          </a:xfrm>
          <a:prstGeom prst="rect">
            <a:avLst/>
          </a:prstGeom>
        </p:spPr>
        <p:txBody>
          <a:bodyPr/>
          <a:lstStyle/>
          <a:p>
            <a:r>
              <a:rPr lang="en-AU" sz="800" dirty="0" smtClean="0"/>
              <a:t>| </a:t>
            </a:r>
            <a:fld id="{F96FB4C9-06FE-4DAD-AFB2-F7CAB3AE2C54}" type="slidenum">
              <a:rPr lang="en-AU" sz="800" smtClean="0"/>
              <a:pPr/>
              <a:t>7</a:t>
            </a:fld>
            <a:endParaRPr lang="en-AU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1268760"/>
            <a:ext cx="770485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6576" y="5589240"/>
            <a:ext cx="385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2009. Brazilian shares around all time high (73,000)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9004" y="5661248"/>
            <a:ext cx="385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2013. Brazilian shares around 45,000.</a:t>
            </a:r>
          </a:p>
          <a:p>
            <a:r>
              <a:rPr lang="en-AU" sz="1600" dirty="0" smtClean="0"/>
              <a:t>Now around 65,000</a:t>
            </a:r>
          </a:p>
        </p:txBody>
      </p:sp>
    </p:spTree>
    <p:extLst>
      <p:ext uri="{BB962C8B-B14F-4D97-AF65-F5344CB8AC3E}">
        <p14:creationId xmlns:p14="http://schemas.microsoft.com/office/powerpoint/2010/main" val="34506243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Economic and investment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AU" dirty="0"/>
              <a:t>Okay global growth – 2017: 3.3%, 2018: 3.4%</a:t>
            </a:r>
          </a:p>
          <a:p>
            <a:pPr lvl="3"/>
            <a:endParaRPr lang="en-AU" dirty="0"/>
          </a:p>
          <a:p>
            <a:pPr lvl="3"/>
            <a:r>
              <a:rPr lang="en-AU" dirty="0"/>
              <a:t>2017 GDP growth. China 6.5%, US 2.5%, Eurozone 2.0%, Japan 0.8%, Australia 2.6% </a:t>
            </a:r>
            <a:br>
              <a:rPr lang="en-AU" dirty="0"/>
            </a:br>
            <a:endParaRPr lang="en-AU" dirty="0"/>
          </a:p>
          <a:p>
            <a:pPr lvl="3"/>
            <a:r>
              <a:rPr lang="en-AU" dirty="0"/>
              <a:t>Interest rates to remain low, expect 3 Fed rate hikes this year but the ECB, </a:t>
            </a:r>
            <a:r>
              <a:rPr lang="en-AU" dirty="0" err="1"/>
              <a:t>BoJ</a:t>
            </a:r>
            <a:r>
              <a:rPr lang="en-AU" dirty="0"/>
              <a:t> and RBA on hold </a:t>
            </a:r>
          </a:p>
          <a:p>
            <a:pPr lvl="3"/>
            <a:endParaRPr lang="en-AU" dirty="0"/>
          </a:p>
          <a:p>
            <a:pPr lvl="3"/>
            <a:r>
              <a:rPr lang="en-AU" dirty="0"/>
              <a:t>$US headed gradually higher, $A still headed down - but bulk of weakness is behind us</a:t>
            </a:r>
          </a:p>
          <a:p>
            <a:pPr lvl="3"/>
            <a:endParaRPr lang="en-AU" dirty="0"/>
          </a:p>
          <a:p>
            <a:pPr lvl="3"/>
            <a:r>
              <a:rPr lang="en-AU" dirty="0"/>
              <a:t>Term deposits offer low returns and likely further capital loss on bonds</a:t>
            </a:r>
            <a:br>
              <a:rPr lang="en-AU" dirty="0"/>
            </a:br>
            <a:endParaRPr lang="en-AU" dirty="0"/>
          </a:p>
          <a:p>
            <a:pPr lvl="3"/>
            <a:r>
              <a:rPr lang="en-AU" dirty="0"/>
              <a:t>Shares at risk of a short term pull back, but should provide decent returns on a 6-12 month view as global growth improves</a:t>
            </a:r>
          </a:p>
          <a:p>
            <a:pPr lvl="3"/>
            <a:endParaRPr lang="en-AU" dirty="0"/>
          </a:p>
          <a:p>
            <a:pPr lvl="3"/>
            <a:r>
              <a:rPr lang="en-AU" dirty="0"/>
              <a:t>Key risks: US policy under Trump, the Fed &amp; $US, rising bond yields, Eurozone break up worries, China, the Australian property market, North Korea</a:t>
            </a:r>
            <a:br>
              <a:rPr lang="en-AU" dirty="0"/>
            </a:br>
            <a:endParaRPr lang="en-AU" dirty="0"/>
          </a:p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/>
              <a:t>Source: AMP Capital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 dirty="0"/>
              <a:t>| </a:t>
            </a:r>
            <a:fld id="{F96FB4C9-06FE-4DAD-AFB2-F7CAB3AE2C54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6331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14337" y="424800"/>
            <a:ext cx="9291191" cy="262380"/>
          </a:xfrm>
        </p:spPr>
        <p:txBody>
          <a:bodyPr/>
          <a:lstStyle/>
          <a:p>
            <a:r>
              <a:rPr lang="en-AU" dirty="0" smtClean="0"/>
              <a:t>Global growth forecasts stable or improving</a:t>
            </a:r>
            <a:endParaRPr lang="en-AU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 smtClean="0"/>
              <a:t>Source: IMF, AMP Capital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 dirty="0" smtClean="0"/>
              <a:t>| </a:t>
            </a:r>
            <a:fld id="{F96FB4C9-06FE-4DAD-AFB2-F7CAB3AE2C54}" type="slidenum">
              <a:rPr lang="en-AU" smtClean="0"/>
              <a:pPr/>
              <a:t>9</a:t>
            </a:fld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881583"/>
            <a:ext cx="8547798" cy="52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829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TMGRSHORTCUTS2" val="14000000430003000100150000004D6F64756C65312E416464436F766572536C6964654400030001001D0000004D6F64756C65312E41646453656374696F6E486561646572536C6964654E0003000100110000004D6F64756C65312E4164644E424E6F7465310003000100110000004D6F64756C65312E416464313031436F6C320003000100110000004D6F64756C65312E416464313032436F6C340003000100110000004D6F64756C65312E416464313034436F6C310006000100140000004D6F64756C65312E536C69646548656164696E67320006000100170000004D6F64756C65312E536C69646553756248656164696E673300060001000E0000004D6F64756C65312E536F75726365340006000100150000004D6F64756C65312E536C69646548656164696E6757350006000100180000004D6F64756C65312E536C69646553756248656164696E6757360006000100130000004D6F64756C65312E536F7572636557686974655A0006000100180000004D6F64756C65312E5265736574536C6964654C61796F7574700006000100130000004D6F64756C65312E44656C657465536C696465500005000100180000004D6F64756C65312E5061737465556E666F726D6174746564490006000100150000004D6F64756C65312E52656D6F7665496E64656E7473540003000300140000004D6F64756C65312E4164645469746C654F6E6C795900030003001E0000004D6F64756C65312E4164645469746C654F6E6C7977697468536F75726365420003000300100000004D6F64756C65312E416464426C616E6B"/>
</p:tagLst>
</file>

<file path=ppt/theme/theme1.xml><?xml version="1.0" encoding="utf-8"?>
<a:theme xmlns:a="http://schemas.openxmlformats.org/drawingml/2006/main" name="Blank">
  <a:themeElements>
    <a:clrScheme name="AMPCapital Colours">
      <a:dk1>
        <a:sysClr val="windowText" lastClr="000000"/>
      </a:dk1>
      <a:lt1>
        <a:sysClr val="window" lastClr="FFFFFF"/>
      </a:lt1>
      <a:dk2>
        <a:srgbClr val="0075AD"/>
      </a:dk2>
      <a:lt2>
        <a:srgbClr val="FFFFFF"/>
      </a:lt2>
      <a:accent1>
        <a:srgbClr val="0075AD"/>
      </a:accent1>
      <a:accent2>
        <a:srgbClr val="182B49"/>
      </a:accent2>
      <a:accent3>
        <a:srgbClr val="7ED0E0"/>
      </a:accent3>
      <a:accent4>
        <a:srgbClr val="BBAE78"/>
      </a:accent4>
      <a:accent5>
        <a:srgbClr val="91B9D0"/>
      </a:accent5>
      <a:accent6>
        <a:srgbClr val="CA6E46"/>
      </a:accent6>
      <a:hlink>
        <a:srgbClr val="0075AD"/>
      </a:hlink>
      <a:folHlink>
        <a:srgbClr val="682359"/>
      </a:folHlink>
    </a:clrScheme>
    <a:fontScheme name="AMPCapital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0">
          <a:noFill/>
        </a:ln>
      </a:spPr>
      <a:bodyPr rtlCol="0" anchor="t" anchorCtr="0"/>
      <a:lstStyle>
        <a:defPPr marL="285750" indent="-285750">
          <a:spcBef>
            <a:spcPct val="20000"/>
          </a:spcBef>
          <a:buFont typeface="Arial" panose="020B0604020202020204" pitchFamily="34" charset="0"/>
          <a:buChar char="&gt;"/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85750" indent="-285750">
          <a:buFont typeface="Arial" panose="020B0604020202020204" pitchFamily="34" charset="0"/>
          <a:buChar char="&gt;"/>
          <a:defRPr sz="1600" dirty="0" smtClean="0"/>
        </a:defPPr>
      </a:lstStyle>
    </a:txDef>
  </a:objectDefaults>
  <a:extraClrSchemeLst/>
  <a:custClrLst>
    <a:custClr name="Custom Color 1">
      <a:srgbClr val="859815"/>
    </a:custClr>
    <a:custClr name="Custom Color 2">
      <a:srgbClr val="682359"/>
    </a:custClr>
    <a:custClr name="Custom Color 3">
      <a:srgbClr val="DCDEC3"/>
    </a:custClr>
    <a:custClr name="Custom Color 4">
      <a:srgbClr val="AF311F"/>
    </a:custClr>
    <a:custClr name="Custom Color 5">
      <a:srgbClr val="D39D60"/>
    </a:custClr>
    <a:custClr name="Custom Color 6">
      <a:srgbClr val="574319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5636</TotalTime>
  <Words>1939</Words>
  <Application>Microsoft Office PowerPoint</Application>
  <PresentationFormat>A4 Paper (210x297 mm)</PresentationFormat>
  <Paragraphs>551</Paragraphs>
  <Slides>42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Blank</vt:lpstr>
      <vt:lpstr>Macro investment outlook</vt:lpstr>
      <vt:lpstr>The noise continues</vt:lpstr>
      <vt:lpstr>Shares still trending up</vt:lpstr>
      <vt:lpstr>Nine rules for investors to keep in mind</vt:lpstr>
      <vt:lpstr>The power of compound interest</vt:lpstr>
      <vt:lpstr>The investment cycle</vt:lpstr>
      <vt:lpstr>Beware the crowd – the magazine cover index</vt:lpstr>
      <vt:lpstr>Economic and investment outlook</vt:lpstr>
      <vt:lpstr>Global growth forecasts stable or improving</vt:lpstr>
      <vt:lpstr>Global business conditions have improved</vt:lpstr>
      <vt:lpstr>The US economy good, not booming</vt:lpstr>
      <vt:lpstr>Normalisation of the fed’s balance sheet</vt:lpstr>
      <vt:lpstr>Hard to separate fact from comedy</vt:lpstr>
      <vt:lpstr>Trump the pragmatist is dominating trump the populist</vt:lpstr>
      <vt:lpstr>The Eurozone looking good</vt:lpstr>
      <vt:lpstr>What about Brexit and Europe?</vt:lpstr>
      <vt:lpstr>Eurozone break up risk</vt:lpstr>
      <vt:lpstr>Japanese growth looking a bit better</vt:lpstr>
      <vt:lpstr>Chinese growth has picked up</vt:lpstr>
      <vt:lpstr>Geopolitical risk – watch list</vt:lpstr>
      <vt:lpstr>Spare capacity remains which is keeping underlying inflation low</vt:lpstr>
      <vt:lpstr>Interest rates to remain low, but us on the way up</vt:lpstr>
      <vt:lpstr>Beware the perennial calls for recession</vt:lpstr>
      <vt:lpstr>The Australian economy</vt:lpstr>
      <vt:lpstr>A budget surplus for 2020/21 still expected  but revenue projections are ambitious given soft wages growth and commodity price risks</vt:lpstr>
      <vt:lpstr>Optimal drinks per day – dr John</vt:lpstr>
      <vt:lpstr>Optimal drinks per day – better move to chile !</vt:lpstr>
      <vt:lpstr>Shares fair value to cheap</vt:lpstr>
      <vt:lpstr>Australian shares are still offering a high cash flow versus bank deposits</vt:lpstr>
      <vt:lpstr>Aust Listed company profits are seeing a return to growth this financial year </vt:lpstr>
      <vt:lpstr> Bonds at the end of a 35 year bull market  Yields have so far just had a flick off the bottom </vt:lpstr>
      <vt:lpstr>the “search for yield” is likely to weaken and become more selective</vt:lpstr>
      <vt:lpstr>The Divergent Australian housing market  Sydney and Melbourne still too hot</vt:lpstr>
      <vt:lpstr>Crash calls for Australian property? Expensive housing &amp; high debt but undersupplied </vt:lpstr>
      <vt:lpstr>Heading for a short term oversupply of apartment's though = significant price risk</vt:lpstr>
      <vt:lpstr>The $A is likely to see more downside</vt:lpstr>
      <vt:lpstr>Traffic light signals from DAA process</vt:lpstr>
      <vt:lpstr>Dynamic asset allocation</vt:lpstr>
      <vt:lpstr>Economic and investment outlook</vt:lpstr>
      <vt:lpstr>PowerPoint Presentation</vt:lpstr>
      <vt:lpstr>Projected medium term returns, %pa, pre fees  and taxes</vt:lpstr>
      <vt:lpstr>Eurozone shares have a very low shiller PE</vt:lpstr>
    </vt:vector>
  </TitlesOfParts>
  <Company>AMP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 Stelzner</dc:creator>
  <cp:lastModifiedBy>Shane Oliver</cp:lastModifiedBy>
  <cp:revision>274</cp:revision>
  <cp:lastPrinted>2017-02-17T06:32:36Z</cp:lastPrinted>
  <dcterms:created xsi:type="dcterms:W3CDTF">2015-09-15T01:05:57Z</dcterms:created>
  <dcterms:modified xsi:type="dcterms:W3CDTF">2017-05-15T23:36:32Z</dcterms:modified>
  <cp:category>V1</cp:category>
  <cp:version>2015_V1</cp:version>
</cp:coreProperties>
</file>