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48" r:id="rId2"/>
    <p:sldMasterId id="2147483658" r:id="rId3"/>
    <p:sldMasterId id="2147483667" r:id="rId4"/>
    <p:sldMasterId id="2147483672" r:id="rId5"/>
    <p:sldMasterId id="2147483677" r:id="rId6"/>
    <p:sldMasterId id="2147483691" r:id="rId7"/>
    <p:sldMasterId id="2147483700" r:id="rId8"/>
  </p:sldMasterIdLst>
  <p:notesMasterIdLst>
    <p:notesMasterId r:id="rId16"/>
  </p:notesMasterIdLst>
  <p:handoutMasterIdLst>
    <p:handoutMasterId r:id="rId17"/>
  </p:handoutMasterIdLst>
  <p:sldIdLst>
    <p:sldId id="258" r:id="rId9"/>
    <p:sldId id="392" r:id="rId10"/>
    <p:sldId id="391" r:id="rId11"/>
    <p:sldId id="402" r:id="rId12"/>
    <p:sldId id="400" r:id="rId13"/>
    <p:sldId id="395" r:id="rId14"/>
    <p:sldId id="396" r:id="rId15"/>
  </p:sldIdLst>
  <p:sldSz cx="9144000" cy="5143500" type="screen16x9"/>
  <p:notesSz cx="6807200" cy="9939338"/>
  <p:defaultTextStyle>
    <a:defPPr>
      <a:defRPr lang="en-US"/>
    </a:defPPr>
    <a:lvl1pPr marL="0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7906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5810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3716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1621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9525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7432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5335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3241" algn="l" defTabSz="81581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7">
          <p15:clr>
            <a:srgbClr val="A4A3A4"/>
          </p15:clr>
        </p15:guide>
        <p15:guide id="2" orient="horz" pos="2135">
          <p15:clr>
            <a:srgbClr val="A4A3A4"/>
          </p15:clr>
        </p15:guide>
        <p15:guide id="3" orient="horz" pos="1943">
          <p15:clr>
            <a:srgbClr val="A4A3A4"/>
          </p15:clr>
        </p15:guide>
        <p15:guide id="4" pos="5280">
          <p15:clr>
            <a:srgbClr val="A4A3A4"/>
          </p15:clr>
        </p15:guide>
        <p15:guide id="5" pos="336">
          <p15:clr>
            <a:srgbClr val="A4A3A4"/>
          </p15:clr>
        </p15:guide>
        <p15:guide id="6" pos="2064">
          <p15:clr>
            <a:srgbClr val="A4A3A4"/>
          </p15:clr>
        </p15:guide>
        <p15:guide id="7" pos="3744">
          <p15:clr>
            <a:srgbClr val="A4A3A4"/>
          </p15:clr>
        </p15:guide>
        <p15:guide id="8" pos="528">
          <p15:clr>
            <a:srgbClr val="A4A3A4"/>
          </p15:clr>
        </p15:guide>
        <p15:guide id="9" pos="4080">
          <p15:clr>
            <a:srgbClr val="A4A3A4"/>
          </p15:clr>
        </p15:guide>
        <p15:guide id="10" pos="3936">
          <p15:clr>
            <a:srgbClr val="A4A3A4"/>
          </p15:clr>
        </p15:guide>
        <p15:guide id="11" orient="horz" pos="2519">
          <p15:clr>
            <a:srgbClr val="A4A3A4"/>
          </p15:clr>
        </p15:guide>
        <p15:guide id="12" orient="horz" pos="2423">
          <p15:clr>
            <a:srgbClr val="A4A3A4"/>
          </p15:clr>
        </p15:guide>
        <p15:guide id="13" orient="horz" pos="839">
          <p15:clr>
            <a:srgbClr val="A4A3A4"/>
          </p15:clr>
        </p15:guide>
        <p15:guide id="14" orient="horz" pos="2028">
          <p15:clr>
            <a:srgbClr val="A4A3A4"/>
          </p15:clr>
        </p15:guide>
        <p15:guide id="15" pos="2880">
          <p15:clr>
            <a:srgbClr val="A4A3A4"/>
          </p15:clr>
        </p15:guide>
        <p15:guide id="16" pos="5449">
          <p15:clr>
            <a:srgbClr val="A4A3A4"/>
          </p15:clr>
        </p15:guide>
        <p15:guide id="17" pos="3360">
          <p15:clr>
            <a:srgbClr val="A4A3A4"/>
          </p15:clr>
        </p15:guide>
        <p15:guide id="18" pos="4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9FCE"/>
    <a:srgbClr val="D6DEDB"/>
    <a:srgbClr val="E3F4F1"/>
    <a:srgbClr val="F1EBEF"/>
    <a:srgbClr val="C0B6BB"/>
    <a:srgbClr val="D5C7CE"/>
    <a:srgbClr val="C4C1CF"/>
    <a:srgbClr val="DCDCDC"/>
    <a:srgbClr val="52655F"/>
    <a:srgbClr val="BAD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84343" autoAdjust="0"/>
  </p:normalViewPr>
  <p:slideViewPr>
    <p:cSldViewPr showGuides="1">
      <p:cViewPr varScale="1">
        <p:scale>
          <a:sx n="172" d="100"/>
          <a:sy n="172" d="100"/>
        </p:scale>
        <p:origin x="132" y="48"/>
      </p:cViewPr>
      <p:guideLst>
        <p:guide orient="horz" pos="647"/>
        <p:guide orient="horz" pos="2135"/>
        <p:guide orient="horz" pos="1943"/>
        <p:guide pos="5280"/>
        <p:guide pos="336"/>
        <p:guide pos="2064"/>
        <p:guide pos="3744"/>
        <p:guide pos="528"/>
        <p:guide pos="4080"/>
        <p:guide pos="3936"/>
        <p:guide orient="horz" pos="2519"/>
        <p:guide orient="horz" pos="2423"/>
        <p:guide orient="horz" pos="839"/>
        <p:guide orient="horz" pos="2028"/>
        <p:guide pos="2880"/>
        <p:guide pos="5449"/>
        <p:guide pos="3360"/>
        <p:guide pos="4848"/>
      </p:guideLst>
    </p:cSldViewPr>
  </p:slideViewPr>
  <p:outlineViewPr>
    <p:cViewPr>
      <p:scale>
        <a:sx n="33" d="100"/>
        <a:sy n="33" d="100"/>
      </p:scale>
      <p:origin x="0" y="40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13880-FD93-334C-967C-2D2287455D86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69EC87-A000-AE48-9073-4FF8919E73DB}">
      <dgm:prSet phldrT="[Text]" custT="1"/>
      <dgm:spPr/>
      <dgm:t>
        <a:bodyPr/>
        <a:lstStyle/>
        <a:p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Capital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growth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gm:t>
    </dgm:pt>
    <dgm:pt modelId="{1FE417A5-AA19-E84E-9630-124A9F6EF003}" type="parTrans" cxnId="{60AE82FF-6000-C54C-A918-796CB1259BAD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DF106FE6-24C3-8F49-A408-E9D2685215F5}" type="sibTrans" cxnId="{60AE82FF-6000-C54C-A918-796CB1259BAD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04D4BD73-E7C5-7E41-8EC8-CFE83638AB95}">
      <dgm:prSet phldrT="[Text]" custT="1"/>
      <dgm:spPr/>
      <dgm:t>
        <a:bodyPr/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Benchmark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unaware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gm:t>
    </dgm:pt>
    <dgm:pt modelId="{0C1F44BE-2DBC-9F45-A94B-6E340EF4C8F8}" type="parTrans" cxnId="{9154CD10-9C1C-594E-BE3A-103EEE4A6FCD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2E065CE0-6D38-A34F-B35C-CDA103753007}" type="sibTrans" cxnId="{9154CD10-9C1C-594E-BE3A-103EEE4A6FCD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8B6EC835-063A-4F44-9140-B22B122383A1}">
      <dgm:prSet phldrT="[Text]" custT="1"/>
      <dgm:spPr/>
      <dgm:t>
        <a:bodyPr/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Sector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specific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gm:t>
    </dgm:pt>
    <dgm:pt modelId="{0622CA1F-5A67-9C42-93FF-EA709535CCDD}" type="parTrans" cxnId="{A9FC4E82-C81B-7047-977C-D29D8555B94E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F12F1002-5E7C-3D40-AE0D-D806779600F3}" type="sibTrans" cxnId="{A9FC4E82-C81B-7047-977C-D29D8555B94E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4276A627-B25E-5341-AFA1-0CD8F4C3C292}">
      <dgm:prSet phldrT="[Text]" custT="1"/>
      <dgm:spPr/>
      <dgm:t>
        <a:bodyPr/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Absolute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return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gm:t>
    </dgm:pt>
    <dgm:pt modelId="{5D7247C7-2428-F44D-AB52-BF5F5EBA002A}" type="parTrans" cxnId="{3EA06EA1-1652-2D49-AEE0-0607DEF78426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E55F5931-C0AD-994A-87C2-0B678E6B16C2}" type="sibTrans" cxnId="{3EA06EA1-1652-2D49-AEE0-0607DEF78426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FEFA3E5E-8655-A643-B7A1-02093312B0A5}">
      <dgm:prSet phldrT="[Text]" custT="1"/>
      <dgm:spPr/>
      <dgm:t>
        <a:bodyPr/>
        <a:lstStyle/>
        <a:p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Small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cap 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gm:t>
    </dgm:pt>
    <dgm:pt modelId="{7580C427-347F-8644-B93E-E04FE560D866}" type="parTrans" cxnId="{FD1923FE-0AF2-834B-A182-6F4A9ADFAE93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3D45AEAC-05ED-7D4B-BC35-71D1C48FB5C4}" type="sibTrans" cxnId="{FD1923FE-0AF2-834B-A182-6F4A9ADFAE93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25D07052-E840-7747-A020-B95CC1034987}">
      <dgm:prSet phldrT="[Text]" custT="1"/>
      <dgm:spPr/>
      <dgm:t>
        <a:bodyPr/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International </a:t>
          </a:r>
        </a:p>
      </dgm:t>
    </dgm:pt>
    <dgm:pt modelId="{DED3752C-7615-A548-A036-B904BB29D56E}" type="parTrans" cxnId="{B54DC703-4CEA-8B4F-A19D-2C9EF8C486B5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2A5FE8A8-B662-584E-8C88-077DBF0D6194}" type="sibTrans" cxnId="{B54DC703-4CEA-8B4F-A19D-2C9EF8C486B5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4DED3C5A-421F-3046-B7D5-171FD47BC6C9}">
      <dgm:prSet phldrT="[Text]" custT="1"/>
      <dgm:spPr/>
      <dgm:t>
        <a:bodyPr/>
        <a:lstStyle/>
        <a:p>
          <a:r>
            <a:rPr lang="en-US" sz="1300" dirty="0">
              <a:latin typeface="+mn-lt"/>
              <a:cs typeface="Arial" pitchFamily="34" charset="0"/>
            </a:rPr>
            <a:t>Benchmark </a:t>
          </a:r>
          <a:r>
            <a:rPr lang="en-US" sz="1300" dirty="0" smtClean="0">
              <a:latin typeface="+mn-lt"/>
              <a:cs typeface="Arial" pitchFamily="34" charset="0"/>
            </a:rPr>
            <a:t>aware</a:t>
          </a:r>
          <a:endParaRPr lang="en-US" sz="1300" dirty="0">
            <a:latin typeface="+mn-lt"/>
            <a:cs typeface="Arial" pitchFamily="34" charset="0"/>
          </a:endParaRPr>
        </a:p>
      </dgm:t>
    </dgm:pt>
    <dgm:pt modelId="{37F3F2BD-1F22-5448-B68F-D48D6E17F4CD}" type="parTrans" cxnId="{959834D4-25CE-E44C-B01A-A1C072D81622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87D20894-C610-F74D-8EC2-5E3D3245C923}" type="sibTrans" cxnId="{959834D4-25CE-E44C-B01A-A1C072D81622}">
      <dgm:prSet/>
      <dgm:spPr/>
      <dgm:t>
        <a:bodyPr/>
        <a:lstStyle/>
        <a:p>
          <a:endParaRPr lang="en-US" sz="1300">
            <a:latin typeface="Arial" pitchFamily="34" charset="0"/>
            <a:cs typeface="Arial" pitchFamily="34" charset="0"/>
          </a:endParaRPr>
        </a:p>
      </dgm:t>
    </dgm:pt>
    <dgm:pt modelId="{CA8CB398-DEA8-426D-A4F8-881D2E11F238}">
      <dgm:prSet phldrT="[Text]"/>
      <dgm:spPr/>
      <dgm:t>
        <a:bodyPr/>
        <a:lstStyle/>
        <a:p>
          <a:r>
            <a:rPr lang="en-US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International </a:t>
          </a:r>
        </a:p>
      </dgm:t>
    </dgm:pt>
    <dgm:pt modelId="{EDC5A1D7-C2D7-4E6E-A0D6-9ED61007049F}" type="parTrans" cxnId="{DF8BB9A1-A760-4FA9-91AB-75D80F86B6B9}">
      <dgm:prSet/>
      <dgm:spPr/>
      <dgm:t>
        <a:bodyPr/>
        <a:lstStyle/>
        <a:p>
          <a:endParaRPr lang="en-AU"/>
        </a:p>
      </dgm:t>
    </dgm:pt>
    <dgm:pt modelId="{1593E13B-9239-4CF7-9189-F94623DF5B0A}" type="sibTrans" cxnId="{DF8BB9A1-A760-4FA9-91AB-75D80F86B6B9}">
      <dgm:prSet/>
      <dgm:spPr/>
      <dgm:t>
        <a:bodyPr/>
        <a:lstStyle/>
        <a:p>
          <a:endParaRPr lang="en-AU"/>
        </a:p>
      </dgm:t>
    </dgm:pt>
    <dgm:pt modelId="{1BF940FA-4BE3-8A4B-9460-FFF62C32CCB2}" type="pres">
      <dgm:prSet presAssocID="{A6313880-FD93-334C-967C-2D2287455D8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D69610FF-A0D6-354F-98C9-5C6FACE72906}" type="pres">
      <dgm:prSet presAssocID="{A069EC87-A000-AE48-9073-4FF8919E73DB}" presName="node" presStyleLbl="node1" presStyleIdx="0" presStyleCnt="8" custScaleX="127311" custScaleY="17107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289183B3-6D5D-B240-A47A-DBD6E3AFCD81}" type="pres">
      <dgm:prSet presAssocID="{A069EC87-A000-AE48-9073-4FF8919E73DB}" presName="spNode" presStyleCnt="0"/>
      <dgm:spPr/>
    </dgm:pt>
    <dgm:pt modelId="{F0CE5C81-4D7D-F64F-9B53-F7820DBD5FFB}" type="pres">
      <dgm:prSet presAssocID="{DF106FE6-24C3-8F49-A408-E9D2685215F5}" presName="sibTrans" presStyleLbl="sibTrans1D1" presStyleIdx="0" presStyleCnt="8"/>
      <dgm:spPr/>
      <dgm:t>
        <a:bodyPr/>
        <a:lstStyle/>
        <a:p>
          <a:endParaRPr lang="en-AU"/>
        </a:p>
      </dgm:t>
    </dgm:pt>
    <dgm:pt modelId="{F5FAAC9C-A1F8-0349-85F7-FBA1C47DF749}" type="pres">
      <dgm:prSet presAssocID="{25D07052-E840-7747-A020-B95CC1034987}" presName="node" presStyleLbl="node1" presStyleIdx="1" presStyleCnt="8" custScaleX="132830" custScaleY="1794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EF87EEE6-F15D-1042-B17C-BFE1B8A5E30F}" type="pres">
      <dgm:prSet presAssocID="{25D07052-E840-7747-A020-B95CC1034987}" presName="spNode" presStyleCnt="0"/>
      <dgm:spPr/>
    </dgm:pt>
    <dgm:pt modelId="{061E5C41-EEBE-9A44-9B6B-AEE5EBE801A1}" type="pres">
      <dgm:prSet presAssocID="{2A5FE8A8-B662-584E-8C88-077DBF0D6194}" presName="sibTrans" presStyleLbl="sibTrans1D1" presStyleIdx="1" presStyleCnt="8"/>
      <dgm:spPr/>
      <dgm:t>
        <a:bodyPr/>
        <a:lstStyle/>
        <a:p>
          <a:endParaRPr lang="en-AU"/>
        </a:p>
      </dgm:t>
    </dgm:pt>
    <dgm:pt modelId="{E8247D62-6B45-E34B-9A66-45B9A92E64E2}" type="pres">
      <dgm:prSet presAssocID="{FEFA3E5E-8655-A643-B7A1-02093312B0A5}" presName="node" presStyleLbl="node1" presStyleIdx="2" presStyleCnt="8" custScaleX="114195" custScaleY="18890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81DEF8FA-A71A-634F-8F04-A0EBFA4C5058}" type="pres">
      <dgm:prSet presAssocID="{FEFA3E5E-8655-A643-B7A1-02093312B0A5}" presName="spNode" presStyleCnt="0"/>
      <dgm:spPr/>
    </dgm:pt>
    <dgm:pt modelId="{54DF9EE3-3C37-CF48-8745-09FB5C6A8062}" type="pres">
      <dgm:prSet presAssocID="{3D45AEAC-05ED-7D4B-BC35-71D1C48FB5C4}" presName="sibTrans" presStyleLbl="sibTrans1D1" presStyleIdx="2" presStyleCnt="8"/>
      <dgm:spPr/>
      <dgm:t>
        <a:bodyPr/>
        <a:lstStyle/>
        <a:p>
          <a:endParaRPr lang="en-AU"/>
        </a:p>
      </dgm:t>
    </dgm:pt>
    <dgm:pt modelId="{BF798A7B-709A-D242-851B-609E1ED30A9D}" type="pres">
      <dgm:prSet presAssocID="{04D4BD73-E7C5-7E41-8EC8-CFE83638AB95}" presName="node" presStyleLbl="node1" presStyleIdx="3" presStyleCnt="8" custScaleX="133751" custScaleY="15417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8E898696-2FC4-1549-80BF-A6F243BCF54D}" type="pres">
      <dgm:prSet presAssocID="{04D4BD73-E7C5-7E41-8EC8-CFE83638AB95}" presName="spNode" presStyleCnt="0"/>
      <dgm:spPr/>
    </dgm:pt>
    <dgm:pt modelId="{6C64DC98-A539-044F-867C-CB538D678F10}" type="pres">
      <dgm:prSet presAssocID="{2E065CE0-6D38-A34F-B35C-CDA103753007}" presName="sibTrans" presStyleLbl="sibTrans1D1" presStyleIdx="3" presStyleCnt="8"/>
      <dgm:spPr/>
      <dgm:t>
        <a:bodyPr/>
        <a:lstStyle/>
        <a:p>
          <a:endParaRPr lang="en-AU"/>
        </a:p>
      </dgm:t>
    </dgm:pt>
    <dgm:pt modelId="{596A0551-858D-CE47-AB2B-47E1D7D31C50}" type="pres">
      <dgm:prSet presAssocID="{8B6EC835-063A-4F44-9140-B22B122383A1}" presName="node" presStyleLbl="node1" presStyleIdx="4" presStyleCnt="8" custScaleX="116012" custScaleY="16120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2BF334AC-D568-0A46-B711-3B26CAC88C88}" type="pres">
      <dgm:prSet presAssocID="{8B6EC835-063A-4F44-9140-B22B122383A1}" presName="spNode" presStyleCnt="0"/>
      <dgm:spPr/>
    </dgm:pt>
    <dgm:pt modelId="{14D8C68E-CE97-9840-BA2C-80E4D08C1F07}" type="pres">
      <dgm:prSet presAssocID="{F12F1002-5E7C-3D40-AE0D-D806779600F3}" presName="sibTrans" presStyleLbl="sibTrans1D1" presStyleIdx="4" presStyleCnt="8"/>
      <dgm:spPr/>
      <dgm:t>
        <a:bodyPr/>
        <a:lstStyle/>
        <a:p>
          <a:endParaRPr lang="en-AU"/>
        </a:p>
      </dgm:t>
    </dgm:pt>
    <dgm:pt modelId="{F4E58415-3FC4-F84D-8F76-E351DDB8FBB2}" type="pres">
      <dgm:prSet presAssocID="{4276A627-B25E-5341-AFA1-0CD8F4C3C292}" presName="node" presStyleLbl="node1" presStyleIdx="5" presStyleCnt="8" custScaleX="113803" custScaleY="1794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DBF215AE-4625-2049-A8DB-4BDAB09417A0}" type="pres">
      <dgm:prSet presAssocID="{4276A627-B25E-5341-AFA1-0CD8F4C3C292}" presName="spNode" presStyleCnt="0"/>
      <dgm:spPr/>
    </dgm:pt>
    <dgm:pt modelId="{C5A67FFF-2BBD-EC45-BF7B-EF742A01D3A9}" type="pres">
      <dgm:prSet presAssocID="{E55F5931-C0AD-994A-87C2-0B678E6B16C2}" presName="sibTrans" presStyleLbl="sibTrans1D1" presStyleIdx="5" presStyleCnt="8"/>
      <dgm:spPr/>
      <dgm:t>
        <a:bodyPr/>
        <a:lstStyle/>
        <a:p>
          <a:endParaRPr lang="en-AU"/>
        </a:p>
      </dgm:t>
    </dgm:pt>
    <dgm:pt modelId="{2FDFD695-81F0-174F-B9D1-EBD9D8CD601A}" type="pres">
      <dgm:prSet presAssocID="{4DED3C5A-421F-3046-B7D5-171FD47BC6C9}" presName="node" presStyleLbl="node1" presStyleIdx="6" presStyleCnt="8" custScaleX="128603" custScaleY="17539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424E1055-4410-2742-962B-8B0F69077E32}" type="pres">
      <dgm:prSet presAssocID="{4DED3C5A-421F-3046-B7D5-171FD47BC6C9}" presName="spNode" presStyleCnt="0"/>
      <dgm:spPr/>
    </dgm:pt>
    <dgm:pt modelId="{F269A01D-CEFC-594A-B357-13126C9921A5}" type="pres">
      <dgm:prSet presAssocID="{87D20894-C610-F74D-8EC2-5E3D3245C923}" presName="sibTrans" presStyleLbl="sibTrans1D1" presStyleIdx="6" presStyleCnt="8"/>
      <dgm:spPr/>
      <dgm:t>
        <a:bodyPr/>
        <a:lstStyle/>
        <a:p>
          <a:endParaRPr lang="en-AU"/>
        </a:p>
      </dgm:t>
    </dgm:pt>
    <dgm:pt modelId="{5D200243-493E-4468-8576-3F021D489B3A}" type="pres">
      <dgm:prSet presAssocID="{CA8CB398-DEA8-426D-A4F8-881D2E11F238}" presName="node" presStyleLbl="node1" presStyleIdx="7" presStyleCnt="8" custScaleX="132830" custScaleY="1794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4C232783-FD59-4DE7-A23E-45078C4CFD10}" type="pres">
      <dgm:prSet presAssocID="{CA8CB398-DEA8-426D-A4F8-881D2E11F238}" presName="spNode" presStyleCnt="0"/>
      <dgm:spPr/>
    </dgm:pt>
    <dgm:pt modelId="{FB649690-CD07-49A7-9F96-43A6D120FA17}" type="pres">
      <dgm:prSet presAssocID="{1593E13B-9239-4CF7-9189-F94623DF5B0A}" presName="sibTrans" presStyleLbl="sibTrans1D1" presStyleIdx="7" presStyleCnt="8"/>
      <dgm:spPr/>
      <dgm:t>
        <a:bodyPr/>
        <a:lstStyle/>
        <a:p>
          <a:endParaRPr lang="en-AU"/>
        </a:p>
      </dgm:t>
    </dgm:pt>
  </dgm:ptLst>
  <dgm:cxnLst>
    <dgm:cxn modelId="{8A527236-9074-44AB-9F89-138034CEA793}" type="presOf" srcId="{DF106FE6-24C3-8F49-A408-E9D2685215F5}" destId="{F0CE5C81-4D7D-F64F-9B53-F7820DBD5FFB}" srcOrd="0" destOrd="0" presId="urn:microsoft.com/office/officeart/2005/8/layout/cycle6"/>
    <dgm:cxn modelId="{8F51EC85-DB65-48EB-A67C-97975CB37853}" type="presOf" srcId="{87D20894-C610-F74D-8EC2-5E3D3245C923}" destId="{F269A01D-CEFC-594A-B357-13126C9921A5}" srcOrd="0" destOrd="0" presId="urn:microsoft.com/office/officeart/2005/8/layout/cycle6"/>
    <dgm:cxn modelId="{25E9FF6D-A2CF-487B-B727-D5D675F5BD92}" type="presOf" srcId="{A6313880-FD93-334C-967C-2D2287455D86}" destId="{1BF940FA-4BE3-8A4B-9460-FFF62C32CCB2}" srcOrd="0" destOrd="0" presId="urn:microsoft.com/office/officeart/2005/8/layout/cycle6"/>
    <dgm:cxn modelId="{C9D4100F-981F-47AD-838A-101A35E54227}" type="presOf" srcId="{4276A627-B25E-5341-AFA1-0CD8F4C3C292}" destId="{F4E58415-3FC4-F84D-8F76-E351DDB8FBB2}" srcOrd="0" destOrd="0" presId="urn:microsoft.com/office/officeart/2005/8/layout/cycle6"/>
    <dgm:cxn modelId="{E8B9C6C8-3AF0-4135-BF09-DEF9A8F86F80}" type="presOf" srcId="{2A5FE8A8-B662-584E-8C88-077DBF0D6194}" destId="{061E5C41-EEBE-9A44-9B6B-AEE5EBE801A1}" srcOrd="0" destOrd="0" presId="urn:microsoft.com/office/officeart/2005/8/layout/cycle6"/>
    <dgm:cxn modelId="{60AE82FF-6000-C54C-A918-796CB1259BAD}" srcId="{A6313880-FD93-334C-967C-2D2287455D86}" destId="{A069EC87-A000-AE48-9073-4FF8919E73DB}" srcOrd="0" destOrd="0" parTransId="{1FE417A5-AA19-E84E-9630-124A9F6EF003}" sibTransId="{DF106FE6-24C3-8F49-A408-E9D2685215F5}"/>
    <dgm:cxn modelId="{91390558-0050-4F61-886F-2E3DFA8A26B6}" type="presOf" srcId="{25D07052-E840-7747-A020-B95CC1034987}" destId="{F5FAAC9C-A1F8-0349-85F7-FBA1C47DF749}" srcOrd="0" destOrd="0" presId="urn:microsoft.com/office/officeart/2005/8/layout/cycle6"/>
    <dgm:cxn modelId="{580286D6-0872-41DD-9A89-37EB35DC529D}" type="presOf" srcId="{E55F5931-C0AD-994A-87C2-0B678E6B16C2}" destId="{C5A67FFF-2BBD-EC45-BF7B-EF742A01D3A9}" srcOrd="0" destOrd="0" presId="urn:microsoft.com/office/officeart/2005/8/layout/cycle6"/>
    <dgm:cxn modelId="{84D25548-BBCB-4610-AD7E-9199C70F5380}" type="presOf" srcId="{04D4BD73-E7C5-7E41-8EC8-CFE83638AB95}" destId="{BF798A7B-709A-D242-851B-609E1ED30A9D}" srcOrd="0" destOrd="0" presId="urn:microsoft.com/office/officeart/2005/8/layout/cycle6"/>
    <dgm:cxn modelId="{FB02C88D-CB73-42E5-97CB-7E93E5AF620B}" type="presOf" srcId="{CA8CB398-DEA8-426D-A4F8-881D2E11F238}" destId="{5D200243-493E-4468-8576-3F021D489B3A}" srcOrd="0" destOrd="0" presId="urn:microsoft.com/office/officeart/2005/8/layout/cycle6"/>
    <dgm:cxn modelId="{3EA06EA1-1652-2D49-AEE0-0607DEF78426}" srcId="{A6313880-FD93-334C-967C-2D2287455D86}" destId="{4276A627-B25E-5341-AFA1-0CD8F4C3C292}" srcOrd="5" destOrd="0" parTransId="{5D7247C7-2428-F44D-AB52-BF5F5EBA002A}" sibTransId="{E55F5931-C0AD-994A-87C2-0B678E6B16C2}"/>
    <dgm:cxn modelId="{DF8BB9A1-A760-4FA9-91AB-75D80F86B6B9}" srcId="{A6313880-FD93-334C-967C-2D2287455D86}" destId="{CA8CB398-DEA8-426D-A4F8-881D2E11F238}" srcOrd="7" destOrd="0" parTransId="{EDC5A1D7-C2D7-4E6E-A0D6-9ED61007049F}" sibTransId="{1593E13B-9239-4CF7-9189-F94623DF5B0A}"/>
    <dgm:cxn modelId="{9154CD10-9C1C-594E-BE3A-103EEE4A6FCD}" srcId="{A6313880-FD93-334C-967C-2D2287455D86}" destId="{04D4BD73-E7C5-7E41-8EC8-CFE83638AB95}" srcOrd="3" destOrd="0" parTransId="{0C1F44BE-2DBC-9F45-A94B-6E340EF4C8F8}" sibTransId="{2E065CE0-6D38-A34F-B35C-CDA103753007}"/>
    <dgm:cxn modelId="{88EC56E9-C9FC-4C8D-B249-99FF053C5E45}" type="presOf" srcId="{2E065CE0-6D38-A34F-B35C-CDA103753007}" destId="{6C64DC98-A539-044F-867C-CB538D678F10}" srcOrd="0" destOrd="0" presId="urn:microsoft.com/office/officeart/2005/8/layout/cycle6"/>
    <dgm:cxn modelId="{68CED9F2-860C-4454-ADBD-E88CA64801FB}" type="presOf" srcId="{F12F1002-5E7C-3D40-AE0D-D806779600F3}" destId="{14D8C68E-CE97-9840-BA2C-80E4D08C1F07}" srcOrd="0" destOrd="0" presId="urn:microsoft.com/office/officeart/2005/8/layout/cycle6"/>
    <dgm:cxn modelId="{FD1923FE-0AF2-834B-A182-6F4A9ADFAE93}" srcId="{A6313880-FD93-334C-967C-2D2287455D86}" destId="{FEFA3E5E-8655-A643-B7A1-02093312B0A5}" srcOrd="2" destOrd="0" parTransId="{7580C427-347F-8644-B93E-E04FE560D866}" sibTransId="{3D45AEAC-05ED-7D4B-BC35-71D1C48FB5C4}"/>
    <dgm:cxn modelId="{E5BD28EA-6884-4577-BCA5-2528F1F1D888}" type="presOf" srcId="{A069EC87-A000-AE48-9073-4FF8919E73DB}" destId="{D69610FF-A0D6-354F-98C9-5C6FACE72906}" srcOrd="0" destOrd="0" presId="urn:microsoft.com/office/officeart/2005/8/layout/cycle6"/>
    <dgm:cxn modelId="{22E12EF6-1B6F-4A46-AACD-D3A2A7D2AC54}" type="presOf" srcId="{4DED3C5A-421F-3046-B7D5-171FD47BC6C9}" destId="{2FDFD695-81F0-174F-B9D1-EBD9D8CD601A}" srcOrd="0" destOrd="0" presId="urn:microsoft.com/office/officeart/2005/8/layout/cycle6"/>
    <dgm:cxn modelId="{959834D4-25CE-E44C-B01A-A1C072D81622}" srcId="{A6313880-FD93-334C-967C-2D2287455D86}" destId="{4DED3C5A-421F-3046-B7D5-171FD47BC6C9}" srcOrd="6" destOrd="0" parTransId="{37F3F2BD-1F22-5448-B68F-D48D6E17F4CD}" sibTransId="{87D20894-C610-F74D-8EC2-5E3D3245C923}"/>
    <dgm:cxn modelId="{EDD97A8E-20DA-446E-8139-013D216304B2}" type="presOf" srcId="{3D45AEAC-05ED-7D4B-BC35-71D1C48FB5C4}" destId="{54DF9EE3-3C37-CF48-8745-09FB5C6A8062}" srcOrd="0" destOrd="0" presId="urn:microsoft.com/office/officeart/2005/8/layout/cycle6"/>
    <dgm:cxn modelId="{B54DC703-4CEA-8B4F-A19D-2C9EF8C486B5}" srcId="{A6313880-FD93-334C-967C-2D2287455D86}" destId="{25D07052-E840-7747-A020-B95CC1034987}" srcOrd="1" destOrd="0" parTransId="{DED3752C-7615-A548-A036-B904BB29D56E}" sibTransId="{2A5FE8A8-B662-584E-8C88-077DBF0D6194}"/>
    <dgm:cxn modelId="{BD0DCC0F-DCB9-4398-8D94-C50140C99597}" type="presOf" srcId="{1593E13B-9239-4CF7-9189-F94623DF5B0A}" destId="{FB649690-CD07-49A7-9F96-43A6D120FA17}" srcOrd="0" destOrd="0" presId="urn:microsoft.com/office/officeart/2005/8/layout/cycle6"/>
    <dgm:cxn modelId="{A9FC4E82-C81B-7047-977C-D29D8555B94E}" srcId="{A6313880-FD93-334C-967C-2D2287455D86}" destId="{8B6EC835-063A-4F44-9140-B22B122383A1}" srcOrd="4" destOrd="0" parTransId="{0622CA1F-5A67-9C42-93FF-EA709535CCDD}" sibTransId="{F12F1002-5E7C-3D40-AE0D-D806779600F3}"/>
    <dgm:cxn modelId="{31D2A121-D1CF-420E-B92B-DF53A8FECDD0}" type="presOf" srcId="{8B6EC835-063A-4F44-9140-B22B122383A1}" destId="{596A0551-858D-CE47-AB2B-47E1D7D31C50}" srcOrd="0" destOrd="0" presId="urn:microsoft.com/office/officeart/2005/8/layout/cycle6"/>
    <dgm:cxn modelId="{F2D05045-068E-4735-A1D4-B0BE70AD6F32}" type="presOf" srcId="{FEFA3E5E-8655-A643-B7A1-02093312B0A5}" destId="{E8247D62-6B45-E34B-9A66-45B9A92E64E2}" srcOrd="0" destOrd="0" presId="urn:microsoft.com/office/officeart/2005/8/layout/cycle6"/>
    <dgm:cxn modelId="{5FFD769A-DCD7-4A56-A471-7AD2410810E9}" type="presParOf" srcId="{1BF940FA-4BE3-8A4B-9460-FFF62C32CCB2}" destId="{D69610FF-A0D6-354F-98C9-5C6FACE72906}" srcOrd="0" destOrd="0" presId="urn:microsoft.com/office/officeart/2005/8/layout/cycle6"/>
    <dgm:cxn modelId="{FC44DFF1-0399-4B92-ABF0-A89689A31EB5}" type="presParOf" srcId="{1BF940FA-4BE3-8A4B-9460-FFF62C32CCB2}" destId="{289183B3-6D5D-B240-A47A-DBD6E3AFCD81}" srcOrd="1" destOrd="0" presId="urn:microsoft.com/office/officeart/2005/8/layout/cycle6"/>
    <dgm:cxn modelId="{0C3E1F0F-9DE5-4990-949C-E6B59C90FB82}" type="presParOf" srcId="{1BF940FA-4BE3-8A4B-9460-FFF62C32CCB2}" destId="{F0CE5C81-4D7D-F64F-9B53-F7820DBD5FFB}" srcOrd="2" destOrd="0" presId="urn:microsoft.com/office/officeart/2005/8/layout/cycle6"/>
    <dgm:cxn modelId="{A719F0ED-D079-4C73-B9D2-84B2FD3F4653}" type="presParOf" srcId="{1BF940FA-4BE3-8A4B-9460-FFF62C32CCB2}" destId="{F5FAAC9C-A1F8-0349-85F7-FBA1C47DF749}" srcOrd="3" destOrd="0" presId="urn:microsoft.com/office/officeart/2005/8/layout/cycle6"/>
    <dgm:cxn modelId="{298065F8-D396-438E-8036-5A16E2A8C9E4}" type="presParOf" srcId="{1BF940FA-4BE3-8A4B-9460-FFF62C32CCB2}" destId="{EF87EEE6-F15D-1042-B17C-BFE1B8A5E30F}" srcOrd="4" destOrd="0" presId="urn:microsoft.com/office/officeart/2005/8/layout/cycle6"/>
    <dgm:cxn modelId="{0D6BC9E8-01B5-430B-9ACB-C2F797BF533F}" type="presParOf" srcId="{1BF940FA-4BE3-8A4B-9460-FFF62C32CCB2}" destId="{061E5C41-EEBE-9A44-9B6B-AEE5EBE801A1}" srcOrd="5" destOrd="0" presId="urn:microsoft.com/office/officeart/2005/8/layout/cycle6"/>
    <dgm:cxn modelId="{8C91EFD9-5811-4F3F-8933-41F970F43D00}" type="presParOf" srcId="{1BF940FA-4BE3-8A4B-9460-FFF62C32CCB2}" destId="{E8247D62-6B45-E34B-9A66-45B9A92E64E2}" srcOrd="6" destOrd="0" presId="urn:microsoft.com/office/officeart/2005/8/layout/cycle6"/>
    <dgm:cxn modelId="{883DBD95-D920-487D-B041-DB4A90A717C9}" type="presParOf" srcId="{1BF940FA-4BE3-8A4B-9460-FFF62C32CCB2}" destId="{81DEF8FA-A71A-634F-8F04-A0EBFA4C5058}" srcOrd="7" destOrd="0" presId="urn:microsoft.com/office/officeart/2005/8/layout/cycle6"/>
    <dgm:cxn modelId="{EA9FE3B8-EA7D-4C6F-ABE1-EFD61E176C8D}" type="presParOf" srcId="{1BF940FA-4BE3-8A4B-9460-FFF62C32CCB2}" destId="{54DF9EE3-3C37-CF48-8745-09FB5C6A8062}" srcOrd="8" destOrd="0" presId="urn:microsoft.com/office/officeart/2005/8/layout/cycle6"/>
    <dgm:cxn modelId="{46F69712-DF48-4921-B51E-F3FB6C3D171B}" type="presParOf" srcId="{1BF940FA-4BE3-8A4B-9460-FFF62C32CCB2}" destId="{BF798A7B-709A-D242-851B-609E1ED30A9D}" srcOrd="9" destOrd="0" presId="urn:microsoft.com/office/officeart/2005/8/layout/cycle6"/>
    <dgm:cxn modelId="{824F67CE-5B99-45D2-9FAA-1C49093432EC}" type="presParOf" srcId="{1BF940FA-4BE3-8A4B-9460-FFF62C32CCB2}" destId="{8E898696-2FC4-1549-80BF-A6F243BCF54D}" srcOrd="10" destOrd="0" presId="urn:microsoft.com/office/officeart/2005/8/layout/cycle6"/>
    <dgm:cxn modelId="{45607FA1-B3DA-4BDC-BCE5-23823B3308C3}" type="presParOf" srcId="{1BF940FA-4BE3-8A4B-9460-FFF62C32CCB2}" destId="{6C64DC98-A539-044F-867C-CB538D678F10}" srcOrd="11" destOrd="0" presId="urn:microsoft.com/office/officeart/2005/8/layout/cycle6"/>
    <dgm:cxn modelId="{F6056DAA-04F9-4E1E-BE27-BF718019AAC3}" type="presParOf" srcId="{1BF940FA-4BE3-8A4B-9460-FFF62C32CCB2}" destId="{596A0551-858D-CE47-AB2B-47E1D7D31C50}" srcOrd="12" destOrd="0" presId="urn:microsoft.com/office/officeart/2005/8/layout/cycle6"/>
    <dgm:cxn modelId="{65D2B0A9-D87A-4001-9C23-4C395CAA88E3}" type="presParOf" srcId="{1BF940FA-4BE3-8A4B-9460-FFF62C32CCB2}" destId="{2BF334AC-D568-0A46-B711-3B26CAC88C88}" srcOrd="13" destOrd="0" presId="urn:microsoft.com/office/officeart/2005/8/layout/cycle6"/>
    <dgm:cxn modelId="{D45C6F18-1B1C-4C5B-896A-B4A4D3DC4E87}" type="presParOf" srcId="{1BF940FA-4BE3-8A4B-9460-FFF62C32CCB2}" destId="{14D8C68E-CE97-9840-BA2C-80E4D08C1F07}" srcOrd="14" destOrd="0" presId="urn:microsoft.com/office/officeart/2005/8/layout/cycle6"/>
    <dgm:cxn modelId="{2AD72BE1-883E-4130-8978-591304E7CE26}" type="presParOf" srcId="{1BF940FA-4BE3-8A4B-9460-FFF62C32CCB2}" destId="{F4E58415-3FC4-F84D-8F76-E351DDB8FBB2}" srcOrd="15" destOrd="0" presId="urn:microsoft.com/office/officeart/2005/8/layout/cycle6"/>
    <dgm:cxn modelId="{FC52479E-BAAE-484D-BC00-4977CEAF1F38}" type="presParOf" srcId="{1BF940FA-4BE3-8A4B-9460-FFF62C32CCB2}" destId="{DBF215AE-4625-2049-A8DB-4BDAB09417A0}" srcOrd="16" destOrd="0" presId="urn:microsoft.com/office/officeart/2005/8/layout/cycle6"/>
    <dgm:cxn modelId="{B5C8D536-2557-4720-9729-C4A7B0E381C1}" type="presParOf" srcId="{1BF940FA-4BE3-8A4B-9460-FFF62C32CCB2}" destId="{C5A67FFF-2BBD-EC45-BF7B-EF742A01D3A9}" srcOrd="17" destOrd="0" presId="urn:microsoft.com/office/officeart/2005/8/layout/cycle6"/>
    <dgm:cxn modelId="{D8D0E9DF-02A2-4017-BF60-0255BF5CDBEB}" type="presParOf" srcId="{1BF940FA-4BE3-8A4B-9460-FFF62C32CCB2}" destId="{2FDFD695-81F0-174F-B9D1-EBD9D8CD601A}" srcOrd="18" destOrd="0" presId="urn:microsoft.com/office/officeart/2005/8/layout/cycle6"/>
    <dgm:cxn modelId="{7D9C3731-5874-497E-ACAF-6206EBB674F9}" type="presParOf" srcId="{1BF940FA-4BE3-8A4B-9460-FFF62C32CCB2}" destId="{424E1055-4410-2742-962B-8B0F69077E32}" srcOrd="19" destOrd="0" presId="urn:microsoft.com/office/officeart/2005/8/layout/cycle6"/>
    <dgm:cxn modelId="{0D910212-7C1C-4D7D-8DBA-418A8A21A798}" type="presParOf" srcId="{1BF940FA-4BE3-8A4B-9460-FFF62C32CCB2}" destId="{F269A01D-CEFC-594A-B357-13126C9921A5}" srcOrd="20" destOrd="0" presId="urn:microsoft.com/office/officeart/2005/8/layout/cycle6"/>
    <dgm:cxn modelId="{E24EA54B-5233-41E0-8EA7-00440E5364CE}" type="presParOf" srcId="{1BF940FA-4BE3-8A4B-9460-FFF62C32CCB2}" destId="{5D200243-493E-4468-8576-3F021D489B3A}" srcOrd="21" destOrd="0" presId="urn:microsoft.com/office/officeart/2005/8/layout/cycle6"/>
    <dgm:cxn modelId="{76843CB8-9912-47E8-85CE-329BA79C83C3}" type="presParOf" srcId="{1BF940FA-4BE3-8A4B-9460-FFF62C32CCB2}" destId="{4C232783-FD59-4DE7-A23E-45078C4CFD10}" srcOrd="22" destOrd="0" presId="urn:microsoft.com/office/officeart/2005/8/layout/cycle6"/>
    <dgm:cxn modelId="{AC7320D8-2A34-4998-9C42-F9718102549F}" type="presParOf" srcId="{1BF940FA-4BE3-8A4B-9460-FFF62C32CCB2}" destId="{FB649690-CD07-49A7-9F96-43A6D120FA17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610FF-A0D6-354F-98C9-5C6FACE72906}">
      <dsp:nvSpPr>
        <dsp:cNvPr id="0" name=""/>
        <dsp:cNvSpPr/>
      </dsp:nvSpPr>
      <dsp:spPr>
        <a:xfrm>
          <a:off x="3035087" y="-143126"/>
          <a:ext cx="854968" cy="7467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Capital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growth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sp:txBody>
      <dsp:txXfrm>
        <a:off x="3035087" y="-143126"/>
        <a:ext cx="854968" cy="746778"/>
      </dsp:txXfrm>
    </dsp:sp>
    <dsp:sp modelId="{F0CE5C81-4D7D-F64F-9B53-F7820DBD5FFB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1943940" y="62181"/>
              </a:moveTo>
              <a:arcTo wR="1514436" hR="1514436" stAng="17188533" swAng="4687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AAC9C-A1F8-0349-85F7-FBA1C47DF749}">
      <dsp:nvSpPr>
        <dsp:cNvPr id="0" name=""/>
        <dsp:cNvSpPr/>
      </dsp:nvSpPr>
      <dsp:spPr>
        <a:xfrm>
          <a:off x="4087424" y="282193"/>
          <a:ext cx="892031" cy="7832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International </a:t>
          </a:r>
        </a:p>
      </dsp:txBody>
      <dsp:txXfrm>
        <a:off x="4087424" y="282193"/>
        <a:ext cx="892031" cy="783275"/>
      </dsp:txXfrm>
    </dsp:sp>
    <dsp:sp modelId="{061E5C41-EEBE-9A44-9B6B-AEE5EBE801A1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2869293" y="837766"/>
              </a:moveTo>
              <a:arcTo wR="1514436" hR="1514436" stAng="20007636" swAng="6379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47D62-6B45-E34B-9A66-45B9A92E64E2}">
      <dsp:nvSpPr>
        <dsp:cNvPr id="0" name=""/>
        <dsp:cNvSpPr/>
      </dsp:nvSpPr>
      <dsp:spPr>
        <a:xfrm>
          <a:off x="4593565" y="1332393"/>
          <a:ext cx="766886" cy="824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Small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cap 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sp:txBody>
      <dsp:txXfrm>
        <a:off x="4593565" y="1332393"/>
        <a:ext cx="766886" cy="824613"/>
      </dsp:txXfrm>
    </dsp:sp>
    <dsp:sp modelId="{54DF9EE3-3C37-CF48-8745-09FB5C6A8062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2970715" y="1930094"/>
              </a:moveTo>
              <a:arcTo wR="1514436" hR="1514436" stAng="955802" swAng="7767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98A7B-709A-D242-851B-609E1ED30A9D}">
      <dsp:nvSpPr>
        <dsp:cNvPr id="0" name=""/>
        <dsp:cNvSpPr/>
      </dsp:nvSpPr>
      <dsp:spPr>
        <a:xfrm>
          <a:off x="4084332" y="2479081"/>
          <a:ext cx="898216" cy="6729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Benchmark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unaware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sp:txBody>
      <dsp:txXfrm>
        <a:off x="4084332" y="2479081"/>
        <a:ext cx="898216" cy="672972"/>
      </dsp:txXfrm>
    </dsp:sp>
    <dsp:sp modelId="{6C64DC98-A539-044F-867C-CB538D678F10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2133948" y="2896364"/>
              </a:moveTo>
              <a:arcTo wR="1514436" hR="1514436" stAng="3951211" swAng="5488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A0551-858D-CE47-AB2B-47E1D7D31C50}">
      <dsp:nvSpPr>
        <dsp:cNvPr id="0" name=""/>
        <dsp:cNvSpPr/>
      </dsp:nvSpPr>
      <dsp:spPr>
        <a:xfrm>
          <a:off x="3073027" y="2907291"/>
          <a:ext cx="779089" cy="7036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Sector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specific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sp:txBody>
      <dsp:txXfrm>
        <a:off x="3073027" y="2907291"/>
        <a:ext cx="779089" cy="703690"/>
      </dsp:txXfrm>
    </dsp:sp>
    <dsp:sp modelId="{14D8C68E-CE97-9840-BA2C-80E4D08C1F07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1121796" y="2977089"/>
              </a:moveTo>
              <a:arcTo wR="1514436" hR="1514436" stAng="6301587" swAng="7142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58415-3FC4-F84D-8F76-E351DDB8FBB2}">
      <dsp:nvSpPr>
        <dsp:cNvPr id="0" name=""/>
        <dsp:cNvSpPr/>
      </dsp:nvSpPr>
      <dsp:spPr>
        <a:xfrm>
          <a:off x="2009576" y="2423930"/>
          <a:ext cx="764254" cy="7832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Absolute </a:t>
          </a:r>
          <a:r>
            <a:rPr lang="en-US" sz="1300" kern="1200" dirty="0" smtClean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return</a:t>
          </a:r>
          <a:endParaRPr lang="en-US" sz="1300" kern="1200" dirty="0">
            <a:solidFill>
              <a:prstClr val="white"/>
            </a:solidFill>
            <a:latin typeface="Calibre Light"/>
            <a:ea typeface="+mn-ea"/>
            <a:cs typeface="Arial" pitchFamily="34" charset="0"/>
          </a:endParaRPr>
        </a:p>
      </dsp:txBody>
      <dsp:txXfrm>
        <a:off x="2009576" y="2423930"/>
        <a:ext cx="764254" cy="783275"/>
      </dsp:txXfrm>
    </dsp:sp>
    <dsp:sp modelId="{C5A67FFF-2BBD-EC45-BF7B-EF742A01D3A9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159444" y="2190834"/>
              </a:moveTo>
              <a:arcTo wR="1514436" hR="1514436" stAng="9208326" swAng="7060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FD695-81F0-174F-B9D1-EBD9D8CD601A}">
      <dsp:nvSpPr>
        <dsp:cNvPr id="0" name=""/>
        <dsp:cNvSpPr/>
      </dsp:nvSpPr>
      <dsp:spPr>
        <a:xfrm>
          <a:off x="1516312" y="1361899"/>
          <a:ext cx="863645" cy="765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latin typeface="+mn-lt"/>
              <a:cs typeface="Arial" pitchFamily="34" charset="0"/>
            </a:rPr>
            <a:t>Benchmark </a:t>
          </a:r>
          <a:r>
            <a:rPr lang="en-US" sz="1300" kern="1200" dirty="0" smtClean="0">
              <a:latin typeface="+mn-lt"/>
              <a:cs typeface="Arial" pitchFamily="34" charset="0"/>
            </a:rPr>
            <a:t>aware</a:t>
          </a:r>
          <a:endParaRPr lang="en-US" sz="1300" kern="1200" dirty="0">
            <a:latin typeface="+mn-lt"/>
            <a:cs typeface="Arial" pitchFamily="34" charset="0"/>
          </a:endParaRPr>
        </a:p>
      </dsp:txBody>
      <dsp:txXfrm>
        <a:off x="1516312" y="1361899"/>
        <a:ext cx="863645" cy="765600"/>
      </dsp:txXfrm>
    </dsp:sp>
    <dsp:sp modelId="{F269A01D-CEFC-594A-B357-13126C9921A5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49982" y="1128572"/>
              </a:moveTo>
              <a:arcTo wR="1514436" hR="1514436" stAng="11685671" swAng="7060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00243-493E-4468-8576-3F021D489B3A}">
      <dsp:nvSpPr>
        <dsp:cNvPr id="0" name=""/>
        <dsp:cNvSpPr/>
      </dsp:nvSpPr>
      <dsp:spPr>
        <a:xfrm>
          <a:off x="1945687" y="282193"/>
          <a:ext cx="892031" cy="7832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solidFill>
                <a:prstClr val="white"/>
              </a:solidFill>
              <a:latin typeface="Calibre Light"/>
              <a:ea typeface="+mn-ea"/>
              <a:cs typeface="Arial" pitchFamily="34" charset="0"/>
            </a:rPr>
            <a:t>International </a:t>
          </a:r>
        </a:p>
      </dsp:txBody>
      <dsp:txXfrm>
        <a:off x="1945687" y="282193"/>
        <a:ext cx="892031" cy="783275"/>
      </dsp:txXfrm>
    </dsp:sp>
    <dsp:sp modelId="{FB649690-CD07-49A7-9F96-43A6D120FA17}">
      <dsp:nvSpPr>
        <dsp:cNvPr id="0" name=""/>
        <dsp:cNvSpPr/>
      </dsp:nvSpPr>
      <dsp:spPr>
        <a:xfrm>
          <a:off x="1948135" y="230262"/>
          <a:ext cx="3028873" cy="3028873"/>
        </a:xfrm>
        <a:custGeom>
          <a:avLst/>
          <a:gdLst/>
          <a:ahLst/>
          <a:cxnLst/>
          <a:rect l="0" t="0" r="0" b="0"/>
          <a:pathLst>
            <a:path>
              <a:moveTo>
                <a:pt x="891502" y="134048"/>
              </a:moveTo>
              <a:arcTo wR="1514436" hR="1514436" stAng="14742694" swAng="4687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E0415-BBC8-461D-9475-4DD4A67333A7}" type="datetimeFigureOut">
              <a:rPr lang="en-AU" smtClean="0"/>
              <a:pPr/>
              <a:t>8/08/2017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2E80D-72CC-4C10-8234-50EBE60CF55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722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DB594-5213-467B-9254-4DF49F20326E}" type="datetimeFigureOut">
              <a:rPr lang="en-AU" smtClean="0"/>
              <a:pPr/>
              <a:t>8/08/2017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DDCC5-BFCA-429B-9EFD-FE75F59032A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31296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06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810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716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621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9525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432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335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241" algn="l" defTabSz="81581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DDCC5-BFCA-429B-9EFD-FE75F59032AD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317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DDCC5-BFCA-429B-9EFD-FE75F59032AD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829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3" y="1814962"/>
            <a:ext cx="6758438" cy="1069377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3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 dirty="0"/>
              <a:t>Presentation Title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3" y="2929047"/>
            <a:ext cx="6758438" cy="721406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 baseline="0">
                <a:solidFill>
                  <a:schemeClr val="bg1"/>
                </a:solidFill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Presentation Subtitle</a:t>
            </a:r>
            <a:endParaRPr lang="en-AU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403781"/>
            <a:ext cx="1672742" cy="15361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539551" y="3666468"/>
            <a:ext cx="6758438" cy="56953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900" b="0" baseline="0">
                <a:solidFill>
                  <a:schemeClr val="bg1"/>
                </a:solidFill>
                <a:latin typeface="Calluna" pitchFamily="50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Name of Presenter Position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72468" y="380763"/>
            <a:ext cx="1949063" cy="284766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000" b="0">
                <a:solidFill>
                  <a:schemeClr val="bg1"/>
                </a:solidFill>
                <a:latin typeface="Calibre Regular" pitchFamily="34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Prepared for client. Date</a:t>
            </a:r>
          </a:p>
        </p:txBody>
      </p:sp>
    </p:spTree>
    <p:extLst>
      <p:ext uri="{BB962C8B-B14F-4D97-AF65-F5344CB8AC3E}">
        <p14:creationId xmlns:p14="http://schemas.microsoft.com/office/powerpoint/2010/main" val="133420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710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870645"/>
            <a:ext cx="6758438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92781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2735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2358011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esenter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2783" y="2379674"/>
            <a:ext cx="3379219" cy="379688"/>
          </a:xfrm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</a:lstStyle>
          <a:p>
            <a:r>
              <a:rPr lang="en-US" noProof="0" dirty="0"/>
              <a:t>Name of Presenter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6" y="1205292"/>
            <a:ext cx="1474897" cy="224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17" y="2666580"/>
            <a:ext cx="2508778" cy="203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42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8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8187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870645"/>
            <a:ext cx="6758438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92781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2735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337728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esenter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2783" y="2379674"/>
            <a:ext cx="3379219" cy="379688"/>
          </a:xfrm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</a:lstStyle>
          <a:p>
            <a:r>
              <a:rPr lang="en-US" noProof="0" dirty="0"/>
              <a:t>Name of Presenter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3" y="1205295"/>
            <a:ext cx="1956677" cy="2234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17" y="2666584"/>
            <a:ext cx="3328280" cy="202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90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25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3231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870645"/>
            <a:ext cx="6758438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92781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2735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334229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7183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esenter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2783" y="2379674"/>
            <a:ext cx="3379219" cy="379688"/>
          </a:xfrm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</a:lstStyle>
          <a:p>
            <a:r>
              <a:rPr lang="en-US" noProof="0" dirty="0"/>
              <a:t>Name of Presenter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666580"/>
            <a:ext cx="2508778" cy="20306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6" y="1205293"/>
            <a:ext cx="1705931" cy="19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94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98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0338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870645"/>
            <a:ext cx="6758438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92781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2735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3477157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esenter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2783" y="2379674"/>
            <a:ext cx="3379219" cy="379688"/>
          </a:xfrm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</a:lstStyle>
          <a:p>
            <a:r>
              <a:rPr lang="en-US" noProof="0" dirty="0"/>
              <a:t>Name of Presenter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Calibre Regular" pitchFamily="34" charset="0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18" y="2666581"/>
            <a:ext cx="3328279" cy="20204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3" y="1205292"/>
            <a:ext cx="1853807" cy="21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398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40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581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71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870645"/>
            <a:ext cx="6758438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92781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2735" y="1727895"/>
            <a:ext cx="32184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215003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3" y="1814962"/>
            <a:ext cx="6758438" cy="1069377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3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 dirty="0"/>
              <a:t>Presentation Title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3" y="2929047"/>
            <a:ext cx="6758438" cy="721406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 baseline="0">
                <a:solidFill>
                  <a:schemeClr val="bg1"/>
                </a:solidFill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Presentation Subtitle</a:t>
            </a:r>
            <a:endParaRPr lang="en-AU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403781"/>
            <a:ext cx="1672742" cy="15361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539551" y="3666468"/>
            <a:ext cx="6758438" cy="56953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900" b="0" baseline="0">
                <a:solidFill>
                  <a:schemeClr val="bg1"/>
                </a:solidFill>
                <a:latin typeface="Calluna" pitchFamily="50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Name of Presenter Position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72468" y="380763"/>
            <a:ext cx="1949063" cy="284766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000" b="0">
                <a:solidFill>
                  <a:schemeClr val="bg1"/>
                </a:solidFill>
                <a:latin typeface="Calibre Regular" pitchFamily="34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Prepared for client. Date</a:t>
            </a:r>
          </a:p>
        </p:txBody>
      </p:sp>
    </p:spTree>
    <p:extLst>
      <p:ext uri="{BB962C8B-B14F-4D97-AF65-F5344CB8AC3E}">
        <p14:creationId xmlns:p14="http://schemas.microsoft.com/office/powerpoint/2010/main" val="80686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470" y="1163830"/>
            <a:ext cx="3595557" cy="32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5" y="2764731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734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870645"/>
            <a:ext cx="7411667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3" y="1727895"/>
            <a:ext cx="34563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A94E-503B-4CD7-8EA6-0080AAF3F4E3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7B858E"/>
                </a:solidFill>
              </a:rPr>
              <a:t>November 2016 Shareholder Presentation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283968" y="1727895"/>
            <a:ext cx="3667251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30737723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A94E-503B-4CD7-8EA6-0080AAF3F4E3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7B858E"/>
                </a:solidFill>
              </a:rPr>
              <a:t>November 2016 Shareholder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27234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470" y="1163830"/>
            <a:ext cx="3595557" cy="32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5" y="2764731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413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635646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91974"/>
            <a:ext cx="7411667" cy="2387891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3600" b="0" cap="none" baseline="0">
                <a:solidFill>
                  <a:schemeClr val="tx1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fld id="{C02CA8FA-6533-43EA-BBC9-B1FF5E9DDBAA}" type="datetime1">
              <a:rPr lang="en-AU" smtClean="0">
                <a:solidFill>
                  <a:srgbClr val="102345"/>
                </a:solidFill>
              </a:rPr>
              <a:pPr/>
              <a:t>8/08/2017</a:t>
            </a:fld>
            <a:endParaRPr lang="en-AU">
              <a:solidFill>
                <a:srgbClr val="10234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r>
              <a:rPr lang="en-AU">
                <a:solidFill>
                  <a:srgbClr val="102345"/>
                </a:solidFill>
              </a:rPr>
              <a:t>November 2016 Shareholder Presentation</a:t>
            </a:r>
            <a:endParaRPr lang="en-AU" dirty="0">
              <a:solidFill>
                <a:srgbClr val="102345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03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91974"/>
            <a:ext cx="7411667" cy="2387891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3600" b="0" cap="none" baseline="0">
                <a:solidFill>
                  <a:schemeClr val="tx1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fld id="{C02CA8FA-6533-43EA-BBC9-B1FF5E9DDBAA}" type="datetime1">
              <a:rPr lang="en-AU" smtClean="0">
                <a:solidFill>
                  <a:prstClr val="white"/>
                </a:solidFill>
              </a:rPr>
              <a:pPr/>
              <a:t>8/08/2017</a:t>
            </a:fld>
            <a:endParaRPr lang="en-A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r>
              <a:rPr lang="en-AU">
                <a:solidFill>
                  <a:prstClr val="white"/>
                </a:solidFill>
              </a:rPr>
              <a:t>November 2016 Shareholder Presentation</a:t>
            </a:r>
            <a:endParaRPr lang="en-AU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5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3" y="1814962"/>
            <a:ext cx="6758438" cy="1069377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3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 dirty="0"/>
              <a:t>Presentation Title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3" y="2929047"/>
            <a:ext cx="6758438" cy="721406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 baseline="0">
                <a:solidFill>
                  <a:schemeClr val="bg1"/>
                </a:solidFill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Presentation Subtitle</a:t>
            </a:r>
            <a:endParaRPr lang="en-AU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403781"/>
            <a:ext cx="1672742" cy="15361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539551" y="3666468"/>
            <a:ext cx="6758438" cy="56953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900" b="0" baseline="0">
                <a:solidFill>
                  <a:schemeClr val="bg1"/>
                </a:solidFill>
                <a:latin typeface="Calluna" pitchFamily="50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Name of Presenter Position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72468" y="380763"/>
            <a:ext cx="1949063" cy="284766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000" b="0">
                <a:solidFill>
                  <a:schemeClr val="bg1"/>
                </a:solidFill>
                <a:latin typeface="Calibre Regular" pitchFamily="34" charset="0"/>
              </a:defRPr>
            </a:lvl1pPr>
            <a:lvl2pPr marL="407906" indent="0">
              <a:buNone/>
              <a:defRPr sz="1800" b="1"/>
            </a:lvl2pPr>
            <a:lvl3pPr marL="815810" indent="0">
              <a:buNone/>
              <a:defRPr sz="1600" b="1"/>
            </a:lvl3pPr>
            <a:lvl4pPr marL="1223716" indent="0">
              <a:buNone/>
              <a:defRPr sz="1400" b="1"/>
            </a:lvl4pPr>
            <a:lvl5pPr marL="1631621" indent="0">
              <a:buNone/>
              <a:defRPr sz="1400" b="1"/>
            </a:lvl5pPr>
            <a:lvl6pPr marL="2039525" indent="0">
              <a:buNone/>
              <a:defRPr sz="1400" b="1"/>
            </a:lvl6pPr>
            <a:lvl7pPr marL="2447432" indent="0">
              <a:buNone/>
              <a:defRPr sz="1400" b="1"/>
            </a:lvl7pPr>
            <a:lvl8pPr marL="2855335" indent="0">
              <a:buNone/>
              <a:defRPr sz="1400" b="1"/>
            </a:lvl8pPr>
            <a:lvl9pPr marL="3263241" indent="0">
              <a:buNone/>
              <a:defRPr sz="1400" b="1"/>
            </a:lvl9pPr>
          </a:lstStyle>
          <a:p>
            <a:pPr lvl="0"/>
            <a:r>
              <a:rPr lang="en-US" noProof="0" dirty="0"/>
              <a:t>Prepared for client. Date</a:t>
            </a:r>
          </a:p>
        </p:txBody>
      </p:sp>
    </p:spTree>
    <p:extLst>
      <p:ext uri="{BB962C8B-B14F-4D97-AF65-F5344CB8AC3E}">
        <p14:creationId xmlns:p14="http://schemas.microsoft.com/office/powerpoint/2010/main" val="20762210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870645"/>
            <a:ext cx="7411667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3" y="1727895"/>
            <a:ext cx="34563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A94E-503B-4CD7-8EA6-0080AAF3F4E3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7B858E"/>
                </a:solidFill>
              </a:rPr>
              <a:t>November 2016 Shareholder Presentation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283968" y="1727895"/>
            <a:ext cx="3667251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128397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A94E-503B-4CD7-8EA6-0080AAF3F4E3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7B858E"/>
                </a:solidFill>
              </a:rPr>
              <a:t>November 2016 Shareholder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930936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470" y="1163830"/>
            <a:ext cx="3595557" cy="32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5" y="2764731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45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635646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6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635646"/>
            <a:ext cx="2364761" cy="19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91974"/>
            <a:ext cx="7411667" cy="2387891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3600" b="0" cap="none" baseline="0">
                <a:solidFill>
                  <a:schemeClr val="tx1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fld id="{C02CA8FA-6533-43EA-BBC9-B1FF5E9DDBAA}" type="datetime1">
              <a:rPr lang="en-AU" smtClean="0">
                <a:solidFill>
                  <a:srgbClr val="102345"/>
                </a:solidFill>
              </a:rPr>
              <a:pPr/>
              <a:t>8/08/2017</a:t>
            </a:fld>
            <a:endParaRPr lang="en-AU">
              <a:solidFill>
                <a:srgbClr val="10234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r>
              <a:rPr lang="en-AU">
                <a:solidFill>
                  <a:srgbClr val="102345"/>
                </a:solidFill>
              </a:rPr>
              <a:t>November 2016 Shareholder Presentation</a:t>
            </a:r>
            <a:endParaRPr lang="en-AU" dirty="0">
              <a:solidFill>
                <a:srgbClr val="102345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04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91974"/>
            <a:ext cx="7411667" cy="2387891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3600" b="0" cap="none" baseline="0">
                <a:solidFill>
                  <a:schemeClr val="tx1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fld id="{C02CA8FA-6533-43EA-BBC9-B1FF5E9DDBAA}" type="datetime1">
              <a:rPr lang="en-AU" smtClean="0">
                <a:solidFill>
                  <a:prstClr val="white"/>
                </a:solidFill>
              </a:rPr>
              <a:pPr/>
              <a:t>8/08/2017</a:t>
            </a:fld>
            <a:endParaRPr lang="en-A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r>
              <a:rPr lang="en-AU">
                <a:solidFill>
                  <a:prstClr val="white"/>
                </a:solidFill>
              </a:rPr>
              <a:t>November 2016 Shareholder Presentation</a:t>
            </a:r>
            <a:endParaRPr lang="en-AU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97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91974"/>
            <a:ext cx="7411667" cy="2387891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3600" b="0" cap="none" baseline="0">
                <a:solidFill>
                  <a:schemeClr val="tx1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884368" y="4731990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 algn="r"/>
            <a:r>
              <a:rPr lang="en-AU" sz="1000" dirty="0">
                <a:solidFill>
                  <a:schemeClr val="tx1"/>
                </a:solidFill>
                <a:latin typeface="+mn-lt"/>
              </a:rPr>
              <a:t>Page </a:t>
            </a:r>
            <a:fld id="{1B4FB6F6-B739-4F46-9539-A98C779D5040}" type="slidenum">
              <a:rPr lang="en-AU" sz="1000" smtClean="0">
                <a:solidFill>
                  <a:schemeClr val="tx1"/>
                </a:solidFill>
                <a:latin typeface="+mn-lt"/>
              </a:rPr>
              <a:pPr lvl="0" algn="r"/>
              <a:t>‹#›</a:t>
            </a:fld>
            <a:endParaRPr lang="en-AU" sz="1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2514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870645"/>
            <a:ext cx="7411667" cy="554236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slide title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3" y="1727895"/>
            <a:ext cx="3456384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283968" y="1727895"/>
            <a:ext cx="3667251" cy="28476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181174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esenter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2783" y="2379674"/>
            <a:ext cx="3379219" cy="379688"/>
          </a:xfrm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chemeClr val="bg1"/>
                </a:solidFill>
                <a:latin typeface="Calibre Regular" pitchFamily="34" charset="0"/>
              </a:defRPr>
            </a:lvl1pPr>
          </a:lstStyle>
          <a:p>
            <a:r>
              <a:rPr lang="en-US" noProof="0" dirty="0"/>
              <a:t>Name of Presenter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2783" y="2768312"/>
            <a:ext cx="3379219" cy="37968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Calibre Regular" pitchFamily="34" charset="0"/>
              </a:defRPr>
            </a:lvl1pPr>
            <a:lvl2pPr marL="40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Position Title</a:t>
            </a:r>
            <a:endParaRPr lang="en-AU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468" y="1246896"/>
            <a:ext cx="2256716" cy="1543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85" y="2648167"/>
            <a:ext cx="3328280" cy="202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7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2782" y="1191971"/>
            <a:ext cx="6758438" cy="3395656"/>
          </a:xfrm>
        </p:spPr>
        <p:txBody>
          <a:bodyPr anchor="ctr" anchorCtr="0"/>
          <a:lstStyle>
            <a:lvl1pPr algn="l">
              <a:spcBef>
                <a:spcPts val="0"/>
              </a:spcBef>
              <a:defRPr sz="5400" b="0" cap="none" baseline="0">
                <a:solidFill>
                  <a:schemeClr val="accent2"/>
                </a:solidFill>
                <a:latin typeface="Calluna" pitchFamily="50" charset="0"/>
              </a:defRPr>
            </a:lvl1pPr>
          </a:lstStyle>
          <a:p>
            <a:r>
              <a:rPr lang="en-US" noProof="0" dirty="0"/>
              <a:t>Section Title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e Semibold" pitchFamily="34" charset="0"/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6" y="405275"/>
            <a:ext cx="1470186" cy="10126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/>
              <a:t>Page </a:t>
            </a:r>
            <a:fld id="{1B4FB6F6-B739-4F46-9539-A98C779D5040}" type="slidenum">
              <a:rPr lang="en-AU" smtClean="0"/>
              <a:pPr lvl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933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2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3" y="771550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91630"/>
            <a:ext cx="6768752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2631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42631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84368" y="4731990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 algn="r"/>
            <a:r>
              <a:rPr lang="en-AU" sz="1000" dirty="0">
                <a:solidFill>
                  <a:schemeClr val="accent1"/>
                </a:solidFill>
                <a:latin typeface="+mn-lt"/>
              </a:rPr>
              <a:t>Page </a:t>
            </a:r>
            <a:fld id="{1B4FB6F6-B739-4F46-9539-A98C779D5040}" type="slidenum">
              <a:rPr lang="en-AU" sz="1000" smtClean="0">
                <a:solidFill>
                  <a:schemeClr val="accent1"/>
                </a:solidFill>
                <a:latin typeface="+mn-lt"/>
              </a:rPr>
              <a:pPr lvl="0" algn="r"/>
              <a:t>‹#›</a:t>
            </a:fld>
            <a:endParaRPr lang="en-AU" sz="1000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92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8" r:id="rId2"/>
    <p:sldLayoutId id="2147483686" r:id="rId3"/>
    <p:sldLayoutId id="2147483690" r:id="rId4"/>
    <p:sldLayoutId id="2147483689" r:id="rId5"/>
    <p:sldLayoutId id="2147483709" r:id="rId6"/>
    <p:sldLayoutId id="2147483710" r:id="rId7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782" y="870645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782" y="1727895"/>
            <a:ext cx="6758438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390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3390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89" y="405275"/>
            <a:ext cx="1470187" cy="10126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9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7" r:id="rId4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782" y="870645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782" y="1727895"/>
            <a:ext cx="6758438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390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3390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439" y="393080"/>
            <a:ext cx="1000841" cy="11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6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782" y="870645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782" y="1727895"/>
            <a:ext cx="6758438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390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3390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84" y="393080"/>
            <a:ext cx="996555" cy="11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2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782" y="870645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782" y="1727895"/>
            <a:ext cx="6758438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390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3390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82" y="393080"/>
            <a:ext cx="876540" cy="9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8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782" y="870645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782" y="1727895"/>
            <a:ext cx="6758438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390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3390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802627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2781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pPr lvl="0"/>
            <a:r>
              <a:rPr lang="en-AU" dirty="0">
                <a:solidFill>
                  <a:schemeClr val="accent1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chemeClr val="accent1"/>
                </a:solidFill>
              </a:rPr>
              <a:pPr lvl="0"/>
              <a:t>‹#›</a:t>
            </a:fld>
            <a:endParaRPr lang="en-AU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82" y="393080"/>
            <a:ext cx="949406" cy="10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13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5" r:id="rId3"/>
    <p:sldLayoutId id="2147483680" r:id="rId4"/>
    <p:sldLayoutId id="2147483681" r:id="rId5"/>
  </p:sldLayoutIdLst>
  <p:hf hdr="0" ft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3" y="771550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91630"/>
            <a:ext cx="6768752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2631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fld id="{94BACFC9-FE51-4058-B82C-FBD00DDC6BAA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 dirty="0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42631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r>
              <a:rPr lang="en-AU" dirty="0">
                <a:solidFill>
                  <a:srgbClr val="7B858E"/>
                </a:solidFill>
              </a:rPr>
              <a:t>November 2016 Shareholder Presentation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331279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r>
              <a:rPr lang="en-AU" dirty="0">
                <a:solidFill>
                  <a:srgbClr val="102345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rgbClr val="102345"/>
                </a:solidFill>
              </a:rPr>
              <a:pPr/>
              <a:t>‹#›</a:t>
            </a:fld>
            <a:endParaRPr lang="en-AU" dirty="0">
              <a:solidFill>
                <a:srgbClr val="1023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2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sldNum="0" hd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3" y="771550"/>
            <a:ext cx="6758438" cy="5542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91630"/>
            <a:ext cx="6768752" cy="2847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A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2631" y="512650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fld id="{94BACFC9-FE51-4058-B82C-FBD00DDC6BAA}" type="datetime1">
              <a:rPr lang="en-AU" smtClean="0">
                <a:solidFill>
                  <a:srgbClr val="7B858E"/>
                </a:solidFill>
              </a:rPr>
              <a:pPr/>
              <a:t>8/08/2017</a:t>
            </a:fld>
            <a:endParaRPr lang="en-AU" dirty="0">
              <a:solidFill>
                <a:srgbClr val="7B858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42631" y="380554"/>
            <a:ext cx="3796875" cy="1233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2"/>
                </a:solidFill>
                <a:latin typeface="Calibre Regular" pitchFamily="34" charset="0"/>
              </a:defRPr>
            </a:lvl1pPr>
          </a:lstStyle>
          <a:p>
            <a:r>
              <a:rPr lang="en-AU" dirty="0">
                <a:solidFill>
                  <a:srgbClr val="7B858E"/>
                </a:solidFill>
              </a:rPr>
              <a:t>November 2016 Shareholder Presentation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09347" y="555526"/>
            <a:ext cx="8125313" cy="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5" y="339502"/>
            <a:ext cx="1636095" cy="1502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331279" y="380554"/>
            <a:ext cx="759375" cy="1233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defPPr>
              <a:defRPr lang="en-US"/>
            </a:defPPr>
            <a:lvl1pPr>
              <a:defRPr sz="1600">
                <a:latin typeface="Calibre Semibold" pitchFamily="34" charset="0"/>
              </a:defRPr>
            </a:lvl1pPr>
          </a:lstStyle>
          <a:p>
            <a:r>
              <a:rPr lang="en-AU" dirty="0">
                <a:solidFill>
                  <a:srgbClr val="102345"/>
                </a:solidFill>
              </a:rPr>
              <a:t>Page </a:t>
            </a:r>
            <a:fld id="{1B4FB6F6-B739-4F46-9539-A98C779D5040}" type="slidenum">
              <a:rPr lang="en-AU" smtClean="0">
                <a:solidFill>
                  <a:srgbClr val="102345"/>
                </a:solidFill>
              </a:rPr>
              <a:pPr/>
              <a:t>‹#›</a:t>
            </a:fld>
            <a:endParaRPr lang="en-AU" dirty="0">
              <a:solidFill>
                <a:srgbClr val="1023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5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hf sldNum="0" hdr="0" dt="0"/>
  <p:txStyles>
    <p:titleStyle>
      <a:lvl1pPr algn="l" defTabSz="81581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307" indent="-167307" algn="l" defTabSz="815810" rtl="0" eaLnBrk="1" latinLnBrk="0" hangingPunct="1">
        <a:spcBef>
          <a:spcPts val="0"/>
        </a:spcBef>
        <a:buClr>
          <a:schemeClr val="tx1"/>
        </a:buClr>
        <a:buFont typeface="Calibre Light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04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2pPr>
      <a:lvl3pPr marL="1067581" indent="-178262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3pPr>
      <a:lvl4pPr marL="1234889" indent="-17925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>
          <a:solidFill>
            <a:srgbClr val="7B858E"/>
          </a:solidFill>
          <a:latin typeface="+mn-lt"/>
          <a:ea typeface="+mn-ea"/>
          <a:cs typeface="+mn-cs"/>
        </a:defRPr>
      </a:lvl4pPr>
      <a:lvl5pPr marL="1410163" indent="-180254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900" kern="1200" baseline="0">
          <a:solidFill>
            <a:srgbClr val="7B858E"/>
          </a:solidFill>
          <a:latin typeface="+mn-lt"/>
          <a:ea typeface="+mn-ea"/>
          <a:cs typeface="+mn-cs"/>
        </a:defRPr>
      </a:lvl5pPr>
      <a:lvl6pPr marL="1577469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6pPr>
      <a:lvl7pPr marL="1744778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7pPr>
      <a:lvl8pPr marL="1912087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8pPr>
      <a:lvl9pPr marL="2079392" indent="-167307" algn="l" defTabSz="815810" rtl="0" eaLnBrk="1" latinLnBrk="0" hangingPunct="1">
        <a:spcBef>
          <a:spcPts val="0"/>
        </a:spcBef>
        <a:buClr>
          <a:schemeClr val="accent2"/>
        </a:buClr>
        <a:buFont typeface="Calibre Light" pitchFamily="34" charset="0"/>
        <a:buChar char="/"/>
        <a:defRPr sz="1800" kern="1200">
          <a:solidFill>
            <a:srgbClr val="7B858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0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810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716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62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52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432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335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241" algn="l" defTabSz="815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2781" y="2427734"/>
            <a:ext cx="4171307" cy="379688"/>
          </a:xfrm>
        </p:spPr>
        <p:txBody>
          <a:bodyPr/>
          <a:lstStyle/>
          <a:p>
            <a:r>
              <a:rPr lang="en-AU" sz="2400" dirty="0" smtClean="0"/>
              <a:t>The Leadership Series	</a:t>
            </a:r>
            <a:endParaRPr lang="en-AU" sz="2400" dirty="0"/>
          </a:p>
          <a:p>
            <a:r>
              <a:rPr lang="en-AU" sz="1600" dirty="0" smtClean="0"/>
              <a:t>Insights into listed investment companies (LICs)</a:t>
            </a:r>
            <a:endParaRPr lang="en-AU" sz="1600" dirty="0"/>
          </a:p>
          <a:p>
            <a:r>
              <a:rPr lang="en-AU" sz="1600" dirty="0"/>
              <a:t>Kate Thorley</a:t>
            </a:r>
          </a:p>
          <a:p>
            <a:r>
              <a:rPr lang="en-AU" sz="1600" dirty="0"/>
              <a:t>9</a:t>
            </a:r>
            <a:r>
              <a:rPr lang="en-AU" sz="1600" dirty="0" smtClean="0"/>
              <a:t> August </a:t>
            </a:r>
            <a:r>
              <a:rPr lang="en-AU" sz="16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83674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9552" y="627534"/>
            <a:ext cx="6758438" cy="554236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102345"/>
                </a:solidFill>
                <a:latin typeface="Calluna"/>
                <a:ea typeface="+mn-ea"/>
              </a:rPr>
              <a:t>Listed </a:t>
            </a:r>
            <a:r>
              <a:rPr lang="en-US" altLang="en-US" sz="2800" dirty="0">
                <a:solidFill>
                  <a:srgbClr val="102345"/>
                </a:solidFill>
                <a:latin typeface="Calluna"/>
                <a:ea typeface="+mn-ea"/>
              </a:rPr>
              <a:t>investment </a:t>
            </a:r>
            <a:r>
              <a:rPr lang="en-US" altLang="en-US" sz="2800" dirty="0" smtClean="0">
                <a:solidFill>
                  <a:srgbClr val="102345"/>
                </a:solidFill>
                <a:latin typeface="Calluna"/>
                <a:ea typeface="+mn-ea"/>
              </a:rPr>
              <a:t>company </a:t>
            </a:r>
            <a:r>
              <a:rPr lang="en-US" altLang="en-US" sz="2800" dirty="0">
                <a:solidFill>
                  <a:srgbClr val="102345"/>
                </a:solidFill>
                <a:latin typeface="Calluna"/>
                <a:ea typeface="+mn-ea"/>
              </a:rPr>
              <a:t>(</a:t>
            </a:r>
            <a:r>
              <a:rPr lang="en-US" altLang="en-US" sz="2800" dirty="0" smtClean="0">
                <a:solidFill>
                  <a:srgbClr val="102345"/>
                </a:solidFill>
                <a:latin typeface="Calluna"/>
                <a:ea typeface="+mn-ea"/>
              </a:rPr>
              <a:t>LIC) </a:t>
            </a:r>
            <a:r>
              <a:rPr lang="en-US" altLang="en-US" sz="2800" dirty="0">
                <a:solidFill>
                  <a:srgbClr val="102345"/>
                </a:solidFill>
                <a:latin typeface="Calluna"/>
                <a:ea typeface="+mn-ea"/>
              </a:rPr>
              <a:t>benefits</a:t>
            </a: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551425" y="1282025"/>
            <a:ext cx="8352927" cy="324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defRPr sz="2000" b="1">
                <a:solidFill>
                  <a:schemeClr val="tx2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Outperformance: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arket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managed funds</a:t>
            </a:r>
            <a:r>
              <a:rPr lang="en-US" altLang="en-US" sz="18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*^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Professionally managed closed-end </a:t>
            </a: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 where managers can take a long term view and are not forced buyers and sellers of investments in unfavourable markets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</a:t>
            </a: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 a consistent growing stream of fully franked dividends over time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 expense ratio (MER)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Packaged into tradeable units (shares) that are offered on the ASX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Accountability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transparency – Corporations Act and ASX listing requirements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Diversified portfolio of assets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Range of investment </a:t>
            </a: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 and market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sector exposure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xt Box 1"/>
          <p:cNvSpPr txBox="1">
            <a:spLocks noChangeArrowheads="1"/>
          </p:cNvSpPr>
          <p:nvPr/>
        </p:nvSpPr>
        <p:spPr bwMode="auto">
          <a:xfrm>
            <a:off x="611560" y="4659982"/>
            <a:ext cx="5724525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574" tIns="0" rIns="0" bIns="13716" anchor="b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defRPr sz="2000" b="1">
                <a:solidFill>
                  <a:schemeClr val="tx2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5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5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^ Australian Study</a:t>
            </a:r>
            <a:r>
              <a:rPr lang="en-US" altLang="en-US" sz="75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75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Stanley Wealth Management Research, Bell Potter Research</a:t>
            </a:r>
            <a:br>
              <a:rPr lang="en-US" altLang="en-US" sz="75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75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UK Study: Collins Stewart </a:t>
            </a:r>
          </a:p>
        </p:txBody>
      </p:sp>
    </p:spTree>
    <p:extLst>
      <p:ext uri="{BB962C8B-B14F-4D97-AF65-F5344CB8AC3E}">
        <p14:creationId xmlns:p14="http://schemas.microsoft.com/office/powerpoint/2010/main" val="252627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102345"/>
                </a:solidFill>
                <a:latin typeface="Calluna"/>
                <a:ea typeface="+mn-ea"/>
              </a:rPr>
              <a:t>Assessing LICs for investment</a:t>
            </a: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533602" y="1275606"/>
            <a:ext cx="8424935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Font typeface="Arial" panose="020B0604020202020204" pitchFamily="34" charset="0"/>
              <a:defRPr sz="2000" b="1">
                <a:solidFill>
                  <a:schemeClr val="tx2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1pPr>
            <a:lvl2pPr marL="914400" indent="-457200" eaLnBrk="0" hangingPunct="0">
              <a:spcBef>
                <a:spcPct val="20000"/>
              </a:spcBef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after fees and adjusted for dividends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Investment team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Pre-tax </a:t>
            </a: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 tangible assets </a:t>
            </a: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(NTA) – the value of the company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Buy at a discount to NTA and sell at a premium to NTA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 why the LIC is trading at a discount or premium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Fully franked dividend yield = profit reserve + franking credits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Mandate and investment </a:t>
            </a: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liquidity </a:t>
            </a:r>
            <a:endParaRPr lang="en-AU" alt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−"/>
            </a:pPr>
            <a:endParaRPr lang="en-US" altLang="en-US" sz="13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135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13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2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8187AA-7097-479E-B859-97B6DF919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55526"/>
            <a:ext cx="6758438" cy="554236"/>
          </a:xfrm>
        </p:spPr>
        <p:txBody>
          <a:bodyPr/>
          <a:lstStyle/>
          <a:p>
            <a:r>
              <a:rPr lang="en-AU" sz="2800" dirty="0" smtClean="0">
                <a:solidFill>
                  <a:srgbClr val="102345"/>
                </a:solidFill>
                <a:latin typeface="Calluna"/>
                <a:ea typeface="+mn-ea"/>
              </a:rPr>
              <a:t>Diversified portfolio of LICs</a:t>
            </a:r>
            <a:endParaRPr lang="en-US" sz="2800" dirty="0">
              <a:solidFill>
                <a:srgbClr val="102345"/>
              </a:solidFill>
              <a:latin typeface="Calluna"/>
              <a:ea typeface="+mn-ea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08C7701B-992B-4A7F-9936-69D5BA30A15B}"/>
              </a:ext>
            </a:extLst>
          </p:cNvPr>
          <p:cNvGraphicFramePr/>
          <p:nvPr>
            <p:extLst/>
          </p:nvPr>
        </p:nvGraphicFramePr>
        <p:xfrm>
          <a:off x="863587" y="1336143"/>
          <a:ext cx="6876765" cy="3467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34A9EF-9A4C-4CA7-8F58-159696F25050}"/>
              </a:ext>
            </a:extLst>
          </p:cNvPr>
          <p:cNvSpPr txBox="1"/>
          <p:nvPr/>
        </p:nvSpPr>
        <p:spPr>
          <a:xfrm>
            <a:off x="3707904" y="2715766"/>
            <a:ext cx="1269141" cy="646331"/>
          </a:xfrm>
          <a:prstGeom prst="rect">
            <a:avLst/>
          </a:prstGeom>
          <a:solidFill>
            <a:schemeClr val="tx1"/>
          </a:solidFill>
          <a:ln w="15875" cap="rnd">
            <a:solidFill>
              <a:schemeClr val="accent1"/>
            </a:solidFill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  <a:scene3d>
              <a:camera prst="perspectiveLeft" fov="2700000">
                <a:rot lat="0" lon="1200000" rev="0"/>
              </a:camera>
              <a:lightRig rig="threePt" dir="t"/>
            </a:scene3d>
          </a:bodyPr>
          <a:lstStyle/>
          <a:p>
            <a:pPr algn="ctr"/>
            <a:r>
              <a:rPr lang="en-AU" sz="1800" dirty="0">
                <a:solidFill>
                  <a:schemeClr val="bg1"/>
                </a:solidFill>
                <a:latin typeface="+mj-lt"/>
              </a:rPr>
              <a:t>Diversified </a:t>
            </a:r>
          </a:p>
          <a:p>
            <a:pPr algn="ctr"/>
            <a:r>
              <a:rPr lang="en-AU" sz="1800" dirty="0">
                <a:solidFill>
                  <a:schemeClr val="bg1"/>
                </a:solidFill>
                <a:latin typeface="+mj-lt"/>
              </a:rPr>
              <a:t>LICs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862831"/>
            <a:ext cx="1872208" cy="461610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r>
              <a:rPr lang="en-AU" sz="1200" baseline="30000" dirty="0" smtClean="0"/>
              <a:t>*</a:t>
            </a:r>
            <a:r>
              <a:rPr lang="en-AU" sz="1200" dirty="0"/>
              <a:t>As at </a:t>
            </a:r>
            <a:r>
              <a:rPr lang="en-AU" sz="1200" dirty="0" smtClean="0"/>
              <a:t>30 June </a:t>
            </a:r>
            <a:r>
              <a:rPr lang="en-AU" sz="1200" dirty="0"/>
              <a:t>2017</a:t>
            </a:r>
          </a:p>
          <a:p>
            <a:endParaRPr lang="en-US" sz="1200" dirty="0" smtClean="0">
              <a:solidFill>
                <a:schemeClr val="accent1"/>
              </a:solidFill>
              <a:cs typeface="Callun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10904" y="1707654"/>
            <a:ext cx="149116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dirty="0" smtClean="0"/>
              <a:t>Australian market - </a:t>
            </a:r>
            <a:r>
              <a:rPr lang="en-AU" altLang="en-US" dirty="0" smtClean="0"/>
              <a:t>100 </a:t>
            </a:r>
            <a:r>
              <a:rPr lang="en-AU" altLang="en-US" dirty="0" smtClean="0"/>
              <a:t>LICs</a:t>
            </a:r>
            <a:endParaRPr lang="en-AU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7328079" y="2829875"/>
            <a:ext cx="1473994" cy="749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Total </a:t>
            </a:r>
            <a:r>
              <a:rPr lang="en-AU" dirty="0" smtClean="0"/>
              <a:t>market cap </a:t>
            </a:r>
            <a:r>
              <a:rPr lang="en-AU" dirty="0"/>
              <a:t>$</a:t>
            </a:r>
            <a:r>
              <a:rPr lang="en-AU" dirty="0" smtClean="0"/>
              <a:t>33 </a:t>
            </a:r>
            <a:r>
              <a:rPr lang="en-AU" dirty="0" smtClean="0"/>
              <a:t>billion*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995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102345"/>
                </a:solidFill>
                <a:latin typeface="Calluna"/>
                <a:ea typeface="+mn-ea"/>
              </a:rPr>
              <a:t>LIC investor resources </a:t>
            </a: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519996" y="1419622"/>
            <a:ext cx="8424935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Font typeface="Arial" panose="020B0604020202020204" pitchFamily="34" charset="0"/>
              <a:defRPr sz="2000" b="1">
                <a:solidFill>
                  <a:schemeClr val="tx2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1pPr>
            <a:lvl2pPr marL="914400" indent="-457200" eaLnBrk="0" hangingPunct="0">
              <a:spcBef>
                <a:spcPct val="20000"/>
              </a:spcBef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Unicode MS" pitchFamily="34" charset="-128"/>
                <a:ea typeface="ＭＳ Ｐゴシック" panose="020B0600070205080204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Independent research houses and brokers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ASX website </a:t>
            </a:r>
            <a:endParaRPr lang="en-AU" alt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Livewire website: </a:t>
            </a: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livewiremarkets.com</a:t>
            </a:r>
            <a:endParaRPr lang="en-AU" alt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Cuffelinks website: cuffelinks.com.au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LIC investor </a:t>
            </a: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websites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Attending investor </a:t>
            </a: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 and conference </a:t>
            </a:r>
            <a:r>
              <a:rPr lang="en-AU" alt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and news media </a:t>
            </a:r>
            <a:endParaRPr lang="en-AU" alt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alt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alt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eaLnBrk="1" hangingPunct="1">
              <a:buFont typeface="Arial" panose="020B0604020202020204" pitchFamily="34" charset="0"/>
              <a:buChar char="−"/>
            </a:pPr>
            <a:endParaRPr lang="en-US" altLang="en-US" sz="1800" b="1" dirty="0">
              <a:latin typeface="+mn-lt"/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135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13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2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900" dirty="0">
                <a:latin typeface="Calluna" pitchFamily="50" charset="0"/>
                <a:ea typeface="+mn-ea"/>
                <a:cs typeface="+mn-cs"/>
              </a:rPr>
              <a:t>About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23678"/>
            <a:ext cx="4752528" cy="2847656"/>
          </a:xfrm>
        </p:spPr>
        <p:txBody>
          <a:bodyPr/>
          <a:lstStyle/>
          <a:p>
            <a:r>
              <a:rPr lang="en-AU" sz="1800" dirty="0" smtClean="0"/>
              <a:t>Six </a:t>
            </a:r>
            <a:r>
              <a:rPr lang="en-AU" sz="1800" dirty="0"/>
              <a:t>LICs and </a:t>
            </a:r>
            <a:r>
              <a:rPr lang="en-AU" sz="1800" dirty="0" smtClean="0"/>
              <a:t>over </a:t>
            </a:r>
            <a:r>
              <a:rPr lang="en-AU" sz="1800" dirty="0" smtClean="0">
                <a:latin typeface="+mj-lt"/>
              </a:rPr>
              <a:t>$2 </a:t>
            </a:r>
            <a:r>
              <a:rPr lang="en-AU" sz="1800" dirty="0">
                <a:latin typeface="+mj-lt"/>
              </a:rPr>
              <a:t>billion</a:t>
            </a:r>
            <a:r>
              <a:rPr lang="en-AU" sz="1800" dirty="0"/>
              <a:t> in shareholder capital for </a:t>
            </a:r>
            <a:r>
              <a:rPr lang="en-AU" sz="1800" dirty="0" smtClean="0"/>
              <a:t>55,000 </a:t>
            </a:r>
            <a:r>
              <a:rPr lang="en-AU" sz="1800" dirty="0"/>
              <a:t>retail shareholders </a:t>
            </a:r>
          </a:p>
          <a:p>
            <a:pPr marL="0" indent="0">
              <a:buNone/>
            </a:pPr>
            <a:endParaRPr lang="en-AU" sz="800" dirty="0"/>
          </a:p>
          <a:p>
            <a:r>
              <a:rPr lang="en-AU" sz="1800" dirty="0"/>
              <a:t>Eight investment professionals with combined investment experience of over </a:t>
            </a:r>
            <a:r>
              <a:rPr lang="en-AU" sz="1800" dirty="0">
                <a:latin typeface="+mj-lt"/>
              </a:rPr>
              <a:t>100 years</a:t>
            </a:r>
            <a:endParaRPr lang="en-AU" sz="800" dirty="0">
              <a:solidFill>
                <a:schemeClr val="accent2"/>
              </a:solidFill>
              <a:latin typeface="+mj-lt"/>
            </a:endParaRPr>
          </a:p>
          <a:p>
            <a:pPr marL="0" indent="0">
              <a:buNone/>
            </a:pPr>
            <a:endParaRPr lang="en-AU" sz="800" dirty="0"/>
          </a:p>
          <a:p>
            <a:r>
              <a:rPr lang="en-AU" sz="1800" dirty="0">
                <a:latin typeface="+mj-lt"/>
              </a:rPr>
              <a:t>Proven</a:t>
            </a:r>
            <a:r>
              <a:rPr lang="en-AU" sz="1800" dirty="0"/>
              <a:t> investment approach</a:t>
            </a:r>
          </a:p>
          <a:p>
            <a:pPr marL="0" indent="0">
              <a:buNone/>
            </a:pPr>
            <a:endParaRPr lang="en-AU" sz="800" dirty="0"/>
          </a:p>
          <a:p>
            <a:r>
              <a:rPr lang="en-AU" sz="1800" dirty="0"/>
              <a:t>Committed to </a:t>
            </a:r>
            <a:r>
              <a:rPr lang="en-AU" sz="1800" dirty="0">
                <a:latin typeface="+mj-lt"/>
              </a:rPr>
              <a:t>philanthropic </a:t>
            </a:r>
            <a:r>
              <a:rPr lang="en-AU" sz="1800" dirty="0"/>
              <a:t>and</a:t>
            </a:r>
            <a:r>
              <a:rPr lang="en-AU" sz="1800" dirty="0">
                <a:latin typeface="+mj-lt"/>
              </a:rPr>
              <a:t> advocacy initiatives</a:t>
            </a:r>
            <a:r>
              <a:rPr lang="en-AU" sz="1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Finding superior returns from growth companies </a:t>
            </a:r>
          </a:p>
        </p:txBody>
      </p:sp>
      <p:pic>
        <p:nvPicPr>
          <p:cNvPr id="9" name="Picture 3" descr="C:\Users\james.mcnamara\AppData\Local\Microsoft\Windows\Temporary Internet Files\Content.Outlook\U3JVEA9B\Zenith_WINNER_logo_2015_CMYK (2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0541" y="2067694"/>
            <a:ext cx="1234836" cy="87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59363" y="3844408"/>
            <a:ext cx="3161109" cy="658121"/>
          </a:xfrm>
          <a:prstGeom prst="rect">
            <a:avLst/>
          </a:prstGeom>
        </p:spPr>
        <p:txBody>
          <a:bodyPr wrap="square" lIns="57397" tIns="28698" rIns="57397" bIns="28698">
            <a:spAutoFit/>
          </a:bodyPr>
          <a:lstStyle/>
          <a:p>
            <a:r>
              <a:rPr lang="en-AU" sz="1300" dirty="0"/>
              <a:t>Winner of the Listed Investment Companies category at the Professional Planner | Zenith Fund Awards 2014, 2015 and 2016</a:t>
            </a:r>
          </a:p>
        </p:txBody>
      </p:sp>
      <p:pic>
        <p:nvPicPr>
          <p:cNvPr id="2051" name="Picture 3" descr="C:\Users\alexandra.hopper\Desktop\Zenith_Awards_2016_WINNER_log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30021"/>
            <a:ext cx="1706540" cy="109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141962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+mj-lt"/>
              </a:rPr>
              <a:t>Independent boutique fund manager </a:t>
            </a:r>
          </a:p>
        </p:txBody>
      </p:sp>
      <p:pic>
        <p:nvPicPr>
          <p:cNvPr id="11" name="Picture 2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3046878"/>
            <a:ext cx="1228377" cy="69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41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059582"/>
            <a:ext cx="5832648" cy="830128"/>
          </a:xfrm>
        </p:spPr>
        <p:txBody>
          <a:bodyPr/>
          <a:lstStyle/>
          <a:p>
            <a:r>
              <a:rPr lang="en-AU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Join more than </a:t>
            </a:r>
            <a:r>
              <a:rPr lang="en-AU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30,000 </a:t>
            </a:r>
            <a:r>
              <a:rPr lang="en-AU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weekly readers</a:t>
            </a:r>
          </a:p>
          <a:p>
            <a:endParaRPr lang="en-AU" sz="2400" dirty="0"/>
          </a:p>
          <a:p>
            <a:r>
              <a:rPr lang="en-AU" sz="2400" dirty="0"/>
              <a:t>Subscribe to our investment insights </a:t>
            </a:r>
            <a:br>
              <a:rPr lang="en-AU" sz="2400" dirty="0"/>
            </a:br>
            <a:r>
              <a:rPr lang="en-AU" sz="2400" dirty="0"/>
              <a:t>and market updates at:</a:t>
            </a:r>
            <a:endParaRPr lang="en-AU" sz="2400" dirty="0">
              <a:latin typeface="+mj-lt"/>
            </a:endParaRPr>
          </a:p>
          <a:p>
            <a:r>
              <a:rPr lang="en-AU" sz="2400" dirty="0">
                <a:latin typeface="+mj-lt"/>
              </a:rPr>
              <a:t>wilsonassetmanagement.com.au</a:t>
            </a:r>
          </a:p>
          <a:p>
            <a:endParaRPr lang="en-AU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851670"/>
            <a:ext cx="3175496" cy="52343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E467B6C3-ECC1-490F-95BB-2CF0E936F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2283718"/>
            <a:ext cx="6758438" cy="1069377"/>
          </a:xfrm>
        </p:spPr>
        <p:txBody>
          <a:bodyPr/>
          <a:lstStyle/>
          <a:p>
            <a:r>
              <a:rPr lang="en-US" sz="2800" dirty="0"/>
              <a:t>Get in touch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1AF3DFDE-00EE-4E29-A6FB-BACE755E2A0C}"/>
              </a:ext>
            </a:extLst>
          </p:cNvPr>
          <p:cNvSpPr txBox="1">
            <a:spLocks/>
          </p:cNvSpPr>
          <p:nvPr/>
        </p:nvSpPr>
        <p:spPr>
          <a:xfrm>
            <a:off x="477858" y="3435846"/>
            <a:ext cx="6758438" cy="7214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81581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Font typeface="Calibre Light" pitchFamily="34" charset="0"/>
              <a:buNone/>
              <a:defRPr sz="3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7906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5810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23716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31621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9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39525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47432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55335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63241" indent="0" algn="ctr" defTabSz="815810" rtl="0" eaLnBrk="1" latinLnBrk="0" hangingPunct="1">
              <a:spcBef>
                <a:spcPts val="0"/>
              </a:spcBef>
              <a:buClr>
                <a:schemeClr val="accent2"/>
              </a:buClr>
              <a:buFont typeface="Calibre Light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/>
              <a:t>info@wilsonassetmanagement.com.au</a:t>
            </a:r>
          </a:p>
          <a:p>
            <a:endParaRPr lang="en-AU" sz="2000" dirty="0"/>
          </a:p>
          <a:p>
            <a:r>
              <a:rPr lang="en-AU" sz="2000" dirty="0"/>
              <a:t>Telephone. +61 2 9247 6755</a:t>
            </a:r>
          </a:p>
          <a:p>
            <a:r>
              <a:rPr lang="en-AU" sz="2000" dirty="0"/>
              <a:t>Level 11, 139 Macquarie Street</a:t>
            </a:r>
          </a:p>
          <a:p>
            <a:r>
              <a:rPr lang="en-AU" sz="2000" dirty="0"/>
              <a:t>Sydney NSW 2000</a:t>
            </a:r>
          </a:p>
          <a:p>
            <a:r>
              <a:rPr lang="en-AU" sz="2000" dirty="0"/>
              <a:t>GPO Box 4658, Sydney NSW 2001</a:t>
            </a:r>
          </a:p>
        </p:txBody>
      </p:sp>
    </p:spTree>
    <p:extLst>
      <p:ext uri="{BB962C8B-B14F-4D97-AF65-F5344CB8AC3E}">
        <p14:creationId xmlns:p14="http://schemas.microsoft.com/office/powerpoint/2010/main" val="351136799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AM_Powerpoint Template">
  <a:themeElements>
    <a:clrScheme name="WAM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102345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M">
  <a:themeElements>
    <a:clrScheme name="WAM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102345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M Capital">
  <a:themeElements>
    <a:clrScheme name="WAM Capital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329AB7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WAM Research">
  <a:themeElements>
    <a:clrScheme name="WAM Research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A5728E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WAM Active">
  <a:themeElements>
    <a:clrScheme name="WAM Active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4AC5AE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WAM Leaders">
  <a:themeElements>
    <a:clrScheme name="WAM Leaders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647872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WAM_Powerpoint Template">
  <a:themeElements>
    <a:clrScheme name="WAM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102345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WAM_Powerpoint Template">
  <a:themeElements>
    <a:clrScheme name="WAM">
      <a:dk1>
        <a:srgbClr val="102345"/>
      </a:dk1>
      <a:lt1>
        <a:sysClr val="window" lastClr="FFFFFF"/>
      </a:lt1>
      <a:dk2>
        <a:srgbClr val="000000"/>
      </a:dk2>
      <a:lt2>
        <a:srgbClr val="FFFFFF"/>
      </a:lt2>
      <a:accent1>
        <a:srgbClr val="102345"/>
      </a:accent1>
      <a:accent2>
        <a:srgbClr val="7B858E"/>
      </a:accent2>
      <a:accent3>
        <a:srgbClr val="E6E7E9"/>
      </a:accent3>
      <a:accent4>
        <a:srgbClr val="AFB5BB"/>
      </a:accent4>
      <a:accent5>
        <a:srgbClr val="5B636B"/>
      </a:accent5>
      <a:accent6>
        <a:srgbClr val="3D4247"/>
      </a:accent6>
      <a:hlink>
        <a:srgbClr val="102345"/>
      </a:hlink>
      <a:folHlink>
        <a:srgbClr val="102345"/>
      </a:folHlink>
    </a:clrScheme>
    <a:fontScheme name="WAM_PowerPoint">
      <a:majorFont>
        <a:latin typeface="Calibre Medium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WAM_Powerpoint Template</Template>
  <TotalTime>90</TotalTime>
  <Words>350</Words>
  <Application>Microsoft Office PowerPoint</Application>
  <PresentationFormat>On-screen Show (16:9)</PresentationFormat>
  <Paragraphs>76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4" baseType="lpstr">
      <vt:lpstr>Arial Unicode MS</vt:lpstr>
      <vt:lpstr>ＭＳ Ｐゴシック</vt:lpstr>
      <vt:lpstr>Arial</vt:lpstr>
      <vt:lpstr>Calibre Light</vt:lpstr>
      <vt:lpstr>Calibre Medium</vt:lpstr>
      <vt:lpstr>Calibre Regular</vt:lpstr>
      <vt:lpstr>Calibre Semibold</vt:lpstr>
      <vt:lpstr>Calibri</vt:lpstr>
      <vt:lpstr>Calluna</vt:lpstr>
      <vt:lpstr>WAM_Powerpoint Template</vt:lpstr>
      <vt:lpstr>WAM</vt:lpstr>
      <vt:lpstr>WAM Capital</vt:lpstr>
      <vt:lpstr>WAM Research</vt:lpstr>
      <vt:lpstr>WAM Active</vt:lpstr>
      <vt:lpstr>WAM Leaders</vt:lpstr>
      <vt:lpstr>1_WAM_Powerpoint Template</vt:lpstr>
      <vt:lpstr>2_WAM_Powerpoint Template</vt:lpstr>
      <vt:lpstr>PowerPoint Presentation</vt:lpstr>
      <vt:lpstr>Listed investment company (LIC) benefits</vt:lpstr>
      <vt:lpstr>Assessing LICs for investment</vt:lpstr>
      <vt:lpstr>Diversified portfolio of LICs</vt:lpstr>
      <vt:lpstr>LIC investor resources </vt:lpstr>
      <vt:lpstr>About us</vt:lpstr>
      <vt:lpstr>Get in touch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this template</dc:title>
  <dc:creator>Alexandra Hopper</dc:creator>
  <cp:lastModifiedBy>Alexandra Hopper</cp:lastModifiedBy>
  <cp:revision>373</cp:revision>
  <cp:lastPrinted>2017-06-13T06:06:31Z</cp:lastPrinted>
  <dcterms:created xsi:type="dcterms:W3CDTF">2016-11-13T04:01:23Z</dcterms:created>
  <dcterms:modified xsi:type="dcterms:W3CDTF">2017-08-08T07:08:51Z</dcterms:modified>
</cp:coreProperties>
</file>