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633" r:id="rId2"/>
    <p:sldId id="812" r:id="rId3"/>
    <p:sldId id="548" r:id="rId4"/>
    <p:sldId id="816" r:id="rId5"/>
    <p:sldId id="817" r:id="rId6"/>
    <p:sldId id="813" r:id="rId7"/>
    <p:sldId id="669" r:id="rId8"/>
    <p:sldId id="818" r:id="rId9"/>
    <p:sldId id="815" r:id="rId10"/>
    <p:sldId id="789" r:id="rId11"/>
    <p:sldId id="780" r:id="rId12"/>
    <p:sldId id="803" r:id="rId13"/>
    <p:sldId id="782" r:id="rId14"/>
    <p:sldId id="716" r:id="rId15"/>
    <p:sldId id="717" r:id="rId16"/>
    <p:sldId id="790" r:id="rId17"/>
    <p:sldId id="799" r:id="rId18"/>
    <p:sldId id="804" r:id="rId19"/>
    <p:sldId id="785" r:id="rId20"/>
    <p:sldId id="764" r:id="rId21"/>
    <p:sldId id="808" r:id="rId22"/>
    <p:sldId id="760" r:id="rId23"/>
    <p:sldId id="792" r:id="rId24"/>
    <p:sldId id="807" r:id="rId25"/>
    <p:sldId id="794" r:id="rId26"/>
    <p:sldId id="796" r:id="rId27"/>
    <p:sldId id="805" r:id="rId28"/>
    <p:sldId id="797" r:id="rId29"/>
    <p:sldId id="806" r:id="rId30"/>
    <p:sldId id="798" r:id="rId31"/>
    <p:sldId id="809" r:id="rId32"/>
    <p:sldId id="647" r:id="rId33"/>
    <p:sldId id="811" r:id="rId34"/>
    <p:sldId id="801" r:id="rId35"/>
    <p:sldId id="802" r:id="rId3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F520A307-566A-4AEA-82AC-AB566988753C}">
          <p14:sldIdLst/>
        </p14:section>
        <p14:section name="Untitled Section" id="{836BAC13-39F0-493D-A6DF-C4F1FEE26632}">
          <p14:sldIdLst>
            <p14:sldId id="633"/>
            <p14:sldId id="812"/>
            <p14:sldId id="548"/>
            <p14:sldId id="816"/>
            <p14:sldId id="817"/>
            <p14:sldId id="813"/>
            <p14:sldId id="669"/>
            <p14:sldId id="818"/>
            <p14:sldId id="815"/>
            <p14:sldId id="789"/>
            <p14:sldId id="780"/>
            <p14:sldId id="803"/>
            <p14:sldId id="782"/>
            <p14:sldId id="716"/>
            <p14:sldId id="717"/>
            <p14:sldId id="790"/>
            <p14:sldId id="799"/>
            <p14:sldId id="804"/>
            <p14:sldId id="785"/>
            <p14:sldId id="764"/>
            <p14:sldId id="808"/>
            <p14:sldId id="760"/>
            <p14:sldId id="792"/>
            <p14:sldId id="807"/>
            <p14:sldId id="794"/>
            <p14:sldId id="796"/>
            <p14:sldId id="805"/>
            <p14:sldId id="797"/>
            <p14:sldId id="806"/>
            <p14:sldId id="798"/>
            <p14:sldId id="809"/>
            <p14:sldId id="647"/>
            <p14:sldId id="811"/>
            <p14:sldId id="801"/>
            <p14:sldId id="802"/>
          </p14:sldIdLst>
        </p14:section>
      </p14:sectionLst>
    </p:ext>
    <p:ext uri="{EFAFB233-063F-42B5-8137-9DF3F51BA10A}">
      <p15:sldGuideLst xmlns:p15="http://schemas.microsoft.com/office/powerpoint/2012/main">
        <p15:guide id="1" orient="horz" pos="709">
          <p15:clr>
            <a:srgbClr val="A4A3A4"/>
          </p15:clr>
        </p15:guide>
        <p15:guide id="2" orient="horz" pos="3753">
          <p15:clr>
            <a:srgbClr val="A4A3A4"/>
          </p15:clr>
        </p15:guide>
        <p15:guide id="3" orient="horz" pos="2995">
          <p15:clr>
            <a:srgbClr val="A4A3A4"/>
          </p15:clr>
        </p15:guide>
        <p15:guide id="4" orient="horz" pos="489">
          <p15:clr>
            <a:srgbClr val="A4A3A4"/>
          </p15:clr>
        </p15:guide>
        <p15:guide id="5" orient="horz" pos="887">
          <p15:clr>
            <a:srgbClr val="A4A3A4"/>
          </p15:clr>
        </p15:guide>
        <p15:guide id="6" pos="5647">
          <p15:clr>
            <a:srgbClr val="A4A3A4"/>
          </p15:clr>
        </p15:guide>
        <p15:guide id="7" pos="2880">
          <p15:clr>
            <a:srgbClr val="A4A3A4"/>
          </p15:clr>
        </p15:guide>
        <p15:guide id="8" pos="385">
          <p15:clr>
            <a:srgbClr val="A4A3A4"/>
          </p15:clr>
        </p15:guide>
        <p15:guide id="9" pos="5226">
          <p15:clr>
            <a:srgbClr val="A4A3A4"/>
          </p15:clr>
        </p15:guide>
        <p15:guide id="10" pos="2608">
          <p15:clr>
            <a:srgbClr val="A4A3A4"/>
          </p15:clr>
        </p15:guide>
        <p15:guide id="11" pos="3243">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Esabel Thinnakone" initials="ET" lastIdx="13" clrIdx="2"/>
  <p:cmAuthor id="3" name="Michael Mclean" initials="MM"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AE0"/>
    <a:srgbClr val="F3F7E7"/>
    <a:srgbClr val="B7D30B"/>
    <a:srgbClr val="CEEAE0"/>
    <a:srgbClr val="C1CBC6"/>
    <a:srgbClr val="C2CBC6"/>
    <a:srgbClr val="C6DAC6"/>
    <a:srgbClr val="C7DAC6"/>
    <a:srgbClr val="6ECDB2"/>
    <a:srgbClr val="6DC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086" autoAdjust="0"/>
  </p:normalViewPr>
  <p:slideViewPr>
    <p:cSldViewPr snapToObjects="1">
      <p:cViewPr varScale="1">
        <p:scale>
          <a:sx n="77" d="100"/>
          <a:sy n="77" d="100"/>
        </p:scale>
        <p:origin x="1596" y="96"/>
      </p:cViewPr>
      <p:guideLst>
        <p:guide orient="horz" pos="709"/>
        <p:guide orient="horz" pos="3753"/>
        <p:guide orient="horz" pos="2995"/>
        <p:guide orient="horz" pos="489"/>
        <p:guide orient="horz" pos="887"/>
        <p:guide pos="5647"/>
        <p:guide pos="2880"/>
        <p:guide pos="385"/>
        <p:guide pos="5226"/>
        <p:guide pos="2608"/>
        <p:guide pos="3243"/>
      </p:guideLst>
    </p:cSldViewPr>
  </p:slideViewPr>
  <p:notesTextViewPr>
    <p:cViewPr>
      <p:scale>
        <a:sx n="1" d="1"/>
        <a:sy n="1" d="1"/>
      </p:scale>
      <p:origin x="0" y="0"/>
    </p:cViewPr>
  </p:notesTextViewPr>
  <p:sorterViewPr>
    <p:cViewPr>
      <p:scale>
        <a:sx n="200" d="100"/>
        <a:sy n="200" d="100"/>
      </p:scale>
      <p:origin x="0" y="9528"/>
    </p:cViewPr>
  </p:sorterViewPr>
  <p:notesViewPr>
    <p:cSldViewPr snapToObjects="1" showGuides="1">
      <p:cViewPr varScale="1">
        <p:scale>
          <a:sx n="76" d="100"/>
          <a:sy n="76" d="100"/>
        </p:scale>
        <p:origin x="-3282"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ssyda012.au.challenger.net\homedrives$\mly.CHALLENGERAU\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Projected</a:t>
            </a:r>
            <a:r>
              <a:rPr lang="en-AU" baseline="0"/>
              <a:t> growth of older Australians</a:t>
            </a:r>
            <a:endParaRPr lang="en-AU"/>
          </a:p>
        </c:rich>
      </c:tx>
      <c:overlay val="0"/>
    </c:title>
    <c:autoTitleDeleted val="0"/>
    <c:plotArea>
      <c:layout/>
      <c:barChart>
        <c:barDir val="col"/>
        <c:grouping val="clustered"/>
        <c:varyColors val="0"/>
        <c:ser>
          <c:idx val="0"/>
          <c:order val="0"/>
          <c:tx>
            <c:strRef>
              <c:f>Sheet1!$F$9</c:f>
              <c:strCache>
                <c:ptCount val="1"/>
                <c:pt idx="0">
                  <c:v>65-84</c:v>
                </c:pt>
              </c:strCache>
            </c:strRef>
          </c:tx>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Sheet1!$E$10:$E$15</c:f>
              <c:strCache>
                <c:ptCount val="6"/>
                <c:pt idx="0">
                  <c:v>2010</c:v>
                </c:pt>
                <c:pt idx="1">
                  <c:v>2014-2015</c:v>
                </c:pt>
                <c:pt idx="2">
                  <c:v>2024-2025</c:v>
                </c:pt>
                <c:pt idx="3">
                  <c:v>2034-2035</c:v>
                </c:pt>
                <c:pt idx="4">
                  <c:v>2044-2045</c:v>
                </c:pt>
                <c:pt idx="5">
                  <c:v>2054-2055</c:v>
                </c:pt>
              </c:strCache>
            </c:strRef>
          </c:cat>
          <c:val>
            <c:numRef>
              <c:f>Sheet1!$F$10:$F$15</c:f>
              <c:numCache>
                <c:formatCode>General</c:formatCode>
                <c:ptCount val="6"/>
                <c:pt idx="0">
                  <c:v>2.5</c:v>
                </c:pt>
                <c:pt idx="1">
                  <c:v>3.1</c:v>
                </c:pt>
                <c:pt idx="2">
                  <c:v>4.3</c:v>
                </c:pt>
                <c:pt idx="3">
                  <c:v>5.2</c:v>
                </c:pt>
                <c:pt idx="4">
                  <c:v>5.9</c:v>
                </c:pt>
                <c:pt idx="5">
                  <c:v>7</c:v>
                </c:pt>
              </c:numCache>
            </c:numRef>
          </c:val>
          <c:extLst>
            <c:ext xmlns:c16="http://schemas.microsoft.com/office/drawing/2014/chart" uri="{C3380CC4-5D6E-409C-BE32-E72D297353CC}">
              <c16:uniqueId val="{00000000-7512-4825-8DD1-4EF500E61C87}"/>
            </c:ext>
          </c:extLst>
        </c:ser>
        <c:ser>
          <c:idx val="1"/>
          <c:order val="1"/>
          <c:tx>
            <c:strRef>
              <c:f>Sheet1!$G$9</c:f>
              <c:strCache>
                <c:ptCount val="1"/>
                <c:pt idx="0">
                  <c:v>85+</c:v>
                </c:pt>
              </c:strCache>
            </c:strRef>
          </c:tx>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Sheet1!$E$10:$E$15</c:f>
              <c:strCache>
                <c:ptCount val="6"/>
                <c:pt idx="0">
                  <c:v>2010</c:v>
                </c:pt>
                <c:pt idx="1">
                  <c:v>2014-2015</c:v>
                </c:pt>
                <c:pt idx="2">
                  <c:v>2024-2025</c:v>
                </c:pt>
                <c:pt idx="3">
                  <c:v>2034-2035</c:v>
                </c:pt>
                <c:pt idx="4">
                  <c:v>2044-2045</c:v>
                </c:pt>
                <c:pt idx="5">
                  <c:v>2054-2055</c:v>
                </c:pt>
              </c:strCache>
            </c:strRef>
          </c:cat>
          <c:val>
            <c:numRef>
              <c:f>Sheet1!$G$10:$G$15</c:f>
              <c:numCache>
                <c:formatCode>General</c:formatCode>
                <c:ptCount val="6"/>
                <c:pt idx="0">
                  <c:v>0.4</c:v>
                </c:pt>
                <c:pt idx="1">
                  <c:v>0.5</c:v>
                </c:pt>
                <c:pt idx="2">
                  <c:v>0.6</c:v>
                </c:pt>
                <c:pt idx="3">
                  <c:v>1</c:v>
                </c:pt>
                <c:pt idx="4">
                  <c:v>1.5</c:v>
                </c:pt>
                <c:pt idx="5">
                  <c:v>1.9</c:v>
                </c:pt>
              </c:numCache>
            </c:numRef>
          </c:val>
          <c:extLst>
            <c:ext xmlns:c16="http://schemas.microsoft.com/office/drawing/2014/chart" uri="{C3380CC4-5D6E-409C-BE32-E72D297353CC}">
              <c16:uniqueId val="{00000001-7512-4825-8DD1-4EF500E61C87}"/>
            </c:ext>
          </c:extLst>
        </c:ser>
        <c:dLbls>
          <c:dLblPos val="outEnd"/>
          <c:showLegendKey val="0"/>
          <c:showVal val="1"/>
          <c:showCatName val="0"/>
          <c:showSerName val="0"/>
          <c:showPercent val="0"/>
          <c:showBubbleSize val="0"/>
        </c:dLbls>
        <c:gapWidth val="150"/>
        <c:axId val="86399616"/>
        <c:axId val="86409600"/>
      </c:barChart>
      <c:catAx>
        <c:axId val="86399616"/>
        <c:scaling>
          <c:orientation val="minMax"/>
        </c:scaling>
        <c:delete val="0"/>
        <c:axPos val="b"/>
        <c:numFmt formatCode="General" sourceLinked="0"/>
        <c:majorTickMark val="out"/>
        <c:minorTickMark val="none"/>
        <c:tickLblPos val="nextTo"/>
        <c:crossAx val="86409600"/>
        <c:crosses val="autoZero"/>
        <c:auto val="1"/>
        <c:lblAlgn val="ctr"/>
        <c:lblOffset val="100"/>
        <c:noMultiLvlLbl val="0"/>
      </c:catAx>
      <c:valAx>
        <c:axId val="86409600"/>
        <c:scaling>
          <c:orientation val="minMax"/>
        </c:scaling>
        <c:delete val="0"/>
        <c:axPos val="l"/>
        <c:title>
          <c:tx>
            <c:rich>
              <a:bodyPr rot="-5400000" vert="horz"/>
              <a:lstStyle/>
              <a:p>
                <a:pPr>
                  <a:defRPr sz="1100"/>
                </a:pPr>
                <a:r>
                  <a:rPr lang="en-AU" sz="1100"/>
                  <a:t>millions</a:t>
                </a:r>
                <a:r>
                  <a:rPr lang="en-AU" sz="1100" baseline="0"/>
                  <a:t> of persons</a:t>
                </a:r>
                <a:endParaRPr lang="en-AU" sz="1100"/>
              </a:p>
            </c:rich>
          </c:tx>
          <c:layout>
            <c:manualLayout>
              <c:xMode val="edge"/>
              <c:yMode val="edge"/>
              <c:x val="1.0967487875312617E-2"/>
              <c:y val="0.32905539674740469"/>
            </c:manualLayout>
          </c:layout>
          <c:overlay val="0"/>
        </c:title>
        <c:numFmt formatCode="#,##0.00" sourceLinked="0"/>
        <c:majorTickMark val="out"/>
        <c:minorTickMark val="none"/>
        <c:tickLblPos val="nextTo"/>
        <c:crossAx val="86399616"/>
        <c:crosses val="autoZero"/>
        <c:crossBetween val="between"/>
        <c:majorUnit val="0.5"/>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Age on entry</a:t>
            </a:r>
          </a:p>
        </c:rich>
      </c:tx>
      <c:overlay val="0"/>
    </c:title>
    <c:autoTitleDeleted val="0"/>
    <c:plotArea>
      <c:layout/>
      <c:barChart>
        <c:barDir val="col"/>
        <c:grouping val="clustered"/>
        <c:varyColors val="0"/>
        <c:ser>
          <c:idx val="0"/>
          <c:order val="0"/>
          <c:tx>
            <c:v>Male</c:v>
          </c:tx>
          <c:spPr>
            <a:solidFill>
              <a:schemeClr val="accent1"/>
            </a:solidFill>
            <a:ln>
              <a:noFill/>
            </a:ln>
          </c:spPr>
          <c:invertIfNegative val="0"/>
          <c:cat>
            <c:strRef>
              <c:f>'Table S1.12'!$H$25:$H$33</c:f>
              <c:strCache>
                <c:ptCount val="9"/>
                <c:pt idx="0">
                  <c:v>&lt; 65</c:v>
                </c:pt>
                <c:pt idx="1">
                  <c:v>65–69</c:v>
                </c:pt>
                <c:pt idx="2">
                  <c:v>70–74</c:v>
                </c:pt>
                <c:pt idx="3">
                  <c:v>75–79</c:v>
                </c:pt>
                <c:pt idx="4">
                  <c:v>80–84</c:v>
                </c:pt>
                <c:pt idx="5">
                  <c:v>85–89</c:v>
                </c:pt>
                <c:pt idx="6">
                  <c:v>90–94</c:v>
                </c:pt>
                <c:pt idx="7">
                  <c:v>95–99</c:v>
                </c:pt>
                <c:pt idx="8">
                  <c:v>≥100</c:v>
                </c:pt>
              </c:strCache>
            </c:strRef>
          </c:cat>
          <c:val>
            <c:numRef>
              <c:f>'Table S1.12'!$I$25:$I$33</c:f>
              <c:numCache>
                <c:formatCode>#,##0</c:formatCode>
                <c:ptCount val="9"/>
                <c:pt idx="0">
                  <c:v>1138</c:v>
                </c:pt>
                <c:pt idx="1">
                  <c:v>1173</c:v>
                </c:pt>
                <c:pt idx="2">
                  <c:v>1851</c:v>
                </c:pt>
                <c:pt idx="3">
                  <c:v>3046</c:v>
                </c:pt>
                <c:pt idx="4">
                  <c:v>4846</c:v>
                </c:pt>
                <c:pt idx="5">
                  <c:v>5976</c:v>
                </c:pt>
                <c:pt idx="6">
                  <c:v>3664</c:v>
                </c:pt>
                <c:pt idx="7">
                  <c:v>825</c:v>
                </c:pt>
                <c:pt idx="8">
                  <c:v>66</c:v>
                </c:pt>
              </c:numCache>
            </c:numRef>
          </c:val>
          <c:extLst>
            <c:ext xmlns:c16="http://schemas.microsoft.com/office/drawing/2014/chart" uri="{C3380CC4-5D6E-409C-BE32-E72D297353CC}">
              <c16:uniqueId val="{00000000-FE45-4662-9F8D-8A7911F4C9CD}"/>
            </c:ext>
          </c:extLst>
        </c:ser>
        <c:ser>
          <c:idx val="1"/>
          <c:order val="1"/>
          <c:tx>
            <c:v>Female</c:v>
          </c:tx>
          <c:spPr>
            <a:solidFill>
              <a:schemeClr val="bg2">
                <a:lumMod val="65000"/>
                <a:lumOff val="35000"/>
              </a:schemeClr>
            </a:solidFill>
          </c:spPr>
          <c:invertIfNegative val="0"/>
          <c:cat>
            <c:strRef>
              <c:f>'Table S1.12'!$H$25:$H$33</c:f>
              <c:strCache>
                <c:ptCount val="9"/>
                <c:pt idx="0">
                  <c:v>&lt; 65</c:v>
                </c:pt>
                <c:pt idx="1">
                  <c:v>65–69</c:v>
                </c:pt>
                <c:pt idx="2">
                  <c:v>70–74</c:v>
                </c:pt>
                <c:pt idx="3">
                  <c:v>75–79</c:v>
                </c:pt>
                <c:pt idx="4">
                  <c:v>80–84</c:v>
                </c:pt>
                <c:pt idx="5">
                  <c:v>85–89</c:v>
                </c:pt>
                <c:pt idx="6">
                  <c:v>90–94</c:v>
                </c:pt>
                <c:pt idx="7">
                  <c:v>95–99</c:v>
                </c:pt>
                <c:pt idx="8">
                  <c:v>≥100</c:v>
                </c:pt>
              </c:strCache>
            </c:strRef>
          </c:cat>
          <c:val>
            <c:numRef>
              <c:f>'Table S1.12'!$J$25:$J$33</c:f>
              <c:numCache>
                <c:formatCode>#,##0</c:formatCode>
                <c:ptCount val="9"/>
                <c:pt idx="0">
                  <c:v>896</c:v>
                </c:pt>
                <c:pt idx="1">
                  <c:v>998</c:v>
                </c:pt>
                <c:pt idx="2">
                  <c:v>1810</c:v>
                </c:pt>
                <c:pt idx="3">
                  <c:v>3668</c:v>
                </c:pt>
                <c:pt idx="4">
                  <c:v>6943</c:v>
                </c:pt>
                <c:pt idx="5">
                  <c:v>10074</c:v>
                </c:pt>
                <c:pt idx="6">
                  <c:v>7292</c:v>
                </c:pt>
                <c:pt idx="7">
                  <c:v>1950</c:v>
                </c:pt>
                <c:pt idx="8">
                  <c:v>269</c:v>
                </c:pt>
              </c:numCache>
            </c:numRef>
          </c:val>
          <c:extLst>
            <c:ext xmlns:c16="http://schemas.microsoft.com/office/drawing/2014/chart" uri="{C3380CC4-5D6E-409C-BE32-E72D297353CC}">
              <c16:uniqueId val="{00000001-FE45-4662-9F8D-8A7911F4C9CD}"/>
            </c:ext>
          </c:extLst>
        </c:ser>
        <c:dLbls>
          <c:showLegendKey val="0"/>
          <c:showVal val="0"/>
          <c:showCatName val="0"/>
          <c:showSerName val="0"/>
          <c:showPercent val="0"/>
          <c:showBubbleSize val="0"/>
        </c:dLbls>
        <c:gapWidth val="150"/>
        <c:axId val="98891264"/>
        <c:axId val="98893184"/>
      </c:barChart>
      <c:catAx>
        <c:axId val="98891264"/>
        <c:scaling>
          <c:orientation val="minMax"/>
        </c:scaling>
        <c:delete val="0"/>
        <c:axPos val="b"/>
        <c:title>
          <c:tx>
            <c:rich>
              <a:bodyPr/>
              <a:lstStyle/>
              <a:p>
                <a:pPr>
                  <a:defRPr/>
                </a:pPr>
                <a:r>
                  <a:rPr lang="en-AU"/>
                  <a:t>Age</a:t>
                </a:r>
              </a:p>
            </c:rich>
          </c:tx>
          <c:overlay val="0"/>
        </c:title>
        <c:numFmt formatCode="General" sourceLinked="0"/>
        <c:majorTickMark val="out"/>
        <c:minorTickMark val="none"/>
        <c:tickLblPos val="nextTo"/>
        <c:crossAx val="98893184"/>
        <c:crosses val="autoZero"/>
        <c:auto val="1"/>
        <c:lblAlgn val="ctr"/>
        <c:lblOffset val="100"/>
        <c:noMultiLvlLbl val="0"/>
      </c:catAx>
      <c:valAx>
        <c:axId val="98893184"/>
        <c:scaling>
          <c:orientation val="minMax"/>
        </c:scaling>
        <c:delete val="0"/>
        <c:axPos val="l"/>
        <c:majorGridlines/>
        <c:title>
          <c:tx>
            <c:rich>
              <a:bodyPr rot="-5400000" vert="horz"/>
              <a:lstStyle/>
              <a:p>
                <a:pPr>
                  <a:defRPr/>
                </a:pPr>
                <a:r>
                  <a:rPr lang="en-AU"/>
                  <a:t>Number</a:t>
                </a:r>
              </a:p>
            </c:rich>
          </c:tx>
          <c:overlay val="0"/>
        </c:title>
        <c:numFmt formatCode="#,##0" sourceLinked="1"/>
        <c:majorTickMark val="out"/>
        <c:minorTickMark val="none"/>
        <c:tickLblPos val="nextTo"/>
        <c:crossAx val="98891264"/>
        <c:crosses val="autoZero"/>
        <c:crossBetween val="between"/>
      </c:valAx>
    </c:plotArea>
    <c:legend>
      <c:legendPos val="b"/>
      <c:layout>
        <c:manualLayout>
          <c:xMode val="edge"/>
          <c:yMode val="edge"/>
          <c:x val="0.2990343394575678"/>
          <c:y val="0.86998651210265388"/>
          <c:w val="0.52970888013998252"/>
          <c:h val="8.3717191601049873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F8993-5203-45CA-BC80-D5C8A5540EC1}"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n-AU"/>
        </a:p>
      </dgm:t>
    </dgm:pt>
    <dgm:pt modelId="{B016409D-AABA-499B-ABE8-620E9FAD40F5}">
      <dgm:prSet phldrT="[Text]" custT="1"/>
      <dgm:spPr/>
      <dgm:t>
        <a:bodyPr/>
        <a:lstStyle/>
        <a:p>
          <a:r>
            <a:rPr lang="en-AU" sz="2000" dirty="0"/>
            <a:t>Help at home</a:t>
          </a:r>
        </a:p>
      </dgm:t>
    </dgm:pt>
    <dgm:pt modelId="{6257560D-8849-42B5-BAFB-8F1D5FE48B06}" type="parTrans" cxnId="{0A5F4B26-CBC4-4EFC-9E46-48F34F4E3E1E}">
      <dgm:prSet/>
      <dgm:spPr/>
      <dgm:t>
        <a:bodyPr/>
        <a:lstStyle/>
        <a:p>
          <a:endParaRPr lang="en-AU"/>
        </a:p>
      </dgm:t>
    </dgm:pt>
    <dgm:pt modelId="{8C859340-AFF3-4C48-B1F4-91DBB38B8033}" type="sibTrans" cxnId="{0A5F4B26-CBC4-4EFC-9E46-48F34F4E3E1E}">
      <dgm:prSet/>
      <dgm:spPr/>
      <dgm:t>
        <a:bodyPr/>
        <a:lstStyle/>
        <a:p>
          <a:endParaRPr lang="en-AU"/>
        </a:p>
      </dgm:t>
    </dgm:pt>
    <dgm:pt modelId="{8D8F4920-2C02-4EB5-92AF-69F93D55515F}">
      <dgm:prSet phldrT="[Text]" custT="1"/>
      <dgm:spPr/>
      <dgm:t>
        <a:bodyPr/>
        <a:lstStyle/>
        <a:p>
          <a:r>
            <a:rPr lang="en-AU" sz="1800" dirty="0"/>
            <a:t>Commonwealth Home Support Programme</a:t>
          </a:r>
        </a:p>
      </dgm:t>
    </dgm:pt>
    <dgm:pt modelId="{5C0D3F6F-1308-4F74-9241-F69ADF235F97}" type="parTrans" cxnId="{23B9177E-9C8B-4949-9549-818FC66C5978}">
      <dgm:prSet/>
      <dgm:spPr/>
      <dgm:t>
        <a:bodyPr/>
        <a:lstStyle/>
        <a:p>
          <a:endParaRPr lang="en-AU"/>
        </a:p>
      </dgm:t>
    </dgm:pt>
    <dgm:pt modelId="{6EF4E3BB-0418-421F-8281-20DB789E8F94}" type="sibTrans" cxnId="{23B9177E-9C8B-4949-9549-818FC66C5978}">
      <dgm:prSet/>
      <dgm:spPr/>
      <dgm:t>
        <a:bodyPr/>
        <a:lstStyle/>
        <a:p>
          <a:endParaRPr lang="en-AU"/>
        </a:p>
      </dgm:t>
    </dgm:pt>
    <dgm:pt modelId="{F51A0862-F7DF-4125-802F-5AB94B6BC34C}">
      <dgm:prSet phldrT="[Text]" custT="1"/>
      <dgm:spPr/>
      <dgm:t>
        <a:bodyPr/>
        <a:lstStyle/>
        <a:p>
          <a:r>
            <a:rPr lang="en-AU" sz="2000" dirty="0"/>
            <a:t>Aged care homes</a:t>
          </a:r>
        </a:p>
      </dgm:t>
    </dgm:pt>
    <dgm:pt modelId="{8FC0CEB9-9136-4FCF-86A4-36730BBD4162}" type="parTrans" cxnId="{30A24366-1DB3-4024-8675-58EC7E84349E}">
      <dgm:prSet/>
      <dgm:spPr/>
      <dgm:t>
        <a:bodyPr/>
        <a:lstStyle/>
        <a:p>
          <a:endParaRPr lang="en-AU"/>
        </a:p>
      </dgm:t>
    </dgm:pt>
    <dgm:pt modelId="{595BBAA4-B6AF-4B66-A915-3D44B70FF503}" type="sibTrans" cxnId="{30A24366-1DB3-4024-8675-58EC7E84349E}">
      <dgm:prSet/>
      <dgm:spPr/>
      <dgm:t>
        <a:bodyPr/>
        <a:lstStyle/>
        <a:p>
          <a:endParaRPr lang="en-AU"/>
        </a:p>
      </dgm:t>
    </dgm:pt>
    <dgm:pt modelId="{AB996656-ECD5-4EAC-BF52-82FAE2AE6B7B}">
      <dgm:prSet phldrT="[Text]" custT="1"/>
      <dgm:spPr/>
      <dgm:t>
        <a:bodyPr/>
        <a:lstStyle/>
        <a:p>
          <a:r>
            <a:rPr lang="en-AU" sz="1800" dirty="0"/>
            <a:t>Residential Aged Care</a:t>
          </a:r>
        </a:p>
      </dgm:t>
    </dgm:pt>
    <dgm:pt modelId="{9F164CC2-BACB-4A2E-9FB9-1807CAD77ECB}" type="parTrans" cxnId="{58851B15-2A07-493F-8E8D-E7BD687A6807}">
      <dgm:prSet/>
      <dgm:spPr/>
      <dgm:t>
        <a:bodyPr/>
        <a:lstStyle/>
        <a:p>
          <a:endParaRPr lang="en-AU"/>
        </a:p>
      </dgm:t>
    </dgm:pt>
    <dgm:pt modelId="{E22DF3BC-1B49-450C-9EE4-08485366AEC1}" type="sibTrans" cxnId="{58851B15-2A07-493F-8E8D-E7BD687A6807}">
      <dgm:prSet/>
      <dgm:spPr/>
      <dgm:t>
        <a:bodyPr/>
        <a:lstStyle/>
        <a:p>
          <a:endParaRPr lang="en-AU"/>
        </a:p>
      </dgm:t>
    </dgm:pt>
    <dgm:pt modelId="{EF81EBCA-89EC-4995-8CE4-BF72379EF1B4}">
      <dgm:prSet phldrT="[Text]" custT="1"/>
      <dgm:spPr/>
      <dgm:t>
        <a:bodyPr/>
        <a:lstStyle/>
        <a:p>
          <a:r>
            <a:rPr lang="en-AU" sz="1800" dirty="0"/>
            <a:t>Respite Care                                            </a:t>
          </a:r>
        </a:p>
      </dgm:t>
    </dgm:pt>
    <dgm:pt modelId="{7932F1F6-7951-4B18-9FD3-AA9740A2D318}" type="parTrans" cxnId="{72145CA1-F59E-402A-B22F-0B2638AE1DD2}">
      <dgm:prSet/>
      <dgm:spPr/>
      <dgm:t>
        <a:bodyPr/>
        <a:lstStyle/>
        <a:p>
          <a:endParaRPr lang="en-AU"/>
        </a:p>
      </dgm:t>
    </dgm:pt>
    <dgm:pt modelId="{E13F223E-1CA6-44F1-AA7A-A8367E7C2CE4}" type="sibTrans" cxnId="{72145CA1-F59E-402A-B22F-0B2638AE1DD2}">
      <dgm:prSet/>
      <dgm:spPr/>
      <dgm:t>
        <a:bodyPr/>
        <a:lstStyle/>
        <a:p>
          <a:endParaRPr lang="en-AU"/>
        </a:p>
      </dgm:t>
    </dgm:pt>
    <dgm:pt modelId="{B62B3FE2-5658-4972-B539-4F23C1F862CC}">
      <dgm:prSet custT="1"/>
      <dgm:spPr/>
      <dgm:t>
        <a:bodyPr/>
        <a:lstStyle/>
        <a:p>
          <a:r>
            <a:rPr lang="en-AU" sz="1800" dirty="0"/>
            <a:t>Home Care Packages</a:t>
          </a:r>
        </a:p>
      </dgm:t>
    </dgm:pt>
    <dgm:pt modelId="{5B947785-09DC-485A-B496-B4B2C9E330D4}" type="parTrans" cxnId="{7E814A30-78E2-403B-BA01-050D6E73C487}">
      <dgm:prSet/>
      <dgm:spPr/>
      <dgm:t>
        <a:bodyPr/>
        <a:lstStyle/>
        <a:p>
          <a:endParaRPr lang="en-AU"/>
        </a:p>
      </dgm:t>
    </dgm:pt>
    <dgm:pt modelId="{D4FF1FB9-51F9-4FE9-A0FF-86C3882A00AC}" type="sibTrans" cxnId="{7E814A30-78E2-403B-BA01-050D6E73C487}">
      <dgm:prSet/>
      <dgm:spPr/>
      <dgm:t>
        <a:bodyPr/>
        <a:lstStyle/>
        <a:p>
          <a:endParaRPr lang="en-AU"/>
        </a:p>
      </dgm:t>
    </dgm:pt>
    <dgm:pt modelId="{3CBDFA44-2F29-4990-84C5-C9D132259CC4}">
      <dgm:prSet custT="1"/>
      <dgm:spPr/>
      <dgm:t>
        <a:bodyPr/>
        <a:lstStyle/>
        <a:p>
          <a:r>
            <a:rPr lang="en-AU" sz="1800" dirty="0"/>
            <a:t>Respite Care</a:t>
          </a:r>
        </a:p>
      </dgm:t>
    </dgm:pt>
    <dgm:pt modelId="{C32754ED-ADF0-48AA-91CE-11C030551819}" type="parTrans" cxnId="{C0A94429-BFBE-480E-8D26-5B39A1008DF7}">
      <dgm:prSet/>
      <dgm:spPr/>
      <dgm:t>
        <a:bodyPr/>
        <a:lstStyle/>
        <a:p>
          <a:endParaRPr lang="en-AU"/>
        </a:p>
      </dgm:t>
    </dgm:pt>
    <dgm:pt modelId="{D44B1F97-120B-4B96-A274-556393D82AF1}" type="sibTrans" cxnId="{C0A94429-BFBE-480E-8D26-5B39A1008DF7}">
      <dgm:prSet/>
      <dgm:spPr/>
      <dgm:t>
        <a:bodyPr/>
        <a:lstStyle/>
        <a:p>
          <a:endParaRPr lang="en-AU"/>
        </a:p>
      </dgm:t>
    </dgm:pt>
    <dgm:pt modelId="{D76BC5E0-6C39-4685-A8A2-370E5F2A7243}" type="pres">
      <dgm:prSet presAssocID="{C68F8993-5203-45CA-BC80-D5C8A5540EC1}" presName="Name0" presStyleCnt="0">
        <dgm:presLayoutVars>
          <dgm:dir/>
          <dgm:animLvl val="lvl"/>
          <dgm:resizeHandles val="exact"/>
        </dgm:presLayoutVars>
      </dgm:prSet>
      <dgm:spPr/>
    </dgm:pt>
    <dgm:pt modelId="{D59C8B9E-DC43-4700-8FB7-B48998CDCEEC}" type="pres">
      <dgm:prSet presAssocID="{B016409D-AABA-499B-ABE8-620E9FAD40F5}" presName="linNode" presStyleCnt="0"/>
      <dgm:spPr/>
    </dgm:pt>
    <dgm:pt modelId="{C1D97FA2-0725-4359-B35B-114D9C00492A}" type="pres">
      <dgm:prSet presAssocID="{B016409D-AABA-499B-ABE8-620E9FAD40F5}" presName="parentText" presStyleLbl="node1" presStyleIdx="0" presStyleCnt="2">
        <dgm:presLayoutVars>
          <dgm:chMax val="1"/>
          <dgm:bulletEnabled val="1"/>
        </dgm:presLayoutVars>
      </dgm:prSet>
      <dgm:spPr/>
    </dgm:pt>
    <dgm:pt modelId="{C67CA7D4-4EB6-406F-A275-A40D9AEDFD55}" type="pres">
      <dgm:prSet presAssocID="{B016409D-AABA-499B-ABE8-620E9FAD40F5}" presName="descendantText" presStyleLbl="alignAccFollowNode1" presStyleIdx="0" presStyleCnt="2" custScaleX="107501">
        <dgm:presLayoutVars>
          <dgm:bulletEnabled val="1"/>
        </dgm:presLayoutVars>
      </dgm:prSet>
      <dgm:spPr/>
    </dgm:pt>
    <dgm:pt modelId="{A3AE0999-A58A-490B-9863-F5B3C62B99AA}" type="pres">
      <dgm:prSet presAssocID="{8C859340-AFF3-4C48-B1F4-91DBB38B8033}" presName="sp" presStyleCnt="0"/>
      <dgm:spPr/>
    </dgm:pt>
    <dgm:pt modelId="{6C97297D-7271-4574-8E66-7E57D8C10559}" type="pres">
      <dgm:prSet presAssocID="{F51A0862-F7DF-4125-802F-5AB94B6BC34C}" presName="linNode" presStyleCnt="0"/>
      <dgm:spPr/>
    </dgm:pt>
    <dgm:pt modelId="{0B495CC0-E64D-4082-8864-50344A8C6ABE}" type="pres">
      <dgm:prSet presAssocID="{F51A0862-F7DF-4125-802F-5AB94B6BC34C}" presName="parentText" presStyleLbl="node1" presStyleIdx="1" presStyleCnt="2">
        <dgm:presLayoutVars>
          <dgm:chMax val="1"/>
          <dgm:bulletEnabled val="1"/>
        </dgm:presLayoutVars>
      </dgm:prSet>
      <dgm:spPr/>
    </dgm:pt>
    <dgm:pt modelId="{41D4205D-4447-4B4A-AFC2-98C49854A5D9}" type="pres">
      <dgm:prSet presAssocID="{F51A0862-F7DF-4125-802F-5AB94B6BC34C}" presName="descendantText" presStyleLbl="alignAccFollowNode1" presStyleIdx="1" presStyleCnt="2" custScaleX="107501">
        <dgm:presLayoutVars>
          <dgm:bulletEnabled val="1"/>
        </dgm:presLayoutVars>
      </dgm:prSet>
      <dgm:spPr/>
    </dgm:pt>
  </dgm:ptLst>
  <dgm:cxnLst>
    <dgm:cxn modelId="{95AA1903-B6BA-4B46-9FBC-4158788DF2CD}" type="presOf" srcId="{F51A0862-F7DF-4125-802F-5AB94B6BC34C}" destId="{0B495CC0-E64D-4082-8864-50344A8C6ABE}" srcOrd="0" destOrd="0" presId="urn:microsoft.com/office/officeart/2005/8/layout/vList5"/>
    <dgm:cxn modelId="{58851B15-2A07-493F-8E8D-E7BD687A6807}" srcId="{F51A0862-F7DF-4125-802F-5AB94B6BC34C}" destId="{AB996656-ECD5-4EAC-BF52-82FAE2AE6B7B}" srcOrd="0" destOrd="0" parTransId="{9F164CC2-BACB-4A2E-9FB9-1807CAD77ECB}" sibTransId="{E22DF3BC-1B49-450C-9EE4-08485366AEC1}"/>
    <dgm:cxn modelId="{D78C7624-DFEF-45A7-89E1-A9EEF5B07897}" type="presOf" srcId="{B62B3FE2-5658-4972-B539-4F23C1F862CC}" destId="{C67CA7D4-4EB6-406F-A275-A40D9AEDFD55}" srcOrd="0" destOrd="1" presId="urn:microsoft.com/office/officeart/2005/8/layout/vList5"/>
    <dgm:cxn modelId="{0A5F4B26-CBC4-4EFC-9E46-48F34F4E3E1E}" srcId="{C68F8993-5203-45CA-BC80-D5C8A5540EC1}" destId="{B016409D-AABA-499B-ABE8-620E9FAD40F5}" srcOrd="0" destOrd="0" parTransId="{6257560D-8849-42B5-BAFB-8F1D5FE48B06}" sibTransId="{8C859340-AFF3-4C48-B1F4-91DBB38B8033}"/>
    <dgm:cxn modelId="{C0A94429-BFBE-480E-8D26-5B39A1008DF7}" srcId="{B016409D-AABA-499B-ABE8-620E9FAD40F5}" destId="{3CBDFA44-2F29-4990-84C5-C9D132259CC4}" srcOrd="2" destOrd="0" parTransId="{C32754ED-ADF0-48AA-91CE-11C030551819}" sibTransId="{D44B1F97-120B-4B96-A274-556393D82AF1}"/>
    <dgm:cxn modelId="{3ED1002C-0ABA-4853-9CCE-2A2C969FE6A2}" type="presOf" srcId="{B016409D-AABA-499B-ABE8-620E9FAD40F5}" destId="{C1D97FA2-0725-4359-B35B-114D9C00492A}" srcOrd="0" destOrd="0" presId="urn:microsoft.com/office/officeart/2005/8/layout/vList5"/>
    <dgm:cxn modelId="{8A27682D-031D-414C-896D-85C1C7A8A1E6}" type="presOf" srcId="{AB996656-ECD5-4EAC-BF52-82FAE2AE6B7B}" destId="{41D4205D-4447-4B4A-AFC2-98C49854A5D9}" srcOrd="0" destOrd="0" presId="urn:microsoft.com/office/officeart/2005/8/layout/vList5"/>
    <dgm:cxn modelId="{7E814A30-78E2-403B-BA01-050D6E73C487}" srcId="{B016409D-AABA-499B-ABE8-620E9FAD40F5}" destId="{B62B3FE2-5658-4972-B539-4F23C1F862CC}" srcOrd="1" destOrd="0" parTransId="{5B947785-09DC-485A-B496-B4B2C9E330D4}" sibTransId="{D4FF1FB9-51F9-4FE9-A0FF-86C3882A00AC}"/>
    <dgm:cxn modelId="{2A9EC33B-1E7E-43C9-AE8E-F88D0B5E690E}" type="presOf" srcId="{C68F8993-5203-45CA-BC80-D5C8A5540EC1}" destId="{D76BC5E0-6C39-4685-A8A2-370E5F2A7243}" srcOrd="0" destOrd="0" presId="urn:microsoft.com/office/officeart/2005/8/layout/vList5"/>
    <dgm:cxn modelId="{30A24366-1DB3-4024-8675-58EC7E84349E}" srcId="{C68F8993-5203-45CA-BC80-D5C8A5540EC1}" destId="{F51A0862-F7DF-4125-802F-5AB94B6BC34C}" srcOrd="1" destOrd="0" parTransId="{8FC0CEB9-9136-4FCF-86A4-36730BBD4162}" sibTransId="{595BBAA4-B6AF-4B66-A915-3D44B70FF503}"/>
    <dgm:cxn modelId="{23B9177E-9C8B-4949-9549-818FC66C5978}" srcId="{B016409D-AABA-499B-ABE8-620E9FAD40F5}" destId="{8D8F4920-2C02-4EB5-92AF-69F93D55515F}" srcOrd="0" destOrd="0" parTransId="{5C0D3F6F-1308-4F74-9241-F69ADF235F97}" sibTransId="{6EF4E3BB-0418-421F-8281-20DB789E8F94}"/>
    <dgm:cxn modelId="{A5ED2085-9821-4AB5-A73F-ADD21647F17B}" type="presOf" srcId="{EF81EBCA-89EC-4995-8CE4-BF72379EF1B4}" destId="{41D4205D-4447-4B4A-AFC2-98C49854A5D9}" srcOrd="0" destOrd="1" presId="urn:microsoft.com/office/officeart/2005/8/layout/vList5"/>
    <dgm:cxn modelId="{72145CA1-F59E-402A-B22F-0B2638AE1DD2}" srcId="{F51A0862-F7DF-4125-802F-5AB94B6BC34C}" destId="{EF81EBCA-89EC-4995-8CE4-BF72379EF1B4}" srcOrd="1" destOrd="0" parTransId="{7932F1F6-7951-4B18-9FD3-AA9740A2D318}" sibTransId="{E13F223E-1CA6-44F1-AA7A-A8367E7C2CE4}"/>
    <dgm:cxn modelId="{214A91F3-5265-4E08-A929-07AF0C1746D0}" type="presOf" srcId="{3CBDFA44-2F29-4990-84C5-C9D132259CC4}" destId="{C67CA7D4-4EB6-406F-A275-A40D9AEDFD55}" srcOrd="0" destOrd="2" presId="urn:microsoft.com/office/officeart/2005/8/layout/vList5"/>
    <dgm:cxn modelId="{F84DCAF4-92FE-464F-9FC4-091E572B60E6}" type="presOf" srcId="{8D8F4920-2C02-4EB5-92AF-69F93D55515F}" destId="{C67CA7D4-4EB6-406F-A275-A40D9AEDFD55}" srcOrd="0" destOrd="0" presId="urn:microsoft.com/office/officeart/2005/8/layout/vList5"/>
    <dgm:cxn modelId="{AC613970-DC26-4F74-8FA6-0FD079FABB08}" type="presParOf" srcId="{D76BC5E0-6C39-4685-A8A2-370E5F2A7243}" destId="{D59C8B9E-DC43-4700-8FB7-B48998CDCEEC}" srcOrd="0" destOrd="0" presId="urn:microsoft.com/office/officeart/2005/8/layout/vList5"/>
    <dgm:cxn modelId="{8735160C-6662-4456-8EA0-CC89A55CC5B1}" type="presParOf" srcId="{D59C8B9E-DC43-4700-8FB7-B48998CDCEEC}" destId="{C1D97FA2-0725-4359-B35B-114D9C00492A}" srcOrd="0" destOrd="0" presId="urn:microsoft.com/office/officeart/2005/8/layout/vList5"/>
    <dgm:cxn modelId="{274029A9-697B-4B24-A5A7-B7785115064E}" type="presParOf" srcId="{D59C8B9E-DC43-4700-8FB7-B48998CDCEEC}" destId="{C67CA7D4-4EB6-406F-A275-A40D9AEDFD55}" srcOrd="1" destOrd="0" presId="urn:microsoft.com/office/officeart/2005/8/layout/vList5"/>
    <dgm:cxn modelId="{CDD3AC87-83A9-43C2-9E29-27CEBBA9C879}" type="presParOf" srcId="{D76BC5E0-6C39-4685-A8A2-370E5F2A7243}" destId="{A3AE0999-A58A-490B-9863-F5B3C62B99AA}" srcOrd="1" destOrd="0" presId="urn:microsoft.com/office/officeart/2005/8/layout/vList5"/>
    <dgm:cxn modelId="{E76380FF-DDCD-49CF-84C7-448BE110A053}" type="presParOf" srcId="{D76BC5E0-6C39-4685-A8A2-370E5F2A7243}" destId="{6C97297D-7271-4574-8E66-7E57D8C10559}" srcOrd="2" destOrd="0" presId="urn:microsoft.com/office/officeart/2005/8/layout/vList5"/>
    <dgm:cxn modelId="{A31A3350-EAA5-494A-A43B-627984980D51}" type="presParOf" srcId="{6C97297D-7271-4574-8E66-7E57D8C10559}" destId="{0B495CC0-E64D-4082-8864-50344A8C6ABE}" srcOrd="0" destOrd="0" presId="urn:microsoft.com/office/officeart/2005/8/layout/vList5"/>
    <dgm:cxn modelId="{C666E114-9EFD-4678-8AC3-386FFCF4D31B}" type="presParOf" srcId="{6C97297D-7271-4574-8E66-7E57D8C10559}" destId="{41D4205D-4447-4B4A-AFC2-98C49854A5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F8993-5203-45CA-BC80-D5C8A5540EC1}" type="doc">
      <dgm:prSet loTypeId="urn:microsoft.com/office/officeart/2005/8/layout/hProcess9" loCatId="process" qsTypeId="urn:microsoft.com/office/officeart/2005/8/quickstyle/simple1#6" qsCatId="simple" csTypeId="urn:microsoft.com/office/officeart/2005/8/colors/accent1_2#6" csCatId="accent1" phldr="1"/>
      <dgm:spPr/>
      <dgm:t>
        <a:bodyPr/>
        <a:lstStyle/>
        <a:p>
          <a:endParaRPr lang="en-AU"/>
        </a:p>
      </dgm:t>
    </dgm:pt>
    <dgm:pt modelId="{B016409D-AABA-499B-ABE8-620E9FAD40F5}">
      <dgm:prSet phldrT="[Text]" custT="1"/>
      <dgm:spPr/>
      <dgm:t>
        <a:bodyPr/>
        <a:lstStyle/>
        <a:p>
          <a:pPr marL="185738" indent="-185738" algn="l">
            <a:tabLst>
              <a:tab pos="185738" algn="l"/>
            </a:tabLst>
          </a:pPr>
          <a:r>
            <a:rPr lang="en-AU" sz="1400" b="1" dirty="0">
              <a:solidFill>
                <a:schemeClr val="tx1"/>
              </a:solidFill>
            </a:rPr>
            <a:t> 	Commonwealth Home Support Programme </a:t>
          </a:r>
        </a:p>
        <a:p>
          <a:pPr marL="185738" indent="-185738" algn="l">
            <a:tabLst>
              <a:tab pos="185738" algn="l"/>
            </a:tabLst>
          </a:pPr>
          <a:endParaRPr lang="en-AU" sz="1200" dirty="0">
            <a:solidFill>
              <a:schemeClr val="tx1"/>
            </a:solidFill>
          </a:endParaRPr>
        </a:p>
        <a:p>
          <a:pPr marL="185738" indent="-185738" algn="l">
            <a:tabLst>
              <a:tab pos="185738" algn="l"/>
            </a:tabLst>
          </a:pPr>
          <a:r>
            <a:rPr lang="en-AU" sz="1200" b="0" dirty="0">
              <a:solidFill>
                <a:schemeClr val="tx1"/>
              </a:solidFill>
            </a:rPr>
            <a:t>	</a:t>
          </a:r>
          <a:r>
            <a:rPr lang="en-AU" sz="1400" b="0" dirty="0">
              <a:solidFill>
                <a:schemeClr val="tx1"/>
              </a:solidFill>
            </a:rPr>
            <a:t>An entry level service to help you remain at home that can assist with </a:t>
          </a:r>
          <a:r>
            <a:rPr lang="en-AU" sz="1400" b="0" i="0" dirty="0">
              <a:solidFill>
                <a:schemeClr val="tx1"/>
              </a:solidFill>
            </a:rPr>
            <a:t>daily tasks and care</a:t>
          </a:r>
          <a:endParaRPr lang="en-AU" sz="1400" dirty="0">
            <a:solidFill>
              <a:schemeClr val="tx1"/>
            </a:solidFill>
          </a:endParaRPr>
        </a:p>
      </dgm:t>
    </dgm:pt>
    <dgm:pt modelId="{6257560D-8849-42B5-BAFB-8F1D5FE48B06}" type="parTrans" cxnId="{0A5F4B26-CBC4-4EFC-9E46-48F34F4E3E1E}">
      <dgm:prSet/>
      <dgm:spPr/>
      <dgm:t>
        <a:bodyPr/>
        <a:lstStyle/>
        <a:p>
          <a:endParaRPr lang="en-AU"/>
        </a:p>
      </dgm:t>
    </dgm:pt>
    <dgm:pt modelId="{8C859340-AFF3-4C48-B1F4-91DBB38B8033}" type="sibTrans" cxnId="{0A5F4B26-CBC4-4EFC-9E46-48F34F4E3E1E}">
      <dgm:prSet/>
      <dgm:spPr/>
      <dgm:t>
        <a:bodyPr/>
        <a:lstStyle/>
        <a:p>
          <a:endParaRPr lang="en-AU"/>
        </a:p>
      </dgm:t>
    </dgm:pt>
    <dgm:pt modelId="{85A92D36-1245-46C2-953A-3B526D180CAC}">
      <dgm:prSet custT="1"/>
      <dgm:spPr/>
      <dgm:t>
        <a:bodyPr/>
        <a:lstStyle/>
        <a:p>
          <a:pPr marL="185738" indent="-185738" algn="l">
            <a:tabLst>
              <a:tab pos="185738" algn="l"/>
            </a:tabLst>
          </a:pPr>
          <a:r>
            <a:rPr lang="en-AU" sz="1400" b="1" dirty="0">
              <a:solidFill>
                <a:schemeClr val="tx1"/>
              </a:solidFill>
            </a:rPr>
            <a:t>	Permanent Residential Aged Care </a:t>
          </a:r>
        </a:p>
        <a:p>
          <a:pPr marL="185738" indent="-185738" algn="l">
            <a:tabLst>
              <a:tab pos="185738" algn="l"/>
            </a:tabLst>
          </a:pPr>
          <a:r>
            <a:rPr lang="en-AU" sz="1100" b="0" dirty="0">
              <a:solidFill>
                <a:schemeClr val="tx1"/>
              </a:solidFill>
            </a:rPr>
            <a:t>	</a:t>
          </a:r>
        </a:p>
        <a:p>
          <a:pPr marL="185738" indent="-185738" algn="l">
            <a:tabLst>
              <a:tab pos="185738" algn="l"/>
            </a:tabLst>
          </a:pPr>
          <a:r>
            <a:rPr lang="en-AU" sz="1100" b="0" dirty="0">
              <a:solidFill>
                <a:schemeClr val="tx1"/>
              </a:solidFill>
            </a:rPr>
            <a:t>	</a:t>
          </a:r>
          <a:r>
            <a:rPr lang="en-AU" sz="1400" b="0" dirty="0">
              <a:solidFill>
                <a:schemeClr val="tx1"/>
              </a:solidFill>
            </a:rPr>
            <a:t>Provides support and accommodation on a permanent and respite (temporary) basis</a:t>
          </a:r>
          <a:endParaRPr lang="en-AU" sz="1400" dirty="0">
            <a:solidFill>
              <a:schemeClr val="tx1"/>
            </a:solidFill>
          </a:endParaRPr>
        </a:p>
        <a:p>
          <a:endParaRPr lang="en-AU" sz="1100" dirty="0">
            <a:solidFill>
              <a:schemeClr val="tx1"/>
            </a:solidFill>
          </a:endParaRPr>
        </a:p>
      </dgm:t>
    </dgm:pt>
    <dgm:pt modelId="{6CE1B827-ACCB-4836-B7BE-A6DB8ECD40E4}" type="parTrans" cxnId="{282D84E5-E06C-481D-AA2A-93E379F8A645}">
      <dgm:prSet/>
      <dgm:spPr/>
      <dgm:t>
        <a:bodyPr/>
        <a:lstStyle/>
        <a:p>
          <a:endParaRPr lang="en-AU"/>
        </a:p>
      </dgm:t>
    </dgm:pt>
    <dgm:pt modelId="{26B1F9A3-5A60-44C6-BF1D-A1678C75BB85}" type="sibTrans" cxnId="{282D84E5-E06C-481D-AA2A-93E379F8A645}">
      <dgm:prSet/>
      <dgm:spPr/>
      <dgm:t>
        <a:bodyPr/>
        <a:lstStyle/>
        <a:p>
          <a:endParaRPr lang="en-AU"/>
        </a:p>
      </dgm:t>
    </dgm:pt>
    <dgm:pt modelId="{53F14B3E-3244-4BA7-8786-E9220216018C}">
      <dgm:prSet custT="1"/>
      <dgm:spPr/>
      <dgm:t>
        <a:bodyPr anchor="t"/>
        <a:lstStyle/>
        <a:p>
          <a:pPr marL="185738" indent="-185738" algn="l">
            <a:tabLst>
              <a:tab pos="185738" algn="l"/>
            </a:tabLst>
          </a:pPr>
          <a:r>
            <a:rPr lang="en-AU" sz="1400" b="1" dirty="0">
              <a:solidFill>
                <a:schemeClr val="tx1"/>
              </a:solidFill>
            </a:rPr>
            <a:t>	</a:t>
          </a:r>
        </a:p>
        <a:p>
          <a:pPr marL="185738" indent="-185738" algn="l">
            <a:tabLst>
              <a:tab pos="185738" algn="l"/>
            </a:tabLst>
          </a:pPr>
          <a:r>
            <a:rPr lang="en-AU" sz="1400" b="1" dirty="0">
              <a:solidFill>
                <a:schemeClr val="tx1"/>
              </a:solidFill>
            </a:rPr>
            <a:t>	Home Care Packages</a:t>
          </a:r>
        </a:p>
        <a:p>
          <a:pPr marL="185738" indent="-185738" algn="l">
            <a:tabLst>
              <a:tab pos="185738" algn="l"/>
            </a:tabLst>
          </a:pPr>
          <a:r>
            <a:rPr lang="en-AU" sz="1400" dirty="0">
              <a:solidFill>
                <a:schemeClr val="tx1"/>
              </a:solidFill>
            </a:rPr>
            <a:t> 	</a:t>
          </a:r>
        </a:p>
        <a:p>
          <a:pPr marL="185738" indent="-185738" algn="l">
            <a:tabLst>
              <a:tab pos="185738" algn="l"/>
            </a:tabLst>
          </a:pPr>
          <a:r>
            <a:rPr lang="en-AU" sz="1400" dirty="0">
              <a:solidFill>
                <a:schemeClr val="tx1"/>
              </a:solidFill>
            </a:rPr>
            <a:t>    Tailored package of services based on the level of care and services you require</a:t>
          </a:r>
        </a:p>
      </dgm:t>
    </dgm:pt>
    <dgm:pt modelId="{B25FB753-07A2-48D2-9FFB-070FD4D99CA9}" type="parTrans" cxnId="{1A7DDE5D-F77E-47E9-A24A-F633990B7B51}">
      <dgm:prSet/>
      <dgm:spPr/>
      <dgm:t>
        <a:bodyPr/>
        <a:lstStyle/>
        <a:p>
          <a:endParaRPr lang="en-AU"/>
        </a:p>
      </dgm:t>
    </dgm:pt>
    <dgm:pt modelId="{38EAAB83-8264-4968-8668-92EF1AC29AF3}" type="sibTrans" cxnId="{1A7DDE5D-F77E-47E9-A24A-F633990B7B51}">
      <dgm:prSet/>
      <dgm:spPr/>
      <dgm:t>
        <a:bodyPr/>
        <a:lstStyle/>
        <a:p>
          <a:endParaRPr lang="en-AU"/>
        </a:p>
      </dgm:t>
    </dgm:pt>
    <dgm:pt modelId="{8F131230-6D1E-49D3-B094-50A5BF26694E}" type="pres">
      <dgm:prSet presAssocID="{C68F8993-5203-45CA-BC80-D5C8A5540EC1}" presName="CompostProcess" presStyleCnt="0">
        <dgm:presLayoutVars>
          <dgm:dir/>
          <dgm:resizeHandles val="exact"/>
        </dgm:presLayoutVars>
      </dgm:prSet>
      <dgm:spPr/>
    </dgm:pt>
    <dgm:pt modelId="{71BD90E5-94A2-4A23-8ED3-383654CE834A}" type="pres">
      <dgm:prSet presAssocID="{C68F8993-5203-45CA-BC80-D5C8A5540EC1}" presName="arrow" presStyleLbl="bgShp" presStyleIdx="0" presStyleCnt="1"/>
      <dgm:spPr/>
    </dgm:pt>
    <dgm:pt modelId="{8124F15A-0A6D-409F-A5E1-0603EE894D48}" type="pres">
      <dgm:prSet presAssocID="{C68F8993-5203-45CA-BC80-D5C8A5540EC1}" presName="linearProcess" presStyleCnt="0"/>
      <dgm:spPr/>
    </dgm:pt>
    <dgm:pt modelId="{9B441262-8243-4EBF-8227-63AB82F584FC}" type="pres">
      <dgm:prSet presAssocID="{B016409D-AABA-499B-ABE8-620E9FAD40F5}" presName="textNode" presStyleLbl="node1" presStyleIdx="0" presStyleCnt="3" custScaleY="139118">
        <dgm:presLayoutVars>
          <dgm:bulletEnabled val="1"/>
        </dgm:presLayoutVars>
      </dgm:prSet>
      <dgm:spPr/>
    </dgm:pt>
    <dgm:pt modelId="{E8A777B7-9215-4136-99B5-9F8718249123}" type="pres">
      <dgm:prSet presAssocID="{8C859340-AFF3-4C48-B1F4-91DBB38B8033}" presName="sibTrans" presStyleCnt="0"/>
      <dgm:spPr/>
    </dgm:pt>
    <dgm:pt modelId="{43326581-B63D-4D17-B056-141814758A4D}" type="pres">
      <dgm:prSet presAssocID="{53F14B3E-3244-4BA7-8786-E9220216018C}" presName="textNode" presStyleLbl="node1" presStyleIdx="1" presStyleCnt="3" custScaleY="139118">
        <dgm:presLayoutVars>
          <dgm:bulletEnabled val="1"/>
        </dgm:presLayoutVars>
      </dgm:prSet>
      <dgm:spPr/>
    </dgm:pt>
    <dgm:pt modelId="{50E73E35-C30A-440F-9CFF-9E77C37D5F94}" type="pres">
      <dgm:prSet presAssocID="{38EAAB83-8264-4968-8668-92EF1AC29AF3}" presName="sibTrans" presStyleCnt="0"/>
      <dgm:spPr/>
    </dgm:pt>
    <dgm:pt modelId="{026BB15D-9305-4F77-9DDF-6C47DF20CE5A}" type="pres">
      <dgm:prSet presAssocID="{85A92D36-1245-46C2-953A-3B526D180CAC}" presName="textNode" presStyleLbl="node1" presStyleIdx="2" presStyleCnt="3" custScaleY="139118">
        <dgm:presLayoutVars>
          <dgm:bulletEnabled val="1"/>
        </dgm:presLayoutVars>
      </dgm:prSet>
      <dgm:spPr/>
    </dgm:pt>
  </dgm:ptLst>
  <dgm:cxnLst>
    <dgm:cxn modelId="{0A5F4B26-CBC4-4EFC-9E46-48F34F4E3E1E}" srcId="{C68F8993-5203-45CA-BC80-D5C8A5540EC1}" destId="{B016409D-AABA-499B-ABE8-620E9FAD40F5}" srcOrd="0" destOrd="0" parTransId="{6257560D-8849-42B5-BAFB-8F1D5FE48B06}" sibTransId="{8C859340-AFF3-4C48-B1F4-91DBB38B8033}"/>
    <dgm:cxn modelId="{1A7DDE5D-F77E-47E9-A24A-F633990B7B51}" srcId="{C68F8993-5203-45CA-BC80-D5C8A5540EC1}" destId="{53F14B3E-3244-4BA7-8786-E9220216018C}" srcOrd="1" destOrd="0" parTransId="{B25FB753-07A2-48D2-9FFB-070FD4D99CA9}" sibTransId="{38EAAB83-8264-4968-8668-92EF1AC29AF3}"/>
    <dgm:cxn modelId="{70B38346-B069-4128-AA76-E3C507A38C75}" type="presOf" srcId="{85A92D36-1245-46C2-953A-3B526D180CAC}" destId="{026BB15D-9305-4F77-9DDF-6C47DF20CE5A}" srcOrd="0" destOrd="0" presId="urn:microsoft.com/office/officeart/2005/8/layout/hProcess9"/>
    <dgm:cxn modelId="{55B60248-9E24-4F34-9F2D-8043E2ED6591}" type="presOf" srcId="{53F14B3E-3244-4BA7-8786-E9220216018C}" destId="{43326581-B63D-4D17-B056-141814758A4D}" srcOrd="0" destOrd="0" presId="urn:microsoft.com/office/officeart/2005/8/layout/hProcess9"/>
    <dgm:cxn modelId="{2EEAAA8E-D649-4C8E-89BD-480C285CCD89}" type="presOf" srcId="{C68F8993-5203-45CA-BC80-D5C8A5540EC1}" destId="{8F131230-6D1E-49D3-B094-50A5BF26694E}" srcOrd="0" destOrd="0" presId="urn:microsoft.com/office/officeart/2005/8/layout/hProcess9"/>
    <dgm:cxn modelId="{282D84E5-E06C-481D-AA2A-93E379F8A645}" srcId="{C68F8993-5203-45CA-BC80-D5C8A5540EC1}" destId="{85A92D36-1245-46C2-953A-3B526D180CAC}" srcOrd="2" destOrd="0" parTransId="{6CE1B827-ACCB-4836-B7BE-A6DB8ECD40E4}" sibTransId="{26B1F9A3-5A60-44C6-BF1D-A1678C75BB85}"/>
    <dgm:cxn modelId="{BCD221F7-4C9F-4E59-BF06-4149A5E81A5A}" type="presOf" srcId="{B016409D-AABA-499B-ABE8-620E9FAD40F5}" destId="{9B441262-8243-4EBF-8227-63AB82F584FC}" srcOrd="0" destOrd="0" presId="urn:microsoft.com/office/officeart/2005/8/layout/hProcess9"/>
    <dgm:cxn modelId="{840E88F7-474F-43CB-9D6C-9F6E97EF5031}" type="presParOf" srcId="{8F131230-6D1E-49D3-B094-50A5BF26694E}" destId="{71BD90E5-94A2-4A23-8ED3-383654CE834A}" srcOrd="0" destOrd="0" presId="urn:microsoft.com/office/officeart/2005/8/layout/hProcess9"/>
    <dgm:cxn modelId="{BC7D8971-844C-4CB4-A84E-3C6E7D556A85}" type="presParOf" srcId="{8F131230-6D1E-49D3-B094-50A5BF26694E}" destId="{8124F15A-0A6D-409F-A5E1-0603EE894D48}" srcOrd="1" destOrd="0" presId="urn:microsoft.com/office/officeart/2005/8/layout/hProcess9"/>
    <dgm:cxn modelId="{04B808EC-497B-49AE-B84C-9A8D04367AC3}" type="presParOf" srcId="{8124F15A-0A6D-409F-A5E1-0603EE894D48}" destId="{9B441262-8243-4EBF-8227-63AB82F584FC}" srcOrd="0" destOrd="0" presId="urn:microsoft.com/office/officeart/2005/8/layout/hProcess9"/>
    <dgm:cxn modelId="{B1892518-5343-4B75-8D05-33D16FED3643}" type="presParOf" srcId="{8124F15A-0A6D-409F-A5E1-0603EE894D48}" destId="{E8A777B7-9215-4136-99B5-9F8718249123}" srcOrd="1" destOrd="0" presId="urn:microsoft.com/office/officeart/2005/8/layout/hProcess9"/>
    <dgm:cxn modelId="{BE12690A-E148-400E-AF64-7AAA589EE686}" type="presParOf" srcId="{8124F15A-0A6D-409F-A5E1-0603EE894D48}" destId="{43326581-B63D-4D17-B056-141814758A4D}" srcOrd="2" destOrd="0" presId="urn:microsoft.com/office/officeart/2005/8/layout/hProcess9"/>
    <dgm:cxn modelId="{CB43F5C6-080E-45FD-8F65-5DB142749327}" type="presParOf" srcId="{8124F15A-0A6D-409F-A5E1-0603EE894D48}" destId="{50E73E35-C30A-440F-9CFF-9E77C37D5F94}" srcOrd="3" destOrd="0" presId="urn:microsoft.com/office/officeart/2005/8/layout/hProcess9"/>
    <dgm:cxn modelId="{53625C5B-A4B5-4DDE-B2BC-20C6D629EB7B}" type="presParOf" srcId="{8124F15A-0A6D-409F-A5E1-0603EE894D48}" destId="{026BB15D-9305-4F77-9DDF-6C47DF20CE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AC6C4-3426-4EE2-88BA-BCD77140794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AU"/>
        </a:p>
      </dgm:t>
    </dgm:pt>
    <dgm:pt modelId="{4448BA91-2BBF-407D-9537-DDEAD0E2BA01}">
      <dgm:prSet phldrT="[Text]">
        <dgm:style>
          <a:lnRef idx="2">
            <a:schemeClr val="accent1">
              <a:shade val="50000"/>
            </a:schemeClr>
          </a:lnRef>
          <a:fillRef idx="1">
            <a:schemeClr val="accent1"/>
          </a:fillRef>
          <a:effectRef idx="0">
            <a:schemeClr val="accent1"/>
          </a:effectRef>
          <a:fontRef idx="minor">
            <a:schemeClr val="lt1"/>
          </a:fontRef>
        </dgm:style>
      </dgm:prSet>
      <dgm:spPr>
        <a:ln>
          <a:noFill/>
        </a:ln>
      </dgm:spPr>
      <dgm:t>
        <a:bodyPr/>
        <a:lstStyle/>
        <a:p>
          <a:r>
            <a:rPr lang="en-AU" dirty="0">
              <a:solidFill>
                <a:schemeClr val="bg2"/>
              </a:solidFill>
            </a:rPr>
            <a:t>Refundable lump sum</a:t>
          </a:r>
        </a:p>
      </dgm:t>
    </dgm:pt>
    <dgm:pt modelId="{2CBAC326-BB2E-4108-AD6D-134F7F1DFB2F}" type="parTrans" cxnId="{86761EB4-6A82-4108-AE73-BB26C2E5A927}">
      <dgm:prSet/>
      <dgm:spPr/>
      <dgm:t>
        <a:bodyPr/>
        <a:lstStyle/>
        <a:p>
          <a:endParaRPr lang="en-AU"/>
        </a:p>
      </dgm:t>
    </dgm:pt>
    <dgm:pt modelId="{C75971E8-BE11-4568-9CE1-9BBCBD7BE5A9}" type="sibTrans" cxnId="{86761EB4-6A82-4108-AE73-BB26C2E5A927}">
      <dgm:prSet/>
      <dgm:spPr/>
      <dgm:t>
        <a:bodyPr/>
        <a:lstStyle/>
        <a:p>
          <a:endParaRPr lang="en-AU"/>
        </a:p>
      </dgm:t>
    </dgm:pt>
    <dgm:pt modelId="{9DAACA0D-3931-44EF-9277-03BAEC3836C8}">
      <dgm:prSet phldrT="[Text]"/>
      <dgm:spPr>
        <a:solidFill>
          <a:schemeClr val="tx2"/>
        </a:solidFill>
        <a:ln>
          <a:noFill/>
        </a:ln>
      </dgm:spPr>
      <dgm:t>
        <a:bodyPr/>
        <a:lstStyle/>
        <a:p>
          <a:r>
            <a:rPr lang="en-AU" dirty="0">
              <a:solidFill>
                <a:schemeClr val="bg2"/>
              </a:solidFill>
            </a:rPr>
            <a:t>Not counted when determining Centrelink/</a:t>
          </a:r>
          <a:r>
            <a:rPr lang="en-AU" dirty="0" err="1">
              <a:solidFill>
                <a:schemeClr val="bg2"/>
              </a:solidFill>
            </a:rPr>
            <a:t>DVA</a:t>
          </a:r>
          <a:r>
            <a:rPr lang="en-AU" dirty="0">
              <a:solidFill>
                <a:schemeClr val="bg2"/>
              </a:solidFill>
            </a:rPr>
            <a:t> entitlement</a:t>
          </a:r>
        </a:p>
      </dgm:t>
    </dgm:pt>
    <dgm:pt modelId="{67E83285-EEE3-4E5D-86AE-1DF3AB96C470}" type="parTrans" cxnId="{0E3A33B4-9DA9-4B80-91F6-5C5C23C10F2B}">
      <dgm:prSet/>
      <dgm:spPr/>
      <dgm:t>
        <a:bodyPr/>
        <a:lstStyle/>
        <a:p>
          <a:endParaRPr lang="en-AU"/>
        </a:p>
      </dgm:t>
    </dgm:pt>
    <dgm:pt modelId="{6D7392C4-5884-438E-A76D-127C9447DB7B}" type="sibTrans" cxnId="{0E3A33B4-9DA9-4B80-91F6-5C5C23C10F2B}">
      <dgm:prSet/>
      <dgm:spPr/>
      <dgm:t>
        <a:bodyPr/>
        <a:lstStyle/>
        <a:p>
          <a:endParaRPr lang="en-AU"/>
        </a:p>
      </dgm:t>
    </dgm:pt>
    <dgm:pt modelId="{4C61A2E3-C31D-4C15-B88A-BF27B1B45551}">
      <dgm:prSet phldrT="[Text]"/>
      <dgm:spPr>
        <a:solidFill>
          <a:schemeClr val="tx2"/>
        </a:solidFill>
        <a:ln>
          <a:noFill/>
        </a:ln>
      </dgm:spPr>
      <dgm:t>
        <a:bodyPr/>
        <a:lstStyle/>
        <a:p>
          <a:r>
            <a:rPr lang="en-AU">
              <a:solidFill>
                <a:schemeClr val="bg2"/>
              </a:solidFill>
            </a:rPr>
            <a:t>Guaranteed by the Government</a:t>
          </a:r>
          <a:endParaRPr lang="en-AU" dirty="0">
            <a:solidFill>
              <a:schemeClr val="bg2"/>
            </a:solidFill>
          </a:endParaRPr>
        </a:p>
      </dgm:t>
    </dgm:pt>
    <dgm:pt modelId="{3BB2DE11-BAA1-4F2E-AC53-E5201C83871A}" type="parTrans" cxnId="{89C67714-09A0-4ADE-896D-C12BB1A8364C}">
      <dgm:prSet/>
      <dgm:spPr/>
      <dgm:t>
        <a:bodyPr/>
        <a:lstStyle/>
        <a:p>
          <a:endParaRPr lang="en-AU"/>
        </a:p>
      </dgm:t>
    </dgm:pt>
    <dgm:pt modelId="{58F1C48D-EB3F-4C37-9AAF-43DE3CF8A524}" type="sibTrans" cxnId="{89C67714-09A0-4ADE-896D-C12BB1A8364C}">
      <dgm:prSet/>
      <dgm:spPr/>
      <dgm:t>
        <a:bodyPr/>
        <a:lstStyle/>
        <a:p>
          <a:endParaRPr lang="en-AU"/>
        </a:p>
      </dgm:t>
    </dgm:pt>
    <dgm:pt modelId="{6A199A6D-112C-4FF6-BE6C-48A21451FDC6}">
      <dgm:prSet phldrT="[Text]"/>
      <dgm:spPr>
        <a:solidFill>
          <a:schemeClr val="tx2"/>
        </a:solidFill>
        <a:ln>
          <a:noFill/>
        </a:ln>
      </dgm:spPr>
      <dgm:t>
        <a:bodyPr/>
        <a:lstStyle/>
        <a:p>
          <a:r>
            <a:rPr lang="en-AU">
              <a:solidFill>
                <a:schemeClr val="bg2"/>
              </a:solidFill>
            </a:rPr>
            <a:t>Counted when determining aged care costs</a:t>
          </a:r>
          <a:endParaRPr lang="en-AU" dirty="0">
            <a:solidFill>
              <a:schemeClr val="bg2"/>
            </a:solidFill>
          </a:endParaRPr>
        </a:p>
      </dgm:t>
    </dgm:pt>
    <dgm:pt modelId="{736F08F4-D1CF-4FD6-9FDB-1AB53C0976D3}" type="parTrans" cxnId="{7BFA2656-DCC5-45CD-84E8-1082E6707721}">
      <dgm:prSet/>
      <dgm:spPr/>
      <dgm:t>
        <a:bodyPr/>
        <a:lstStyle/>
        <a:p>
          <a:endParaRPr lang="en-AU"/>
        </a:p>
      </dgm:t>
    </dgm:pt>
    <dgm:pt modelId="{5BAA3DD9-3BB9-424C-B6CB-BA9B145AAFAC}" type="sibTrans" cxnId="{7BFA2656-DCC5-45CD-84E8-1082E6707721}">
      <dgm:prSet/>
      <dgm:spPr/>
      <dgm:t>
        <a:bodyPr/>
        <a:lstStyle/>
        <a:p>
          <a:endParaRPr lang="en-AU"/>
        </a:p>
      </dgm:t>
    </dgm:pt>
    <dgm:pt modelId="{8A244689-555D-4D5C-9A8C-1BFCD4ADC9E9}">
      <dgm:prSet phldrT="[Text]"/>
      <dgm:spPr>
        <a:solidFill>
          <a:schemeClr val="tx2"/>
        </a:solidFill>
        <a:ln>
          <a:noFill/>
        </a:ln>
      </dgm:spPr>
      <dgm:t>
        <a:bodyPr/>
        <a:lstStyle/>
        <a:p>
          <a:r>
            <a:rPr lang="en-AU" dirty="0">
              <a:solidFill>
                <a:schemeClr val="bg2"/>
              </a:solidFill>
            </a:rPr>
            <a:t>Refunded to the resident or estate</a:t>
          </a:r>
        </a:p>
      </dgm:t>
    </dgm:pt>
    <dgm:pt modelId="{1BD6F357-F78F-473C-8E41-A1ABAA8F2F66}" type="parTrans" cxnId="{3BE094B8-5E2E-45AA-A1B7-503D1A649956}">
      <dgm:prSet/>
      <dgm:spPr/>
      <dgm:t>
        <a:bodyPr/>
        <a:lstStyle/>
        <a:p>
          <a:endParaRPr lang="en-AU"/>
        </a:p>
      </dgm:t>
    </dgm:pt>
    <dgm:pt modelId="{E4772728-F047-49AA-88B2-202367EC8C4F}" type="sibTrans" cxnId="{3BE094B8-5E2E-45AA-A1B7-503D1A649956}">
      <dgm:prSet/>
      <dgm:spPr/>
      <dgm:t>
        <a:bodyPr/>
        <a:lstStyle/>
        <a:p>
          <a:endParaRPr lang="en-AU"/>
        </a:p>
      </dgm:t>
    </dgm:pt>
    <dgm:pt modelId="{27F43F8C-1AE7-44C7-8AFE-60B7F33A4F8F}" type="pres">
      <dgm:prSet presAssocID="{66CAC6C4-3426-4EE2-88BA-BCD771407941}" presName="Name0" presStyleCnt="0">
        <dgm:presLayoutVars>
          <dgm:chMax val="1"/>
          <dgm:dir/>
          <dgm:animLvl val="ctr"/>
          <dgm:resizeHandles val="exact"/>
        </dgm:presLayoutVars>
      </dgm:prSet>
      <dgm:spPr/>
    </dgm:pt>
    <dgm:pt modelId="{4EF5C8F4-B9D3-452E-BEE5-A62AD1656892}" type="pres">
      <dgm:prSet presAssocID="{4448BA91-2BBF-407D-9537-DDEAD0E2BA01}" presName="centerShape" presStyleLbl="node0" presStyleIdx="0" presStyleCnt="1" custScaleX="201098" custScaleY="157180"/>
      <dgm:spPr/>
    </dgm:pt>
    <dgm:pt modelId="{A73F360C-9932-409A-8C45-F94044F47908}" type="pres">
      <dgm:prSet presAssocID="{67E83285-EEE3-4E5D-86AE-1DF3AB96C470}" presName="parTrans" presStyleLbl="sibTrans2D1" presStyleIdx="0" presStyleCnt="4"/>
      <dgm:spPr/>
    </dgm:pt>
    <dgm:pt modelId="{D96CED00-5694-4B99-9373-1CB072075935}" type="pres">
      <dgm:prSet presAssocID="{67E83285-EEE3-4E5D-86AE-1DF3AB96C470}" presName="connectorText" presStyleLbl="sibTrans2D1" presStyleIdx="0" presStyleCnt="4"/>
      <dgm:spPr/>
    </dgm:pt>
    <dgm:pt modelId="{DAC00101-235E-4DE1-98E7-667F6E37DE9D}" type="pres">
      <dgm:prSet presAssocID="{9DAACA0D-3931-44EF-9277-03BAEC3836C8}" presName="node" presStyleLbl="node1" presStyleIdx="0" presStyleCnt="4" custScaleX="170558" custScaleY="123519" custRadScaleRad="171984" custRadScaleInc="-134282">
        <dgm:presLayoutVars>
          <dgm:bulletEnabled val="1"/>
        </dgm:presLayoutVars>
      </dgm:prSet>
      <dgm:spPr>
        <a:prstGeom prst="roundRect">
          <a:avLst/>
        </a:prstGeom>
      </dgm:spPr>
    </dgm:pt>
    <dgm:pt modelId="{EED28377-837C-4197-B040-B1C2ABF3BE50}" type="pres">
      <dgm:prSet presAssocID="{3BB2DE11-BAA1-4F2E-AC53-E5201C83871A}" presName="parTrans" presStyleLbl="sibTrans2D1" presStyleIdx="1" presStyleCnt="4"/>
      <dgm:spPr/>
    </dgm:pt>
    <dgm:pt modelId="{07C32437-23D2-4F9B-947E-E5865C63E318}" type="pres">
      <dgm:prSet presAssocID="{3BB2DE11-BAA1-4F2E-AC53-E5201C83871A}" presName="connectorText" presStyleLbl="sibTrans2D1" presStyleIdx="1" presStyleCnt="4"/>
      <dgm:spPr/>
    </dgm:pt>
    <dgm:pt modelId="{89413BFF-CC1F-46CD-8DD9-189DE3A27B80}" type="pres">
      <dgm:prSet presAssocID="{4C61A2E3-C31D-4C15-B88A-BF27B1B45551}" presName="node" presStyleLbl="node1" presStyleIdx="1" presStyleCnt="4" custScaleX="164540" custScaleY="129597" custRadScaleRad="166751" custRadScaleInc="-66081">
        <dgm:presLayoutVars>
          <dgm:bulletEnabled val="1"/>
        </dgm:presLayoutVars>
      </dgm:prSet>
      <dgm:spPr>
        <a:prstGeom prst="roundRect">
          <a:avLst/>
        </a:prstGeom>
      </dgm:spPr>
    </dgm:pt>
    <dgm:pt modelId="{A0F7C1CA-D744-4292-96BF-57338A8349EB}" type="pres">
      <dgm:prSet presAssocID="{736F08F4-D1CF-4FD6-9FDB-1AB53C0976D3}" presName="parTrans" presStyleLbl="sibTrans2D1" presStyleIdx="2" presStyleCnt="4"/>
      <dgm:spPr/>
    </dgm:pt>
    <dgm:pt modelId="{95AA4433-EF1C-4A8F-B46A-5E2CBE3310ED}" type="pres">
      <dgm:prSet presAssocID="{736F08F4-D1CF-4FD6-9FDB-1AB53C0976D3}" presName="connectorText" presStyleLbl="sibTrans2D1" presStyleIdx="2" presStyleCnt="4"/>
      <dgm:spPr/>
    </dgm:pt>
    <dgm:pt modelId="{A445F9BA-E78F-4C50-BAB8-CA08C84D6CA1}" type="pres">
      <dgm:prSet presAssocID="{6A199A6D-112C-4FF6-BE6C-48A21451FDC6}" presName="node" presStyleLbl="node1" presStyleIdx="2" presStyleCnt="4" custScaleX="158402" custScaleY="119758" custRadScaleRad="172547" custRadScaleInc="-130161">
        <dgm:presLayoutVars>
          <dgm:bulletEnabled val="1"/>
        </dgm:presLayoutVars>
      </dgm:prSet>
      <dgm:spPr>
        <a:prstGeom prst="roundRect">
          <a:avLst/>
        </a:prstGeom>
      </dgm:spPr>
    </dgm:pt>
    <dgm:pt modelId="{F6551AB7-9405-4B7C-AC34-667886954977}" type="pres">
      <dgm:prSet presAssocID="{1BD6F357-F78F-473C-8E41-A1ABAA8F2F66}" presName="parTrans" presStyleLbl="sibTrans2D1" presStyleIdx="3" presStyleCnt="4"/>
      <dgm:spPr/>
    </dgm:pt>
    <dgm:pt modelId="{24776B70-5CDC-4A26-A7ED-1C3B0B7D79BD}" type="pres">
      <dgm:prSet presAssocID="{1BD6F357-F78F-473C-8E41-A1ABAA8F2F66}" presName="connectorText" presStyleLbl="sibTrans2D1" presStyleIdx="3" presStyleCnt="4"/>
      <dgm:spPr/>
    </dgm:pt>
    <dgm:pt modelId="{009E98EF-D0EB-4DA3-878C-85ED3C100022}" type="pres">
      <dgm:prSet presAssocID="{8A244689-555D-4D5C-9A8C-1BFCD4ADC9E9}" presName="node" presStyleLbl="node1" presStyleIdx="3" presStyleCnt="4" custScaleX="167312" custScaleY="107963" custRadScaleRad="175694" custRadScaleInc="-68694">
        <dgm:presLayoutVars>
          <dgm:bulletEnabled val="1"/>
        </dgm:presLayoutVars>
      </dgm:prSet>
      <dgm:spPr>
        <a:prstGeom prst="roundRect">
          <a:avLst/>
        </a:prstGeom>
      </dgm:spPr>
    </dgm:pt>
  </dgm:ptLst>
  <dgm:cxnLst>
    <dgm:cxn modelId="{2DD4910F-D725-4EED-9812-28009C9946A6}" type="presOf" srcId="{3BB2DE11-BAA1-4F2E-AC53-E5201C83871A}" destId="{EED28377-837C-4197-B040-B1C2ABF3BE50}" srcOrd="0" destOrd="0" presId="urn:microsoft.com/office/officeart/2005/8/layout/radial5"/>
    <dgm:cxn modelId="{89C67714-09A0-4ADE-896D-C12BB1A8364C}" srcId="{4448BA91-2BBF-407D-9537-DDEAD0E2BA01}" destId="{4C61A2E3-C31D-4C15-B88A-BF27B1B45551}" srcOrd="1" destOrd="0" parTransId="{3BB2DE11-BAA1-4F2E-AC53-E5201C83871A}" sibTransId="{58F1C48D-EB3F-4C37-9AAF-43DE3CF8A524}"/>
    <dgm:cxn modelId="{D31D3732-AFD7-4D90-8AF0-DE60D7BA0815}" type="presOf" srcId="{67E83285-EEE3-4E5D-86AE-1DF3AB96C470}" destId="{A73F360C-9932-409A-8C45-F94044F47908}" srcOrd="0" destOrd="0" presId="urn:microsoft.com/office/officeart/2005/8/layout/radial5"/>
    <dgm:cxn modelId="{9AA50837-157D-47B0-A79C-805DABDD337C}" type="presOf" srcId="{6A199A6D-112C-4FF6-BE6C-48A21451FDC6}" destId="{A445F9BA-E78F-4C50-BAB8-CA08C84D6CA1}" srcOrd="0" destOrd="0" presId="urn:microsoft.com/office/officeart/2005/8/layout/radial5"/>
    <dgm:cxn modelId="{098D7169-F926-41CA-90E7-85A9F46A1FDA}" type="presOf" srcId="{736F08F4-D1CF-4FD6-9FDB-1AB53C0976D3}" destId="{A0F7C1CA-D744-4292-96BF-57338A8349EB}" srcOrd="0" destOrd="0" presId="urn:microsoft.com/office/officeart/2005/8/layout/radial5"/>
    <dgm:cxn modelId="{00C69D69-1F39-451C-8F7B-CF26100D00B3}" type="presOf" srcId="{8A244689-555D-4D5C-9A8C-1BFCD4ADC9E9}" destId="{009E98EF-D0EB-4DA3-878C-85ED3C100022}" srcOrd="0" destOrd="0" presId="urn:microsoft.com/office/officeart/2005/8/layout/radial5"/>
    <dgm:cxn modelId="{BF3BA14A-DB24-4BF5-B4CD-3BA2E897E3BD}" type="presOf" srcId="{4448BA91-2BBF-407D-9537-DDEAD0E2BA01}" destId="{4EF5C8F4-B9D3-452E-BEE5-A62AD1656892}" srcOrd="0" destOrd="0" presId="urn:microsoft.com/office/officeart/2005/8/layout/radial5"/>
    <dgm:cxn modelId="{63585B6E-5252-4A56-8152-0F98260E436E}" type="presOf" srcId="{67E83285-EEE3-4E5D-86AE-1DF3AB96C470}" destId="{D96CED00-5694-4B99-9373-1CB072075935}" srcOrd="1" destOrd="0" presId="urn:microsoft.com/office/officeart/2005/8/layout/radial5"/>
    <dgm:cxn modelId="{7BFA2656-DCC5-45CD-84E8-1082E6707721}" srcId="{4448BA91-2BBF-407D-9537-DDEAD0E2BA01}" destId="{6A199A6D-112C-4FF6-BE6C-48A21451FDC6}" srcOrd="2" destOrd="0" parTransId="{736F08F4-D1CF-4FD6-9FDB-1AB53C0976D3}" sibTransId="{5BAA3DD9-3BB9-424C-B6CB-BA9B145AAFAC}"/>
    <dgm:cxn modelId="{ED294D8B-B6DC-4D1E-B170-54A69FF80376}" type="presOf" srcId="{736F08F4-D1CF-4FD6-9FDB-1AB53C0976D3}" destId="{95AA4433-EF1C-4A8F-B46A-5E2CBE3310ED}" srcOrd="1" destOrd="0" presId="urn:microsoft.com/office/officeart/2005/8/layout/radial5"/>
    <dgm:cxn modelId="{D8A6AF91-80E4-4471-9D91-E2185B0F917F}" type="presOf" srcId="{3BB2DE11-BAA1-4F2E-AC53-E5201C83871A}" destId="{07C32437-23D2-4F9B-947E-E5865C63E318}" srcOrd="1" destOrd="0" presId="urn:microsoft.com/office/officeart/2005/8/layout/radial5"/>
    <dgm:cxn modelId="{43F49995-5B1C-429D-B0F7-B091F025EC25}" type="presOf" srcId="{1BD6F357-F78F-473C-8E41-A1ABAA8F2F66}" destId="{F6551AB7-9405-4B7C-AC34-667886954977}" srcOrd="0" destOrd="0" presId="urn:microsoft.com/office/officeart/2005/8/layout/radial5"/>
    <dgm:cxn modelId="{DE7C9498-DC22-4577-9925-15B42B4A9721}" type="presOf" srcId="{1BD6F357-F78F-473C-8E41-A1ABAA8F2F66}" destId="{24776B70-5CDC-4A26-A7ED-1C3B0B7D79BD}" srcOrd="1" destOrd="0" presId="urn:microsoft.com/office/officeart/2005/8/layout/radial5"/>
    <dgm:cxn modelId="{FCE4CB9C-4BDD-4715-8F7D-E556E13CAD1B}" type="presOf" srcId="{66CAC6C4-3426-4EE2-88BA-BCD771407941}" destId="{27F43F8C-1AE7-44C7-8AFE-60B7F33A4F8F}" srcOrd="0" destOrd="0" presId="urn:microsoft.com/office/officeart/2005/8/layout/radial5"/>
    <dgm:cxn modelId="{86761EB4-6A82-4108-AE73-BB26C2E5A927}" srcId="{66CAC6C4-3426-4EE2-88BA-BCD771407941}" destId="{4448BA91-2BBF-407D-9537-DDEAD0E2BA01}" srcOrd="0" destOrd="0" parTransId="{2CBAC326-BB2E-4108-AD6D-134F7F1DFB2F}" sibTransId="{C75971E8-BE11-4568-9CE1-9BBCBD7BE5A9}"/>
    <dgm:cxn modelId="{0E3A33B4-9DA9-4B80-91F6-5C5C23C10F2B}" srcId="{4448BA91-2BBF-407D-9537-DDEAD0E2BA01}" destId="{9DAACA0D-3931-44EF-9277-03BAEC3836C8}" srcOrd="0" destOrd="0" parTransId="{67E83285-EEE3-4E5D-86AE-1DF3AB96C470}" sibTransId="{6D7392C4-5884-438E-A76D-127C9447DB7B}"/>
    <dgm:cxn modelId="{3BE094B8-5E2E-45AA-A1B7-503D1A649956}" srcId="{4448BA91-2BBF-407D-9537-DDEAD0E2BA01}" destId="{8A244689-555D-4D5C-9A8C-1BFCD4ADC9E9}" srcOrd="3" destOrd="0" parTransId="{1BD6F357-F78F-473C-8E41-A1ABAA8F2F66}" sibTransId="{E4772728-F047-49AA-88B2-202367EC8C4F}"/>
    <dgm:cxn modelId="{2581FECE-DD46-4156-99F8-00285017E80B}" type="presOf" srcId="{4C61A2E3-C31D-4C15-B88A-BF27B1B45551}" destId="{89413BFF-CC1F-46CD-8DD9-189DE3A27B80}" srcOrd="0" destOrd="0" presId="urn:microsoft.com/office/officeart/2005/8/layout/radial5"/>
    <dgm:cxn modelId="{9D3C49D3-67CB-4A42-9B25-3CC593065FA0}" type="presOf" srcId="{9DAACA0D-3931-44EF-9277-03BAEC3836C8}" destId="{DAC00101-235E-4DE1-98E7-667F6E37DE9D}" srcOrd="0" destOrd="0" presId="urn:microsoft.com/office/officeart/2005/8/layout/radial5"/>
    <dgm:cxn modelId="{B3057FF0-46D1-4798-B693-77196D9D11C9}" type="presParOf" srcId="{27F43F8C-1AE7-44C7-8AFE-60B7F33A4F8F}" destId="{4EF5C8F4-B9D3-452E-BEE5-A62AD1656892}" srcOrd="0" destOrd="0" presId="urn:microsoft.com/office/officeart/2005/8/layout/radial5"/>
    <dgm:cxn modelId="{D0CE2937-2C96-4A6E-8558-911B23548F18}" type="presParOf" srcId="{27F43F8C-1AE7-44C7-8AFE-60B7F33A4F8F}" destId="{A73F360C-9932-409A-8C45-F94044F47908}" srcOrd="1" destOrd="0" presId="urn:microsoft.com/office/officeart/2005/8/layout/radial5"/>
    <dgm:cxn modelId="{541F0FC1-4D9B-49E4-988C-B8F2D87C39C9}" type="presParOf" srcId="{A73F360C-9932-409A-8C45-F94044F47908}" destId="{D96CED00-5694-4B99-9373-1CB072075935}" srcOrd="0" destOrd="0" presId="urn:microsoft.com/office/officeart/2005/8/layout/radial5"/>
    <dgm:cxn modelId="{F1B393C9-8254-465B-BA2F-666AD35D0B1E}" type="presParOf" srcId="{27F43F8C-1AE7-44C7-8AFE-60B7F33A4F8F}" destId="{DAC00101-235E-4DE1-98E7-667F6E37DE9D}" srcOrd="2" destOrd="0" presId="urn:microsoft.com/office/officeart/2005/8/layout/radial5"/>
    <dgm:cxn modelId="{ACBEFA01-0468-44DB-BCDF-81D4BD382755}" type="presParOf" srcId="{27F43F8C-1AE7-44C7-8AFE-60B7F33A4F8F}" destId="{EED28377-837C-4197-B040-B1C2ABF3BE50}" srcOrd="3" destOrd="0" presId="urn:microsoft.com/office/officeart/2005/8/layout/radial5"/>
    <dgm:cxn modelId="{3D33824D-C4AB-4BCC-8DA8-B4C405237CDD}" type="presParOf" srcId="{EED28377-837C-4197-B040-B1C2ABF3BE50}" destId="{07C32437-23D2-4F9B-947E-E5865C63E318}" srcOrd="0" destOrd="0" presId="urn:microsoft.com/office/officeart/2005/8/layout/radial5"/>
    <dgm:cxn modelId="{F2CF2A1E-BD48-42F3-9152-76EA9531A894}" type="presParOf" srcId="{27F43F8C-1AE7-44C7-8AFE-60B7F33A4F8F}" destId="{89413BFF-CC1F-46CD-8DD9-189DE3A27B80}" srcOrd="4" destOrd="0" presId="urn:microsoft.com/office/officeart/2005/8/layout/radial5"/>
    <dgm:cxn modelId="{C87E1D51-7CF4-48A5-91AF-C6F39188763D}" type="presParOf" srcId="{27F43F8C-1AE7-44C7-8AFE-60B7F33A4F8F}" destId="{A0F7C1CA-D744-4292-96BF-57338A8349EB}" srcOrd="5" destOrd="0" presId="urn:microsoft.com/office/officeart/2005/8/layout/radial5"/>
    <dgm:cxn modelId="{77762300-6622-4051-9095-33FB5287A2EB}" type="presParOf" srcId="{A0F7C1CA-D744-4292-96BF-57338A8349EB}" destId="{95AA4433-EF1C-4A8F-B46A-5E2CBE3310ED}" srcOrd="0" destOrd="0" presId="urn:microsoft.com/office/officeart/2005/8/layout/radial5"/>
    <dgm:cxn modelId="{1A280B84-7C23-454B-99F2-A166793D6A13}" type="presParOf" srcId="{27F43F8C-1AE7-44C7-8AFE-60B7F33A4F8F}" destId="{A445F9BA-E78F-4C50-BAB8-CA08C84D6CA1}" srcOrd="6" destOrd="0" presId="urn:microsoft.com/office/officeart/2005/8/layout/radial5"/>
    <dgm:cxn modelId="{123E19EB-ACE2-4B98-8F72-DDC7FB25CFF4}" type="presParOf" srcId="{27F43F8C-1AE7-44C7-8AFE-60B7F33A4F8F}" destId="{F6551AB7-9405-4B7C-AC34-667886954977}" srcOrd="7" destOrd="0" presId="urn:microsoft.com/office/officeart/2005/8/layout/radial5"/>
    <dgm:cxn modelId="{4FD26397-20CD-4268-84B0-DDF4216A78D6}" type="presParOf" srcId="{F6551AB7-9405-4B7C-AC34-667886954977}" destId="{24776B70-5CDC-4A26-A7ED-1C3B0B7D79BD}" srcOrd="0" destOrd="0" presId="urn:microsoft.com/office/officeart/2005/8/layout/radial5"/>
    <dgm:cxn modelId="{55E0668D-DF25-4E26-938F-7AF4E465D812}" type="presParOf" srcId="{27F43F8C-1AE7-44C7-8AFE-60B7F33A4F8F}" destId="{009E98EF-D0EB-4DA3-878C-85ED3C10002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C9EDE-A0C7-4E9E-A578-0F41BFAF3E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AU"/>
        </a:p>
      </dgm:t>
    </dgm:pt>
    <dgm:pt modelId="{DFDC0B72-76AA-43A0-8397-43486A8113D2}">
      <dgm:prSet phldrT="[Text]"/>
      <dgm:spPr/>
      <dgm:t>
        <a:bodyPr/>
        <a:lstStyle/>
        <a:p>
          <a:r>
            <a:rPr lang="en-AU" dirty="0">
              <a:solidFill>
                <a:sysClr val="windowText" lastClr="000000"/>
              </a:solidFill>
            </a:rPr>
            <a:t>Support through the process</a:t>
          </a:r>
          <a:endParaRPr lang="en-AU" dirty="0"/>
        </a:p>
      </dgm:t>
    </dgm:pt>
    <dgm:pt modelId="{CEC2DF74-8D77-4122-8E12-87C4D91D86FF}" type="parTrans" cxnId="{38836CAD-C646-45AD-8AA3-C30BCE5E7F20}">
      <dgm:prSet/>
      <dgm:spPr/>
      <dgm:t>
        <a:bodyPr/>
        <a:lstStyle/>
        <a:p>
          <a:endParaRPr lang="en-AU"/>
        </a:p>
      </dgm:t>
    </dgm:pt>
    <dgm:pt modelId="{4C2DB556-D87D-4CD6-98F7-78F04F13E6DA}" type="sibTrans" cxnId="{38836CAD-C646-45AD-8AA3-C30BCE5E7F20}">
      <dgm:prSet/>
      <dgm:spPr/>
      <dgm:t>
        <a:bodyPr/>
        <a:lstStyle/>
        <a:p>
          <a:endParaRPr lang="en-AU"/>
        </a:p>
      </dgm:t>
    </dgm:pt>
    <dgm:pt modelId="{49045D50-0EFA-4BDB-AA6F-6FCDD4D4368D}">
      <dgm:prSet phldrT="[Text]"/>
      <dgm:spPr/>
      <dgm:t>
        <a:bodyPr/>
        <a:lstStyle/>
        <a:p>
          <a:r>
            <a:rPr lang="en-AU" dirty="0">
              <a:solidFill>
                <a:sysClr val="windowText" lastClr="000000"/>
              </a:solidFill>
            </a:rPr>
            <a:t>Find a suitable home</a:t>
          </a:r>
          <a:endParaRPr lang="en-AU" dirty="0"/>
        </a:p>
      </dgm:t>
    </dgm:pt>
    <dgm:pt modelId="{84B52551-1908-401E-A965-AE464F8D03AF}" type="parTrans" cxnId="{A6EC7D0F-75C6-4337-8021-6CB59CDEF01A}">
      <dgm:prSet/>
      <dgm:spPr/>
      <dgm:t>
        <a:bodyPr/>
        <a:lstStyle/>
        <a:p>
          <a:endParaRPr lang="en-AU"/>
        </a:p>
      </dgm:t>
    </dgm:pt>
    <dgm:pt modelId="{6630A2FA-DB70-4297-B938-D50433FFA7AB}" type="sibTrans" cxnId="{A6EC7D0F-75C6-4337-8021-6CB59CDEF01A}">
      <dgm:prSet/>
      <dgm:spPr/>
      <dgm:t>
        <a:bodyPr/>
        <a:lstStyle/>
        <a:p>
          <a:endParaRPr lang="en-AU"/>
        </a:p>
      </dgm:t>
    </dgm:pt>
    <dgm:pt modelId="{B188DB9D-DA03-40B8-8527-601FCF2083C9}">
      <dgm:prSet phldrT="[Text]"/>
      <dgm:spPr/>
      <dgm:t>
        <a:bodyPr/>
        <a:lstStyle/>
        <a:p>
          <a:r>
            <a:rPr lang="en-AU" dirty="0">
              <a:solidFill>
                <a:sysClr val="windowText" lastClr="000000"/>
              </a:solidFill>
            </a:rPr>
            <a:t>Decide what to do with the family home</a:t>
          </a:r>
          <a:endParaRPr lang="en-AU" dirty="0"/>
        </a:p>
      </dgm:t>
    </dgm:pt>
    <dgm:pt modelId="{B7F924E3-A522-4969-A43D-81D1E763F13A}" type="parTrans" cxnId="{72C1A28E-AD86-4554-BF73-B615060B19D2}">
      <dgm:prSet/>
      <dgm:spPr/>
      <dgm:t>
        <a:bodyPr/>
        <a:lstStyle/>
        <a:p>
          <a:endParaRPr lang="en-AU"/>
        </a:p>
      </dgm:t>
    </dgm:pt>
    <dgm:pt modelId="{8BF762E9-0C6C-4832-8057-B978F8753412}" type="sibTrans" cxnId="{72C1A28E-AD86-4554-BF73-B615060B19D2}">
      <dgm:prSet/>
      <dgm:spPr/>
      <dgm:t>
        <a:bodyPr/>
        <a:lstStyle/>
        <a:p>
          <a:endParaRPr lang="en-AU"/>
        </a:p>
      </dgm:t>
    </dgm:pt>
    <dgm:pt modelId="{50B72613-C0D8-4122-887C-19775DD28EFA}">
      <dgm:prSet phldrT="[Text]"/>
      <dgm:spPr/>
      <dgm:t>
        <a:bodyPr/>
        <a:lstStyle/>
        <a:p>
          <a:r>
            <a:rPr lang="en-AU" dirty="0">
              <a:solidFill>
                <a:sysClr val="windowText" lastClr="000000"/>
              </a:solidFill>
            </a:rPr>
            <a:t>How to structure accommodation payments</a:t>
          </a:r>
          <a:endParaRPr lang="en-AU" dirty="0"/>
        </a:p>
      </dgm:t>
    </dgm:pt>
    <dgm:pt modelId="{43BC12B0-C074-466D-8D0D-A01B36A49F77}" type="parTrans" cxnId="{FE46B3C0-65B6-4EF6-9AA7-07117F300E79}">
      <dgm:prSet/>
      <dgm:spPr/>
      <dgm:t>
        <a:bodyPr/>
        <a:lstStyle/>
        <a:p>
          <a:endParaRPr lang="en-AU"/>
        </a:p>
      </dgm:t>
    </dgm:pt>
    <dgm:pt modelId="{09BA22C5-9AD1-4A7E-AA1F-5E7B6392D6E5}" type="sibTrans" cxnId="{FE46B3C0-65B6-4EF6-9AA7-07117F300E79}">
      <dgm:prSet/>
      <dgm:spPr/>
      <dgm:t>
        <a:bodyPr/>
        <a:lstStyle/>
        <a:p>
          <a:endParaRPr lang="en-AU"/>
        </a:p>
      </dgm:t>
    </dgm:pt>
    <dgm:pt modelId="{375C0844-DECA-4801-B2D9-05297A31C271}">
      <dgm:prSet phldrT="[Text]"/>
      <dgm:spPr/>
      <dgm:t>
        <a:bodyPr/>
        <a:lstStyle/>
        <a:p>
          <a:r>
            <a:rPr lang="en-AU" dirty="0">
              <a:solidFill>
                <a:sysClr val="windowText" lastClr="000000"/>
              </a:solidFill>
            </a:rPr>
            <a:t>Strategies to reduce ongoing care fees</a:t>
          </a:r>
          <a:endParaRPr lang="en-AU" dirty="0"/>
        </a:p>
      </dgm:t>
    </dgm:pt>
    <dgm:pt modelId="{DF9EE9A6-6E3F-497C-8F96-5EEF788FE229}" type="parTrans" cxnId="{FEB4C972-84E6-470C-8438-B479FA17993E}">
      <dgm:prSet/>
      <dgm:spPr/>
      <dgm:t>
        <a:bodyPr/>
        <a:lstStyle/>
        <a:p>
          <a:endParaRPr lang="en-AU"/>
        </a:p>
      </dgm:t>
    </dgm:pt>
    <dgm:pt modelId="{D5F53C79-F667-47CA-8C34-65DD403B3B0C}" type="sibTrans" cxnId="{FEB4C972-84E6-470C-8438-B479FA17993E}">
      <dgm:prSet/>
      <dgm:spPr/>
      <dgm:t>
        <a:bodyPr/>
        <a:lstStyle/>
        <a:p>
          <a:endParaRPr lang="en-AU"/>
        </a:p>
      </dgm:t>
    </dgm:pt>
    <dgm:pt modelId="{E0E948DD-534D-4859-97D8-1ACA80DF5E5D}">
      <dgm:prSet/>
      <dgm:spPr/>
      <dgm:t>
        <a:bodyPr/>
        <a:lstStyle/>
        <a:p>
          <a:r>
            <a:rPr lang="en-AU" dirty="0">
              <a:solidFill>
                <a:sysClr val="windowText" lastClr="000000"/>
              </a:solidFill>
            </a:rPr>
            <a:t>How to fund  cashflow requirements</a:t>
          </a:r>
          <a:endParaRPr lang="en-AU" dirty="0"/>
        </a:p>
      </dgm:t>
    </dgm:pt>
    <dgm:pt modelId="{D19F6624-36E5-4514-8A75-CE037A6E821B}" type="parTrans" cxnId="{C74C1189-896C-48C6-A0ED-D8AB4F177D2E}">
      <dgm:prSet/>
      <dgm:spPr/>
      <dgm:t>
        <a:bodyPr/>
        <a:lstStyle/>
        <a:p>
          <a:endParaRPr lang="en-AU"/>
        </a:p>
      </dgm:t>
    </dgm:pt>
    <dgm:pt modelId="{904CC390-7693-4795-A2CC-65FDEAC09972}" type="sibTrans" cxnId="{C74C1189-896C-48C6-A0ED-D8AB4F177D2E}">
      <dgm:prSet/>
      <dgm:spPr/>
      <dgm:t>
        <a:bodyPr/>
        <a:lstStyle/>
        <a:p>
          <a:endParaRPr lang="en-AU"/>
        </a:p>
      </dgm:t>
    </dgm:pt>
    <dgm:pt modelId="{AA11359F-12CF-42EF-9ED8-74F59EF6727B}">
      <dgm:prSet/>
      <dgm:spPr/>
      <dgm:t>
        <a:bodyPr/>
        <a:lstStyle/>
        <a:p>
          <a:r>
            <a:rPr lang="en-AU" dirty="0">
              <a:solidFill>
                <a:sysClr val="windowText" lastClr="000000"/>
              </a:solidFill>
            </a:rPr>
            <a:t>Review estate planning </a:t>
          </a:r>
          <a:endParaRPr lang="en-AU" dirty="0"/>
        </a:p>
      </dgm:t>
    </dgm:pt>
    <dgm:pt modelId="{687329CB-FDE8-402A-8179-D015CC88A3BE}" type="parTrans" cxnId="{B880A5E0-874F-4F22-8832-3646EBD4B3EF}">
      <dgm:prSet/>
      <dgm:spPr/>
      <dgm:t>
        <a:bodyPr/>
        <a:lstStyle/>
        <a:p>
          <a:endParaRPr lang="en-AU"/>
        </a:p>
      </dgm:t>
    </dgm:pt>
    <dgm:pt modelId="{42D5CA30-9741-4BD6-B64E-0F2209F22E9B}" type="sibTrans" cxnId="{B880A5E0-874F-4F22-8832-3646EBD4B3EF}">
      <dgm:prSet/>
      <dgm:spPr/>
      <dgm:t>
        <a:bodyPr/>
        <a:lstStyle/>
        <a:p>
          <a:endParaRPr lang="en-AU"/>
        </a:p>
      </dgm:t>
    </dgm:pt>
    <dgm:pt modelId="{B626DD4D-3D66-4ABC-B2F2-6343ED6B689F}" type="pres">
      <dgm:prSet presAssocID="{716C9EDE-A0C7-4E9E-A578-0F41BFAF3E7B}" presName="Name0" presStyleCnt="0">
        <dgm:presLayoutVars>
          <dgm:dir/>
          <dgm:resizeHandles val="exact"/>
        </dgm:presLayoutVars>
      </dgm:prSet>
      <dgm:spPr/>
    </dgm:pt>
    <dgm:pt modelId="{36DB20F4-4B05-4C6E-85C0-0DD1E618308A}" type="pres">
      <dgm:prSet presAssocID="{716C9EDE-A0C7-4E9E-A578-0F41BFAF3E7B}" presName="cycle" presStyleCnt="0"/>
      <dgm:spPr/>
    </dgm:pt>
    <dgm:pt modelId="{4051D53C-D142-4623-912A-982FD0DB9443}" type="pres">
      <dgm:prSet presAssocID="{DFDC0B72-76AA-43A0-8397-43486A8113D2}" presName="nodeFirstNode" presStyleLbl="node1" presStyleIdx="0" presStyleCnt="7">
        <dgm:presLayoutVars>
          <dgm:bulletEnabled val="1"/>
        </dgm:presLayoutVars>
      </dgm:prSet>
      <dgm:spPr/>
    </dgm:pt>
    <dgm:pt modelId="{12A35887-4B9F-4529-B99E-D10963DA63D7}" type="pres">
      <dgm:prSet presAssocID="{4C2DB556-D87D-4CD6-98F7-78F04F13E6DA}" presName="sibTransFirstNode" presStyleLbl="bgShp" presStyleIdx="0" presStyleCnt="1"/>
      <dgm:spPr/>
    </dgm:pt>
    <dgm:pt modelId="{80C54E48-3DEB-410F-82BA-55928C024165}" type="pres">
      <dgm:prSet presAssocID="{49045D50-0EFA-4BDB-AA6F-6FCDD4D4368D}" presName="nodeFollowingNodes" presStyleLbl="node1" presStyleIdx="1" presStyleCnt="7">
        <dgm:presLayoutVars>
          <dgm:bulletEnabled val="1"/>
        </dgm:presLayoutVars>
      </dgm:prSet>
      <dgm:spPr/>
    </dgm:pt>
    <dgm:pt modelId="{D4930F93-95D4-43B2-9A4D-920B480EAE46}" type="pres">
      <dgm:prSet presAssocID="{B188DB9D-DA03-40B8-8527-601FCF2083C9}" presName="nodeFollowingNodes" presStyleLbl="node1" presStyleIdx="2" presStyleCnt="7">
        <dgm:presLayoutVars>
          <dgm:bulletEnabled val="1"/>
        </dgm:presLayoutVars>
      </dgm:prSet>
      <dgm:spPr/>
    </dgm:pt>
    <dgm:pt modelId="{A1E3A4BD-2A6D-4590-BC71-3C68C2B94664}" type="pres">
      <dgm:prSet presAssocID="{50B72613-C0D8-4122-887C-19775DD28EFA}" presName="nodeFollowingNodes" presStyleLbl="node1" presStyleIdx="3" presStyleCnt="7">
        <dgm:presLayoutVars>
          <dgm:bulletEnabled val="1"/>
        </dgm:presLayoutVars>
      </dgm:prSet>
      <dgm:spPr/>
    </dgm:pt>
    <dgm:pt modelId="{839693C5-8883-4830-9F71-898B68C0417F}" type="pres">
      <dgm:prSet presAssocID="{375C0844-DECA-4801-B2D9-05297A31C271}" presName="nodeFollowingNodes" presStyleLbl="node1" presStyleIdx="4" presStyleCnt="7">
        <dgm:presLayoutVars>
          <dgm:bulletEnabled val="1"/>
        </dgm:presLayoutVars>
      </dgm:prSet>
      <dgm:spPr/>
    </dgm:pt>
    <dgm:pt modelId="{2DCDF8A1-1A3E-41F6-BEE3-133CEE99D0FE}" type="pres">
      <dgm:prSet presAssocID="{E0E948DD-534D-4859-97D8-1ACA80DF5E5D}" presName="nodeFollowingNodes" presStyleLbl="node1" presStyleIdx="5" presStyleCnt="7">
        <dgm:presLayoutVars>
          <dgm:bulletEnabled val="1"/>
        </dgm:presLayoutVars>
      </dgm:prSet>
      <dgm:spPr/>
    </dgm:pt>
    <dgm:pt modelId="{BF84D2A5-C13D-40DC-BF07-860D6281B404}" type="pres">
      <dgm:prSet presAssocID="{AA11359F-12CF-42EF-9ED8-74F59EF6727B}" presName="nodeFollowingNodes" presStyleLbl="node1" presStyleIdx="6" presStyleCnt="7">
        <dgm:presLayoutVars>
          <dgm:bulletEnabled val="1"/>
        </dgm:presLayoutVars>
      </dgm:prSet>
      <dgm:spPr/>
    </dgm:pt>
  </dgm:ptLst>
  <dgm:cxnLst>
    <dgm:cxn modelId="{9E266E00-3F83-4CC0-B825-7CD0C6BCDC75}" type="presOf" srcId="{E0E948DD-534D-4859-97D8-1ACA80DF5E5D}" destId="{2DCDF8A1-1A3E-41F6-BEE3-133CEE99D0FE}" srcOrd="0" destOrd="0" presId="urn:microsoft.com/office/officeart/2005/8/layout/cycle3"/>
    <dgm:cxn modelId="{A6EC7D0F-75C6-4337-8021-6CB59CDEF01A}" srcId="{716C9EDE-A0C7-4E9E-A578-0F41BFAF3E7B}" destId="{49045D50-0EFA-4BDB-AA6F-6FCDD4D4368D}" srcOrd="1" destOrd="0" parTransId="{84B52551-1908-401E-A965-AE464F8D03AF}" sibTransId="{6630A2FA-DB70-4297-B938-D50433FFA7AB}"/>
    <dgm:cxn modelId="{FD2D7A12-DB92-42B6-9572-22249560685C}" type="presOf" srcId="{DFDC0B72-76AA-43A0-8397-43486A8113D2}" destId="{4051D53C-D142-4623-912A-982FD0DB9443}" srcOrd="0" destOrd="0" presId="urn:microsoft.com/office/officeart/2005/8/layout/cycle3"/>
    <dgm:cxn modelId="{9F6D5870-A541-4594-8F01-43C909A4A4D0}" type="presOf" srcId="{49045D50-0EFA-4BDB-AA6F-6FCDD4D4368D}" destId="{80C54E48-3DEB-410F-82BA-55928C024165}" srcOrd="0" destOrd="0" presId="urn:microsoft.com/office/officeart/2005/8/layout/cycle3"/>
    <dgm:cxn modelId="{FEB4C972-84E6-470C-8438-B479FA17993E}" srcId="{716C9EDE-A0C7-4E9E-A578-0F41BFAF3E7B}" destId="{375C0844-DECA-4801-B2D9-05297A31C271}" srcOrd="4" destOrd="0" parTransId="{DF9EE9A6-6E3F-497C-8F96-5EEF788FE229}" sibTransId="{D5F53C79-F667-47CA-8C34-65DD403B3B0C}"/>
    <dgm:cxn modelId="{C74C1189-896C-48C6-A0ED-D8AB4F177D2E}" srcId="{716C9EDE-A0C7-4E9E-A578-0F41BFAF3E7B}" destId="{E0E948DD-534D-4859-97D8-1ACA80DF5E5D}" srcOrd="5" destOrd="0" parTransId="{D19F6624-36E5-4514-8A75-CE037A6E821B}" sibTransId="{904CC390-7693-4795-A2CC-65FDEAC09972}"/>
    <dgm:cxn modelId="{72C1A28E-AD86-4554-BF73-B615060B19D2}" srcId="{716C9EDE-A0C7-4E9E-A578-0F41BFAF3E7B}" destId="{B188DB9D-DA03-40B8-8527-601FCF2083C9}" srcOrd="2" destOrd="0" parTransId="{B7F924E3-A522-4969-A43D-81D1E763F13A}" sibTransId="{8BF762E9-0C6C-4832-8057-B978F8753412}"/>
    <dgm:cxn modelId="{33EE8899-E8D2-451D-9CB8-DA27C9CCEBD3}" type="presOf" srcId="{B188DB9D-DA03-40B8-8527-601FCF2083C9}" destId="{D4930F93-95D4-43B2-9A4D-920B480EAE46}" srcOrd="0" destOrd="0" presId="urn:microsoft.com/office/officeart/2005/8/layout/cycle3"/>
    <dgm:cxn modelId="{364A8FA8-2A1E-45DD-AC12-5120AB2952E7}" type="presOf" srcId="{716C9EDE-A0C7-4E9E-A578-0F41BFAF3E7B}" destId="{B626DD4D-3D66-4ABC-B2F2-6343ED6B689F}" srcOrd="0" destOrd="0" presId="urn:microsoft.com/office/officeart/2005/8/layout/cycle3"/>
    <dgm:cxn modelId="{38836CAD-C646-45AD-8AA3-C30BCE5E7F20}" srcId="{716C9EDE-A0C7-4E9E-A578-0F41BFAF3E7B}" destId="{DFDC0B72-76AA-43A0-8397-43486A8113D2}" srcOrd="0" destOrd="0" parTransId="{CEC2DF74-8D77-4122-8E12-87C4D91D86FF}" sibTransId="{4C2DB556-D87D-4CD6-98F7-78F04F13E6DA}"/>
    <dgm:cxn modelId="{B9DB91BE-9A37-4D38-8221-0205601F0B0A}" type="presOf" srcId="{50B72613-C0D8-4122-887C-19775DD28EFA}" destId="{A1E3A4BD-2A6D-4590-BC71-3C68C2B94664}" srcOrd="0" destOrd="0" presId="urn:microsoft.com/office/officeart/2005/8/layout/cycle3"/>
    <dgm:cxn modelId="{C03C1DC0-E7C8-4028-98CC-9265B59F8E2F}" type="presOf" srcId="{AA11359F-12CF-42EF-9ED8-74F59EF6727B}" destId="{BF84D2A5-C13D-40DC-BF07-860D6281B404}" srcOrd="0" destOrd="0" presId="urn:microsoft.com/office/officeart/2005/8/layout/cycle3"/>
    <dgm:cxn modelId="{FE46B3C0-65B6-4EF6-9AA7-07117F300E79}" srcId="{716C9EDE-A0C7-4E9E-A578-0F41BFAF3E7B}" destId="{50B72613-C0D8-4122-887C-19775DD28EFA}" srcOrd="3" destOrd="0" parTransId="{43BC12B0-C074-466D-8D0D-A01B36A49F77}" sibTransId="{09BA22C5-9AD1-4A7E-AA1F-5E7B6392D6E5}"/>
    <dgm:cxn modelId="{1BBA9BD9-FB7B-46BE-B975-47FBA077D953}" type="presOf" srcId="{4C2DB556-D87D-4CD6-98F7-78F04F13E6DA}" destId="{12A35887-4B9F-4529-B99E-D10963DA63D7}" srcOrd="0" destOrd="0" presId="urn:microsoft.com/office/officeart/2005/8/layout/cycle3"/>
    <dgm:cxn modelId="{B880A5E0-874F-4F22-8832-3646EBD4B3EF}" srcId="{716C9EDE-A0C7-4E9E-A578-0F41BFAF3E7B}" destId="{AA11359F-12CF-42EF-9ED8-74F59EF6727B}" srcOrd="6" destOrd="0" parTransId="{687329CB-FDE8-402A-8179-D015CC88A3BE}" sibTransId="{42D5CA30-9741-4BD6-B64E-0F2209F22E9B}"/>
    <dgm:cxn modelId="{685925EB-8ABC-4F9D-87CF-3761EE87D0D2}" type="presOf" srcId="{375C0844-DECA-4801-B2D9-05297A31C271}" destId="{839693C5-8883-4830-9F71-898B68C0417F}" srcOrd="0" destOrd="0" presId="urn:microsoft.com/office/officeart/2005/8/layout/cycle3"/>
    <dgm:cxn modelId="{8E676977-60B8-4531-A1DC-E123DEAF1776}" type="presParOf" srcId="{B626DD4D-3D66-4ABC-B2F2-6343ED6B689F}" destId="{36DB20F4-4B05-4C6E-85C0-0DD1E618308A}" srcOrd="0" destOrd="0" presId="urn:microsoft.com/office/officeart/2005/8/layout/cycle3"/>
    <dgm:cxn modelId="{157B6DA0-EA95-46D4-8EE6-181C3D9E97A8}" type="presParOf" srcId="{36DB20F4-4B05-4C6E-85C0-0DD1E618308A}" destId="{4051D53C-D142-4623-912A-982FD0DB9443}" srcOrd="0" destOrd="0" presId="urn:microsoft.com/office/officeart/2005/8/layout/cycle3"/>
    <dgm:cxn modelId="{2CB6BFD6-EFCF-454D-A332-BC68BC3A10C5}" type="presParOf" srcId="{36DB20F4-4B05-4C6E-85C0-0DD1E618308A}" destId="{12A35887-4B9F-4529-B99E-D10963DA63D7}" srcOrd="1" destOrd="0" presId="urn:microsoft.com/office/officeart/2005/8/layout/cycle3"/>
    <dgm:cxn modelId="{68DB1FB7-AC32-4471-BCB6-BEEC6CDAEFF8}" type="presParOf" srcId="{36DB20F4-4B05-4C6E-85C0-0DD1E618308A}" destId="{80C54E48-3DEB-410F-82BA-55928C024165}" srcOrd="2" destOrd="0" presId="urn:microsoft.com/office/officeart/2005/8/layout/cycle3"/>
    <dgm:cxn modelId="{BDCF5798-F93E-4D9C-BCE9-ED1285C66C20}" type="presParOf" srcId="{36DB20F4-4B05-4C6E-85C0-0DD1E618308A}" destId="{D4930F93-95D4-43B2-9A4D-920B480EAE46}" srcOrd="3" destOrd="0" presId="urn:microsoft.com/office/officeart/2005/8/layout/cycle3"/>
    <dgm:cxn modelId="{D8512F12-65CD-441D-9997-E3210461DFC5}" type="presParOf" srcId="{36DB20F4-4B05-4C6E-85C0-0DD1E618308A}" destId="{A1E3A4BD-2A6D-4590-BC71-3C68C2B94664}" srcOrd="4" destOrd="0" presId="urn:microsoft.com/office/officeart/2005/8/layout/cycle3"/>
    <dgm:cxn modelId="{989EC1F4-2B7A-454D-ADE9-0A0B4563CF04}" type="presParOf" srcId="{36DB20F4-4B05-4C6E-85C0-0DD1E618308A}" destId="{839693C5-8883-4830-9F71-898B68C0417F}" srcOrd="5" destOrd="0" presId="urn:microsoft.com/office/officeart/2005/8/layout/cycle3"/>
    <dgm:cxn modelId="{1B3E0086-3B2E-4E12-8863-42B3D183EE34}" type="presParOf" srcId="{36DB20F4-4B05-4C6E-85C0-0DD1E618308A}" destId="{2DCDF8A1-1A3E-41F6-BEE3-133CEE99D0FE}" srcOrd="6" destOrd="0" presId="urn:microsoft.com/office/officeart/2005/8/layout/cycle3"/>
    <dgm:cxn modelId="{5252DDF6-BB0F-4552-B654-AB0A91710B74}" type="presParOf" srcId="{36DB20F4-4B05-4C6E-85C0-0DD1E618308A}" destId="{BF84D2A5-C13D-40DC-BF07-860D6281B40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CA7D4-4EB6-406F-A275-A40D9AEDFD55}">
      <dsp:nvSpPr>
        <dsp:cNvPr id="0" name=""/>
        <dsp:cNvSpPr/>
      </dsp:nvSpPr>
      <dsp:spPr>
        <a:xfrm rot="5400000">
          <a:off x="4545624" y="-1593856"/>
          <a:ext cx="1647242" cy="52468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t>Commonwealth Home Support Programme</a:t>
          </a:r>
        </a:p>
        <a:p>
          <a:pPr marL="171450" lvl="1" indent="-171450" algn="l" defTabSz="800100">
            <a:lnSpc>
              <a:spcPct val="90000"/>
            </a:lnSpc>
            <a:spcBef>
              <a:spcPct val="0"/>
            </a:spcBef>
            <a:spcAft>
              <a:spcPct val="15000"/>
            </a:spcAft>
            <a:buChar char="•"/>
          </a:pPr>
          <a:r>
            <a:rPr lang="en-AU" sz="1800" kern="1200" dirty="0"/>
            <a:t>Home Care Packages</a:t>
          </a:r>
        </a:p>
        <a:p>
          <a:pPr marL="171450" lvl="1" indent="-171450" algn="l" defTabSz="800100">
            <a:lnSpc>
              <a:spcPct val="90000"/>
            </a:lnSpc>
            <a:spcBef>
              <a:spcPct val="0"/>
            </a:spcBef>
            <a:spcAft>
              <a:spcPct val="15000"/>
            </a:spcAft>
            <a:buChar char="•"/>
          </a:pPr>
          <a:r>
            <a:rPr lang="en-AU" sz="1800" kern="1200" dirty="0"/>
            <a:t>Respite Care</a:t>
          </a:r>
        </a:p>
      </dsp:txBody>
      <dsp:txXfrm rot="-5400000">
        <a:off x="2745811" y="286369"/>
        <a:ext cx="5166457" cy="1486418"/>
      </dsp:txXfrm>
    </dsp:sp>
    <dsp:sp modelId="{C1D97FA2-0725-4359-B35B-114D9C00492A}">
      <dsp:nvSpPr>
        <dsp:cNvPr id="0" name=""/>
        <dsp:cNvSpPr/>
      </dsp:nvSpPr>
      <dsp:spPr>
        <a:xfrm>
          <a:off x="381" y="51"/>
          <a:ext cx="2745429" cy="2059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Help at home</a:t>
          </a:r>
        </a:p>
      </dsp:txBody>
      <dsp:txXfrm>
        <a:off x="100896" y="100566"/>
        <a:ext cx="2544399" cy="1858023"/>
      </dsp:txXfrm>
    </dsp:sp>
    <dsp:sp modelId="{41D4205D-4447-4B4A-AFC2-98C49854A5D9}">
      <dsp:nvSpPr>
        <dsp:cNvPr id="0" name=""/>
        <dsp:cNvSpPr/>
      </dsp:nvSpPr>
      <dsp:spPr>
        <a:xfrm rot="5400000">
          <a:off x="4545624" y="568149"/>
          <a:ext cx="1647242" cy="52468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t>Residential Aged Care</a:t>
          </a:r>
        </a:p>
        <a:p>
          <a:pPr marL="171450" lvl="1" indent="-171450" algn="l" defTabSz="800100">
            <a:lnSpc>
              <a:spcPct val="90000"/>
            </a:lnSpc>
            <a:spcBef>
              <a:spcPct val="0"/>
            </a:spcBef>
            <a:spcAft>
              <a:spcPct val="15000"/>
            </a:spcAft>
            <a:buChar char="•"/>
          </a:pPr>
          <a:r>
            <a:rPr lang="en-AU" sz="1800" kern="1200" dirty="0"/>
            <a:t>Respite Care                                            </a:t>
          </a:r>
        </a:p>
      </dsp:txBody>
      <dsp:txXfrm rot="-5400000">
        <a:off x="2745811" y="2448374"/>
        <a:ext cx="5166457" cy="1486418"/>
      </dsp:txXfrm>
    </dsp:sp>
    <dsp:sp modelId="{0B495CC0-E64D-4082-8864-50344A8C6ABE}">
      <dsp:nvSpPr>
        <dsp:cNvPr id="0" name=""/>
        <dsp:cNvSpPr/>
      </dsp:nvSpPr>
      <dsp:spPr>
        <a:xfrm>
          <a:off x="381" y="2162057"/>
          <a:ext cx="2745429" cy="2059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Aged care homes</a:t>
          </a:r>
        </a:p>
      </dsp:txBody>
      <dsp:txXfrm>
        <a:off x="100896" y="2262572"/>
        <a:ext cx="2544399" cy="1858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D90E5-94A2-4A23-8ED3-383654CE834A}">
      <dsp:nvSpPr>
        <dsp:cNvPr id="0" name=""/>
        <dsp:cNvSpPr/>
      </dsp:nvSpPr>
      <dsp:spPr>
        <a:xfrm>
          <a:off x="599479" y="0"/>
          <a:ext cx="6794102" cy="42211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41262-8243-4EBF-8227-63AB82F584FC}">
      <dsp:nvSpPr>
        <dsp:cNvPr id="0" name=""/>
        <dsp:cNvSpPr/>
      </dsp:nvSpPr>
      <dsp:spPr>
        <a:xfrm>
          <a:off x="3690" y="936101"/>
          <a:ext cx="2426160" cy="2348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85738" lvl="0" indent="-185738" algn="l" defTabSz="622300">
            <a:lnSpc>
              <a:spcPct val="90000"/>
            </a:lnSpc>
            <a:spcBef>
              <a:spcPct val="0"/>
            </a:spcBef>
            <a:spcAft>
              <a:spcPct val="35000"/>
            </a:spcAft>
            <a:buNone/>
            <a:tabLst>
              <a:tab pos="185738" algn="l"/>
            </a:tabLst>
          </a:pPr>
          <a:r>
            <a:rPr lang="en-AU" sz="1400" b="1" kern="1200" dirty="0">
              <a:solidFill>
                <a:schemeClr val="tx1"/>
              </a:solidFill>
            </a:rPr>
            <a:t> 	Commonwealth Home Support Programme </a:t>
          </a:r>
        </a:p>
        <a:p>
          <a:pPr marL="185738" lvl="0" indent="-185738" algn="l" defTabSz="622300">
            <a:lnSpc>
              <a:spcPct val="90000"/>
            </a:lnSpc>
            <a:spcBef>
              <a:spcPct val="0"/>
            </a:spcBef>
            <a:spcAft>
              <a:spcPct val="35000"/>
            </a:spcAft>
            <a:buNone/>
            <a:tabLst>
              <a:tab pos="185738" algn="l"/>
            </a:tabLst>
          </a:pPr>
          <a:endParaRPr lang="en-AU" sz="1200" kern="1200" dirty="0">
            <a:solidFill>
              <a:schemeClr val="tx1"/>
            </a:solidFill>
          </a:endParaRPr>
        </a:p>
        <a:p>
          <a:pPr marL="185738" lvl="0" indent="-185738" algn="l" defTabSz="622300">
            <a:lnSpc>
              <a:spcPct val="90000"/>
            </a:lnSpc>
            <a:spcBef>
              <a:spcPct val="0"/>
            </a:spcBef>
            <a:spcAft>
              <a:spcPct val="35000"/>
            </a:spcAft>
            <a:buNone/>
            <a:tabLst>
              <a:tab pos="185738" algn="l"/>
            </a:tabLst>
          </a:pPr>
          <a:r>
            <a:rPr lang="en-AU" sz="1200" b="0" kern="1200" dirty="0">
              <a:solidFill>
                <a:schemeClr val="tx1"/>
              </a:solidFill>
            </a:rPr>
            <a:t>	</a:t>
          </a:r>
          <a:r>
            <a:rPr lang="en-AU" sz="1400" b="0" kern="1200" dirty="0">
              <a:solidFill>
                <a:schemeClr val="tx1"/>
              </a:solidFill>
            </a:rPr>
            <a:t>An entry level service to help you remain at home that can assist with </a:t>
          </a:r>
          <a:r>
            <a:rPr lang="en-AU" sz="1400" b="0" i="0" kern="1200" dirty="0">
              <a:solidFill>
                <a:schemeClr val="tx1"/>
              </a:solidFill>
            </a:rPr>
            <a:t>daily tasks and care</a:t>
          </a:r>
          <a:endParaRPr lang="en-AU" sz="1400" kern="1200" dirty="0">
            <a:solidFill>
              <a:schemeClr val="tx1"/>
            </a:solidFill>
          </a:endParaRPr>
        </a:p>
      </dsp:txBody>
      <dsp:txXfrm>
        <a:off x="118357" y="1050768"/>
        <a:ext cx="2196826" cy="2119625"/>
      </dsp:txXfrm>
    </dsp:sp>
    <dsp:sp modelId="{43326581-B63D-4D17-B056-141814758A4D}">
      <dsp:nvSpPr>
        <dsp:cNvPr id="0" name=""/>
        <dsp:cNvSpPr/>
      </dsp:nvSpPr>
      <dsp:spPr>
        <a:xfrm>
          <a:off x="2783450" y="936101"/>
          <a:ext cx="2426160" cy="2348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85738" lvl="0" indent="-185738" algn="l" defTabSz="622300">
            <a:lnSpc>
              <a:spcPct val="90000"/>
            </a:lnSpc>
            <a:spcBef>
              <a:spcPct val="0"/>
            </a:spcBef>
            <a:spcAft>
              <a:spcPct val="35000"/>
            </a:spcAft>
            <a:buNone/>
            <a:tabLst>
              <a:tab pos="185738" algn="l"/>
            </a:tabLst>
          </a:pPr>
          <a:r>
            <a:rPr lang="en-AU" sz="1400" b="1" kern="1200" dirty="0">
              <a:solidFill>
                <a:schemeClr val="tx1"/>
              </a:solidFill>
            </a:rPr>
            <a:t>	</a:t>
          </a:r>
        </a:p>
        <a:p>
          <a:pPr marL="185738" lvl="0" indent="-185738" algn="l" defTabSz="622300">
            <a:lnSpc>
              <a:spcPct val="90000"/>
            </a:lnSpc>
            <a:spcBef>
              <a:spcPct val="0"/>
            </a:spcBef>
            <a:spcAft>
              <a:spcPct val="35000"/>
            </a:spcAft>
            <a:buNone/>
            <a:tabLst>
              <a:tab pos="185738" algn="l"/>
            </a:tabLst>
          </a:pPr>
          <a:r>
            <a:rPr lang="en-AU" sz="1400" b="1" kern="1200" dirty="0">
              <a:solidFill>
                <a:schemeClr val="tx1"/>
              </a:solidFill>
            </a:rPr>
            <a:t>	Home Care Packages</a:t>
          </a:r>
        </a:p>
        <a:p>
          <a:pPr marL="185738" lvl="0" indent="-185738" algn="l" defTabSz="622300">
            <a:lnSpc>
              <a:spcPct val="90000"/>
            </a:lnSpc>
            <a:spcBef>
              <a:spcPct val="0"/>
            </a:spcBef>
            <a:spcAft>
              <a:spcPct val="35000"/>
            </a:spcAft>
            <a:buNone/>
            <a:tabLst>
              <a:tab pos="185738" algn="l"/>
            </a:tabLst>
          </a:pPr>
          <a:r>
            <a:rPr lang="en-AU" sz="1400" kern="1200" dirty="0">
              <a:solidFill>
                <a:schemeClr val="tx1"/>
              </a:solidFill>
            </a:rPr>
            <a:t> 	</a:t>
          </a:r>
        </a:p>
        <a:p>
          <a:pPr marL="185738" lvl="0" indent="-185738" algn="l" defTabSz="622300">
            <a:lnSpc>
              <a:spcPct val="90000"/>
            </a:lnSpc>
            <a:spcBef>
              <a:spcPct val="0"/>
            </a:spcBef>
            <a:spcAft>
              <a:spcPct val="35000"/>
            </a:spcAft>
            <a:buNone/>
            <a:tabLst>
              <a:tab pos="185738" algn="l"/>
            </a:tabLst>
          </a:pPr>
          <a:r>
            <a:rPr lang="en-AU" sz="1400" kern="1200" dirty="0">
              <a:solidFill>
                <a:schemeClr val="tx1"/>
              </a:solidFill>
            </a:rPr>
            <a:t>    Tailored package of services based on the level of care and services you require</a:t>
          </a:r>
        </a:p>
      </dsp:txBody>
      <dsp:txXfrm>
        <a:off x="2898117" y="1050768"/>
        <a:ext cx="2196826" cy="2119625"/>
      </dsp:txXfrm>
    </dsp:sp>
    <dsp:sp modelId="{026BB15D-9305-4F77-9DDF-6C47DF20CE5A}">
      <dsp:nvSpPr>
        <dsp:cNvPr id="0" name=""/>
        <dsp:cNvSpPr/>
      </dsp:nvSpPr>
      <dsp:spPr>
        <a:xfrm>
          <a:off x="5563210" y="936101"/>
          <a:ext cx="2426160" cy="2348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85738" lvl="0" indent="-185738" algn="l" defTabSz="622300">
            <a:lnSpc>
              <a:spcPct val="90000"/>
            </a:lnSpc>
            <a:spcBef>
              <a:spcPct val="0"/>
            </a:spcBef>
            <a:spcAft>
              <a:spcPct val="35000"/>
            </a:spcAft>
            <a:buNone/>
            <a:tabLst>
              <a:tab pos="185738" algn="l"/>
            </a:tabLst>
          </a:pPr>
          <a:r>
            <a:rPr lang="en-AU" sz="1400" b="1" kern="1200" dirty="0">
              <a:solidFill>
                <a:schemeClr val="tx1"/>
              </a:solidFill>
            </a:rPr>
            <a:t>	Permanent Residential Aged Care </a:t>
          </a:r>
        </a:p>
        <a:p>
          <a:pPr marL="185738" lvl="0" indent="-185738" algn="l" defTabSz="622300">
            <a:lnSpc>
              <a:spcPct val="90000"/>
            </a:lnSpc>
            <a:spcBef>
              <a:spcPct val="0"/>
            </a:spcBef>
            <a:spcAft>
              <a:spcPct val="35000"/>
            </a:spcAft>
            <a:buNone/>
            <a:tabLst>
              <a:tab pos="185738" algn="l"/>
            </a:tabLst>
          </a:pPr>
          <a:r>
            <a:rPr lang="en-AU" sz="1100" b="0" kern="1200" dirty="0">
              <a:solidFill>
                <a:schemeClr val="tx1"/>
              </a:solidFill>
            </a:rPr>
            <a:t>	</a:t>
          </a:r>
        </a:p>
        <a:p>
          <a:pPr marL="185738" lvl="0" indent="-185738" algn="l" defTabSz="622300">
            <a:lnSpc>
              <a:spcPct val="90000"/>
            </a:lnSpc>
            <a:spcBef>
              <a:spcPct val="0"/>
            </a:spcBef>
            <a:spcAft>
              <a:spcPct val="35000"/>
            </a:spcAft>
            <a:buNone/>
            <a:tabLst>
              <a:tab pos="185738" algn="l"/>
            </a:tabLst>
          </a:pPr>
          <a:r>
            <a:rPr lang="en-AU" sz="1100" b="0" kern="1200" dirty="0">
              <a:solidFill>
                <a:schemeClr val="tx1"/>
              </a:solidFill>
            </a:rPr>
            <a:t>	</a:t>
          </a:r>
          <a:r>
            <a:rPr lang="en-AU" sz="1400" b="0" kern="1200" dirty="0">
              <a:solidFill>
                <a:schemeClr val="tx1"/>
              </a:solidFill>
            </a:rPr>
            <a:t>Provides support and accommodation on a permanent and respite (temporary) basis</a:t>
          </a:r>
          <a:endParaRPr lang="en-AU" sz="1400" kern="1200" dirty="0">
            <a:solidFill>
              <a:schemeClr val="tx1"/>
            </a:solidFill>
          </a:endParaRPr>
        </a:p>
        <a:p>
          <a:pPr lvl="0" defTabSz="622300">
            <a:lnSpc>
              <a:spcPct val="90000"/>
            </a:lnSpc>
            <a:spcBef>
              <a:spcPct val="0"/>
            </a:spcBef>
            <a:spcAft>
              <a:spcPct val="35000"/>
            </a:spcAft>
            <a:buNone/>
          </a:pPr>
          <a:endParaRPr lang="en-AU" sz="1100" kern="1200" dirty="0">
            <a:solidFill>
              <a:schemeClr val="tx1"/>
            </a:solidFill>
          </a:endParaRPr>
        </a:p>
      </dsp:txBody>
      <dsp:txXfrm>
        <a:off x="5677877" y="1050768"/>
        <a:ext cx="2196826" cy="2119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5C8F4-B9D3-452E-BEE5-A62AD1656892}">
      <dsp:nvSpPr>
        <dsp:cNvPr id="0" name=""/>
        <dsp:cNvSpPr/>
      </dsp:nvSpPr>
      <dsp:spPr>
        <a:xfrm>
          <a:off x="3069509" y="1397880"/>
          <a:ext cx="1850373" cy="1446268"/>
        </a:xfrm>
        <a:prstGeom prst="ellipse">
          <a:avLst/>
        </a:prstGeom>
        <a:solidFill>
          <a:schemeClr val="accent1"/>
        </a:solidFill>
        <a:ln w="25400"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AU" sz="1900" kern="1200" dirty="0">
              <a:solidFill>
                <a:schemeClr val="bg2"/>
              </a:solidFill>
            </a:rPr>
            <a:t>Refundable lump sum</a:t>
          </a:r>
        </a:p>
      </dsp:txBody>
      <dsp:txXfrm>
        <a:off x="3340490" y="1609681"/>
        <a:ext cx="1308411" cy="1022666"/>
      </dsp:txXfrm>
    </dsp:sp>
    <dsp:sp modelId="{A73F360C-9932-409A-8C45-F94044F47908}">
      <dsp:nvSpPr>
        <dsp:cNvPr id="0" name=""/>
        <dsp:cNvSpPr/>
      </dsp:nvSpPr>
      <dsp:spPr>
        <a:xfrm rot="12574386">
          <a:off x="2589627" y="1278768"/>
          <a:ext cx="506518" cy="37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rot="10800000">
        <a:off x="2695440" y="1382156"/>
        <a:ext cx="393332" cy="226372"/>
      </dsp:txXfrm>
    </dsp:sp>
    <dsp:sp modelId="{DAC00101-235E-4DE1-98E7-667F6E37DE9D}">
      <dsp:nvSpPr>
        <dsp:cNvPr id="0" name=""/>
        <dsp:cNvSpPr/>
      </dsp:nvSpPr>
      <dsp:spPr>
        <a:xfrm>
          <a:off x="723630" y="116490"/>
          <a:ext cx="1892622" cy="1370646"/>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bg2"/>
              </a:solidFill>
            </a:rPr>
            <a:t>Not counted when determining Centrelink/</a:t>
          </a:r>
          <a:r>
            <a:rPr lang="en-AU" sz="1800" kern="1200" dirty="0" err="1">
              <a:solidFill>
                <a:schemeClr val="bg2"/>
              </a:solidFill>
            </a:rPr>
            <a:t>DVA</a:t>
          </a:r>
          <a:r>
            <a:rPr lang="en-AU" sz="1800" kern="1200" dirty="0">
              <a:solidFill>
                <a:schemeClr val="bg2"/>
              </a:solidFill>
            </a:rPr>
            <a:t> entitlement</a:t>
          </a:r>
        </a:p>
      </dsp:txBody>
      <dsp:txXfrm>
        <a:off x="790539" y="183399"/>
        <a:ext cx="1758804" cy="1236828"/>
      </dsp:txXfrm>
    </dsp:sp>
    <dsp:sp modelId="{EED28377-837C-4197-B040-B1C2ABF3BE50}">
      <dsp:nvSpPr>
        <dsp:cNvPr id="0" name=""/>
        <dsp:cNvSpPr/>
      </dsp:nvSpPr>
      <dsp:spPr>
        <a:xfrm rot="19815813">
          <a:off x="4879101" y="1293912"/>
          <a:ext cx="466560" cy="37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4886553" y="1397440"/>
        <a:ext cx="353374" cy="226372"/>
      </dsp:txXfrm>
    </dsp:sp>
    <dsp:sp modelId="{89413BFF-CC1F-46CD-8DD9-189DE3A27B80}">
      <dsp:nvSpPr>
        <dsp:cNvPr id="0" name=""/>
        <dsp:cNvSpPr/>
      </dsp:nvSpPr>
      <dsp:spPr>
        <a:xfrm>
          <a:off x="5332137" y="116486"/>
          <a:ext cx="1825842" cy="1438092"/>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bg2"/>
              </a:solidFill>
            </a:rPr>
            <a:t>Guaranteed by the Government</a:t>
          </a:r>
          <a:endParaRPr lang="en-AU" sz="1800" kern="1200" dirty="0">
            <a:solidFill>
              <a:schemeClr val="bg2"/>
            </a:solidFill>
          </a:endParaRPr>
        </a:p>
      </dsp:txBody>
      <dsp:txXfrm>
        <a:off x="5402339" y="186688"/>
        <a:ext cx="1685438" cy="1297688"/>
      </dsp:txXfrm>
    </dsp:sp>
    <dsp:sp modelId="{A0F7C1CA-D744-4292-96BF-57338A8349EB}">
      <dsp:nvSpPr>
        <dsp:cNvPr id="0" name=""/>
        <dsp:cNvSpPr/>
      </dsp:nvSpPr>
      <dsp:spPr>
        <a:xfrm rot="1885653">
          <a:off x="4876366" y="2637351"/>
          <a:ext cx="544047" cy="37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4884668" y="2683299"/>
        <a:ext cx="430861" cy="226372"/>
      </dsp:txXfrm>
    </dsp:sp>
    <dsp:sp modelId="{A445F9BA-E78F-4C50-BAB8-CA08C84D6CA1}">
      <dsp:nvSpPr>
        <dsp:cNvPr id="0" name=""/>
        <dsp:cNvSpPr/>
      </dsp:nvSpPr>
      <dsp:spPr>
        <a:xfrm>
          <a:off x="5404143" y="2854862"/>
          <a:ext cx="1757731" cy="1328912"/>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bg2"/>
              </a:solidFill>
            </a:rPr>
            <a:t>Counted when determining aged care costs</a:t>
          </a:r>
          <a:endParaRPr lang="en-AU" sz="1800" kern="1200" dirty="0">
            <a:solidFill>
              <a:schemeClr val="bg2"/>
            </a:solidFill>
          </a:endParaRPr>
        </a:p>
      </dsp:txBody>
      <dsp:txXfrm>
        <a:off x="5469015" y="2919734"/>
        <a:ext cx="1627987" cy="1199168"/>
      </dsp:txXfrm>
    </dsp:sp>
    <dsp:sp modelId="{F6551AB7-9405-4B7C-AC34-667886954977}">
      <dsp:nvSpPr>
        <dsp:cNvPr id="0" name=""/>
        <dsp:cNvSpPr/>
      </dsp:nvSpPr>
      <dsp:spPr>
        <a:xfrm rot="8945262">
          <a:off x="2523659" y="2641594"/>
          <a:ext cx="573177" cy="37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rot="10800000">
        <a:off x="2628806" y="2687978"/>
        <a:ext cx="459991" cy="226372"/>
      </dsp:txXfrm>
    </dsp:sp>
    <dsp:sp modelId="{009E98EF-D0EB-4DA3-878C-85ED3C100022}">
      <dsp:nvSpPr>
        <dsp:cNvPr id="0" name=""/>
        <dsp:cNvSpPr/>
      </dsp:nvSpPr>
      <dsp:spPr>
        <a:xfrm>
          <a:off x="723636" y="2924796"/>
          <a:ext cx="1856602" cy="1198027"/>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bg2"/>
              </a:solidFill>
            </a:rPr>
            <a:t>Refunded to the resident or estate</a:t>
          </a:r>
        </a:p>
      </dsp:txBody>
      <dsp:txXfrm>
        <a:off x="782119" y="2983279"/>
        <a:ext cx="1739636" cy="1081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35887-4B9F-4529-B99E-D10963DA63D7}">
      <dsp:nvSpPr>
        <dsp:cNvPr id="0" name=""/>
        <dsp:cNvSpPr/>
      </dsp:nvSpPr>
      <dsp:spPr>
        <a:xfrm>
          <a:off x="1818019" y="-26711"/>
          <a:ext cx="4357023" cy="4357023"/>
        </a:xfrm>
        <a:prstGeom prst="circularArrow">
          <a:avLst>
            <a:gd name="adj1" fmla="val 5544"/>
            <a:gd name="adj2" fmla="val 330680"/>
            <a:gd name="adj3" fmla="val 14503833"/>
            <a:gd name="adj4" fmla="val 1695706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1D53C-D142-4623-912A-982FD0DB9443}">
      <dsp:nvSpPr>
        <dsp:cNvPr id="0" name=""/>
        <dsp:cNvSpPr/>
      </dsp:nvSpPr>
      <dsp:spPr>
        <a:xfrm>
          <a:off x="3312554" y="2587"/>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Support through the process</a:t>
          </a:r>
          <a:endParaRPr lang="en-AU" sz="1300" kern="1200" dirty="0"/>
        </a:p>
      </dsp:txBody>
      <dsp:txXfrm>
        <a:off x="3345943" y="35976"/>
        <a:ext cx="1301175" cy="617198"/>
      </dsp:txXfrm>
    </dsp:sp>
    <dsp:sp modelId="{80C54E48-3DEB-410F-82BA-55928C024165}">
      <dsp:nvSpPr>
        <dsp:cNvPr id="0" name=""/>
        <dsp:cNvSpPr/>
      </dsp:nvSpPr>
      <dsp:spPr>
        <a:xfrm>
          <a:off x="4765201" y="702145"/>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Find a suitable home</a:t>
          </a:r>
          <a:endParaRPr lang="en-AU" sz="1300" kern="1200" dirty="0"/>
        </a:p>
      </dsp:txBody>
      <dsp:txXfrm>
        <a:off x="4798590" y="735534"/>
        <a:ext cx="1301175" cy="617198"/>
      </dsp:txXfrm>
    </dsp:sp>
    <dsp:sp modelId="{D4930F93-95D4-43B2-9A4D-920B480EAE46}">
      <dsp:nvSpPr>
        <dsp:cNvPr id="0" name=""/>
        <dsp:cNvSpPr/>
      </dsp:nvSpPr>
      <dsp:spPr>
        <a:xfrm>
          <a:off x="5123976" y="2274038"/>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Decide what to do with the family home</a:t>
          </a:r>
          <a:endParaRPr lang="en-AU" sz="1300" kern="1200" dirty="0"/>
        </a:p>
      </dsp:txBody>
      <dsp:txXfrm>
        <a:off x="5157365" y="2307427"/>
        <a:ext cx="1301175" cy="617198"/>
      </dsp:txXfrm>
    </dsp:sp>
    <dsp:sp modelId="{A1E3A4BD-2A6D-4590-BC71-3C68C2B94664}">
      <dsp:nvSpPr>
        <dsp:cNvPr id="0" name=""/>
        <dsp:cNvSpPr/>
      </dsp:nvSpPr>
      <dsp:spPr>
        <a:xfrm>
          <a:off x="4118712" y="3534598"/>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How to structure accommodation payments</a:t>
          </a:r>
          <a:endParaRPr lang="en-AU" sz="1300" kern="1200" dirty="0"/>
        </a:p>
      </dsp:txBody>
      <dsp:txXfrm>
        <a:off x="4152101" y="3567987"/>
        <a:ext cx="1301175" cy="617198"/>
      </dsp:txXfrm>
    </dsp:sp>
    <dsp:sp modelId="{839693C5-8883-4830-9F71-898B68C0417F}">
      <dsp:nvSpPr>
        <dsp:cNvPr id="0" name=""/>
        <dsp:cNvSpPr/>
      </dsp:nvSpPr>
      <dsp:spPr>
        <a:xfrm>
          <a:off x="2506395" y="3534598"/>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Strategies to reduce ongoing care fees</a:t>
          </a:r>
          <a:endParaRPr lang="en-AU" sz="1300" kern="1200" dirty="0"/>
        </a:p>
      </dsp:txBody>
      <dsp:txXfrm>
        <a:off x="2539784" y="3567987"/>
        <a:ext cx="1301175" cy="617198"/>
      </dsp:txXfrm>
    </dsp:sp>
    <dsp:sp modelId="{2DCDF8A1-1A3E-41F6-BEE3-133CEE99D0FE}">
      <dsp:nvSpPr>
        <dsp:cNvPr id="0" name=""/>
        <dsp:cNvSpPr/>
      </dsp:nvSpPr>
      <dsp:spPr>
        <a:xfrm>
          <a:off x="1501132" y="2274038"/>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How to fund  cashflow requirements</a:t>
          </a:r>
          <a:endParaRPr lang="en-AU" sz="1300" kern="1200" dirty="0"/>
        </a:p>
      </dsp:txBody>
      <dsp:txXfrm>
        <a:off x="1534521" y="2307427"/>
        <a:ext cx="1301175" cy="617198"/>
      </dsp:txXfrm>
    </dsp:sp>
    <dsp:sp modelId="{BF84D2A5-C13D-40DC-BF07-860D6281B404}">
      <dsp:nvSpPr>
        <dsp:cNvPr id="0" name=""/>
        <dsp:cNvSpPr/>
      </dsp:nvSpPr>
      <dsp:spPr>
        <a:xfrm>
          <a:off x="1859906" y="702145"/>
          <a:ext cx="1367953" cy="68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ysClr val="windowText" lastClr="000000"/>
              </a:solidFill>
            </a:rPr>
            <a:t>Review estate planning </a:t>
          </a:r>
          <a:endParaRPr lang="en-AU" sz="1300" kern="1200" dirty="0"/>
        </a:p>
      </dsp:txBody>
      <dsp:txXfrm>
        <a:off x="1893295" y="735534"/>
        <a:ext cx="1301175" cy="6171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8" cy="496967"/>
          </a:xfrm>
          <a:prstGeom prst="rect">
            <a:avLst/>
          </a:prstGeom>
        </p:spPr>
        <p:txBody>
          <a:bodyPr vert="horz" lIns="75346" tIns="75346" rIns="75346" bIns="75346" rtlCol="0" anchor="t" anchorCtr="0"/>
          <a:lstStyle/>
          <a:p>
            <a:endParaRPr lang="en-AU" sz="1100" dirty="0">
              <a:latin typeface="Arial" pitchFamily="34" charset="0"/>
              <a:cs typeface="Arial" pitchFamily="34" charset="0"/>
            </a:endParaRPr>
          </a:p>
        </p:txBody>
      </p:sp>
      <p:sp>
        <p:nvSpPr>
          <p:cNvPr id="3" name="Date Placeholder 2"/>
          <p:cNvSpPr>
            <a:spLocks noGrp="1"/>
          </p:cNvSpPr>
          <p:nvPr>
            <p:ph type="dt" sz="quarter" idx="1"/>
          </p:nvPr>
        </p:nvSpPr>
        <p:spPr>
          <a:xfrm>
            <a:off x="3854940" y="1"/>
            <a:ext cx="2949098" cy="496967"/>
          </a:xfrm>
          <a:prstGeom prst="rect">
            <a:avLst/>
          </a:prstGeom>
        </p:spPr>
        <p:txBody>
          <a:bodyPr vert="horz" lIns="75346" tIns="75346" rIns="75346" bIns="75346" rtlCol="0"/>
          <a:lstStyle>
            <a:lvl1pPr algn="r">
              <a:defRPr sz="1300"/>
            </a:lvl1pPr>
          </a:lstStyle>
          <a:p>
            <a:fld id="{4E50C307-5AD1-4F8C-91A0-1FC7219EFB34}" type="datetimeFigureOut">
              <a:rPr lang="en-AU" sz="1100">
                <a:latin typeface="Arial" pitchFamily="34" charset="0"/>
                <a:cs typeface="Arial" pitchFamily="34" charset="0"/>
              </a:rPr>
              <a:t>29/08/2017</a:t>
            </a:fld>
            <a:endParaRPr lang="en-AU" sz="1100" dirty="0">
              <a:latin typeface="Arial" pitchFamily="34" charset="0"/>
              <a:cs typeface="Arial" pitchFamily="34" charset="0"/>
            </a:endParaRPr>
          </a:p>
        </p:txBody>
      </p:sp>
      <p:sp>
        <p:nvSpPr>
          <p:cNvPr id="4" name="Footer Placeholder 3"/>
          <p:cNvSpPr>
            <a:spLocks noGrp="1"/>
          </p:cNvSpPr>
          <p:nvPr>
            <p:ph type="ftr" sz="quarter" idx="2"/>
          </p:nvPr>
        </p:nvSpPr>
        <p:spPr>
          <a:xfrm>
            <a:off x="1" y="9440648"/>
            <a:ext cx="2949098" cy="496967"/>
          </a:xfrm>
          <a:prstGeom prst="rect">
            <a:avLst/>
          </a:prstGeom>
        </p:spPr>
        <p:txBody>
          <a:bodyPr vert="horz" lIns="75346" tIns="75346" rIns="75346" bIns="75346" rtlCol="0" anchor="b"/>
          <a:lstStyle>
            <a:lvl1pPr algn="l">
              <a:defRPr sz="1300"/>
            </a:lvl1pPr>
          </a:lstStyle>
          <a:p>
            <a:endParaRPr lang="en-AU" sz="1100" dirty="0">
              <a:latin typeface="Arial" pitchFamily="34" charset="0"/>
              <a:cs typeface="Arial" pitchFamily="34" charset="0"/>
            </a:endParaRPr>
          </a:p>
        </p:txBody>
      </p:sp>
      <p:sp>
        <p:nvSpPr>
          <p:cNvPr id="5" name="Slide Number Placeholder 4"/>
          <p:cNvSpPr>
            <a:spLocks noGrp="1"/>
          </p:cNvSpPr>
          <p:nvPr>
            <p:ph type="sldNum" sz="quarter" idx="3"/>
          </p:nvPr>
        </p:nvSpPr>
        <p:spPr>
          <a:xfrm>
            <a:off x="5725192" y="9440648"/>
            <a:ext cx="1078848" cy="496967"/>
          </a:xfrm>
          <a:prstGeom prst="rect">
            <a:avLst/>
          </a:prstGeom>
        </p:spPr>
        <p:txBody>
          <a:bodyPr vert="horz" lIns="0" tIns="37673" rIns="95690" bIns="37673" rtlCol="0" anchor="b"/>
          <a:lstStyle>
            <a:lvl1pPr algn="r">
              <a:defRPr sz="1300"/>
            </a:lvl1pPr>
          </a:lstStyle>
          <a:p>
            <a:fld id="{AF84CFB5-B6E9-4915-957C-05CFA717E28F}" type="slidenum">
              <a:rPr lang="en-AU" sz="1100">
                <a:latin typeface="Arial" pitchFamily="34" charset="0"/>
                <a:cs typeface="Arial" pitchFamily="34" charset="0"/>
              </a:rPr>
              <a:t>‹#›</a:t>
            </a:fld>
            <a:endParaRPr lang="en-AU" sz="1100" dirty="0">
              <a:latin typeface="Arial" pitchFamily="34" charset="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5618" y="82828"/>
            <a:ext cx="4979654" cy="414139"/>
          </a:xfrm>
          <a:prstGeom prst="rect">
            <a:avLst/>
          </a:prstGeom>
        </p:spPr>
        <p:txBody>
          <a:bodyPr vert="horz" lIns="0" tIns="0" rIns="0" bIns="0" rtlCol="0"/>
          <a:lstStyle>
            <a:lvl1pPr algn="l">
              <a:defRPr sz="1300"/>
            </a:lvl1pPr>
          </a:lstStyle>
          <a:p>
            <a:endParaRPr lang="en-AU" dirty="0"/>
          </a:p>
        </p:txBody>
      </p:sp>
      <p:sp>
        <p:nvSpPr>
          <p:cNvPr id="3" name="Date Placeholder 2"/>
          <p:cNvSpPr>
            <a:spLocks noGrp="1"/>
          </p:cNvSpPr>
          <p:nvPr>
            <p:ph type="dt" idx="1"/>
          </p:nvPr>
        </p:nvSpPr>
        <p:spPr>
          <a:xfrm>
            <a:off x="5357531" y="70404"/>
            <a:ext cx="1406494" cy="414139"/>
          </a:xfrm>
          <a:prstGeom prst="rect">
            <a:avLst/>
          </a:prstGeom>
        </p:spPr>
        <p:txBody>
          <a:bodyPr vert="horz" lIns="0" tIns="0" rIns="0" bIns="0" rtlCol="0"/>
          <a:lstStyle>
            <a:lvl1pPr algn="r">
              <a:defRPr sz="1300"/>
            </a:lvl1pPr>
          </a:lstStyle>
          <a:p>
            <a:fld id="{9BB1C32A-CF46-409D-8B8D-587A7E3A4DCC}" type="datetimeFigureOut">
              <a:rPr lang="en-AU" smtClean="0"/>
              <a:t>29/08/2017</a:t>
            </a:fld>
            <a:endParaRPr lang="en-AU" dirty="0"/>
          </a:p>
        </p:txBody>
      </p:sp>
      <p:sp>
        <p:nvSpPr>
          <p:cNvPr id="4" name="Slide Image Placeholder 3"/>
          <p:cNvSpPr>
            <a:spLocks noGrp="1" noRot="1" noChangeAspect="1"/>
          </p:cNvSpPr>
          <p:nvPr>
            <p:ph type="sldImg" idx="2"/>
          </p:nvPr>
        </p:nvSpPr>
        <p:spPr>
          <a:xfrm>
            <a:off x="406400" y="590550"/>
            <a:ext cx="5984875" cy="4489450"/>
          </a:xfrm>
          <a:prstGeom prst="rect">
            <a:avLst/>
          </a:prstGeom>
          <a:noFill/>
          <a:ln w="3175">
            <a:solidFill>
              <a:prstClr val="black"/>
            </a:solidFill>
          </a:ln>
        </p:spPr>
        <p:txBody>
          <a:bodyPr vert="horz" lIns="95690" tIns="47845" rIns="95690" bIns="47845" rtlCol="0" anchor="ctr"/>
          <a:lstStyle/>
          <a:p>
            <a:endParaRPr lang="en-AU" dirty="0"/>
          </a:p>
        </p:txBody>
      </p:sp>
      <p:sp>
        <p:nvSpPr>
          <p:cNvPr id="5" name="Notes Placeholder 4"/>
          <p:cNvSpPr>
            <a:spLocks noGrp="1"/>
          </p:cNvSpPr>
          <p:nvPr>
            <p:ph type="body" sz="quarter" idx="3"/>
          </p:nvPr>
        </p:nvSpPr>
        <p:spPr>
          <a:xfrm>
            <a:off x="667130" y="5409945"/>
            <a:ext cx="5463833" cy="3783943"/>
          </a:xfrm>
          <a:prstGeom prst="rect">
            <a:avLst/>
          </a:prstGeom>
        </p:spPr>
        <p:txBody>
          <a:bodyPr vert="horz" lIns="0" tIns="0" rIns="0" bIns="0" rtlCol="0">
            <a:normAutofit/>
          </a:bodyPr>
          <a:lstStyle/>
          <a:p>
            <a:pPr lvl="0"/>
            <a:r>
              <a:rPr lang="en-US" dirty="0"/>
              <a:t>Click to edit Master text styles</a:t>
            </a:r>
          </a:p>
          <a:p>
            <a:pPr marL="0" lvl="1"/>
            <a:r>
              <a:rPr lang="en-US" dirty="0"/>
              <a:t>Second level</a:t>
            </a:r>
          </a:p>
          <a:p>
            <a:pPr marL="150693" lvl="2" indent="-150693">
              <a:buFont typeface="Arial" pitchFamily="34" charset="0"/>
              <a:buChar char="•"/>
            </a:pPr>
            <a:r>
              <a:rPr lang="en-US" dirty="0"/>
              <a:t>Third level</a:t>
            </a:r>
          </a:p>
          <a:p>
            <a:pPr marL="301386" lvl="3" indent="-150693">
              <a:buFont typeface="Arial" pitchFamily="34" charset="0"/>
              <a:buChar char="•"/>
            </a:pPr>
            <a:r>
              <a:rPr lang="en-US" dirty="0"/>
              <a:t>Fourth level</a:t>
            </a:r>
          </a:p>
        </p:txBody>
      </p:sp>
      <p:sp>
        <p:nvSpPr>
          <p:cNvPr id="6" name="Footer Placeholder 5"/>
          <p:cNvSpPr>
            <a:spLocks noGrp="1"/>
          </p:cNvSpPr>
          <p:nvPr>
            <p:ph type="ftr" sz="quarter" idx="4"/>
          </p:nvPr>
        </p:nvSpPr>
        <p:spPr>
          <a:xfrm>
            <a:off x="75617" y="9440647"/>
            <a:ext cx="4763929" cy="391313"/>
          </a:xfrm>
          <a:prstGeom prst="rect">
            <a:avLst/>
          </a:prstGeom>
        </p:spPr>
        <p:txBody>
          <a:bodyPr vert="horz" lIns="95690" tIns="47845" rIns="95690" bIns="47845" rtlCol="0" anchor="b"/>
          <a:lstStyle>
            <a:lvl1pPr algn="l">
              <a:defRPr sz="1300">
                <a:latin typeface="Arial" pitchFamily="34" charset="0"/>
                <a:cs typeface="Arial" pitchFamily="34" charset="0"/>
              </a:defRPr>
            </a:lvl1pPr>
          </a:lstStyle>
          <a:p>
            <a:endParaRPr lang="en-AU" dirty="0"/>
          </a:p>
        </p:txBody>
      </p:sp>
      <p:sp>
        <p:nvSpPr>
          <p:cNvPr id="7" name="Slide Number Placeholder 6"/>
          <p:cNvSpPr>
            <a:spLocks noGrp="1"/>
          </p:cNvSpPr>
          <p:nvPr>
            <p:ph type="sldNum" sz="quarter" idx="5"/>
          </p:nvPr>
        </p:nvSpPr>
        <p:spPr>
          <a:xfrm>
            <a:off x="5811237" y="9440647"/>
            <a:ext cx="981458" cy="391313"/>
          </a:xfrm>
          <a:prstGeom prst="rect">
            <a:avLst/>
          </a:prstGeom>
        </p:spPr>
        <p:txBody>
          <a:bodyPr vert="horz" lIns="95690" tIns="47845" rIns="95690" bIns="47845" rtlCol="0" anchor="b"/>
          <a:lstStyle>
            <a:lvl1pPr algn="r">
              <a:defRPr sz="1300"/>
            </a:lvl1pPr>
          </a:lstStyle>
          <a:p>
            <a:fld id="{D5A593CC-2149-4E6C-BC3C-0044C280ECB2}" type="slidenum">
              <a:rPr lang="en-AU" smtClean="0"/>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Arial" pitchFamily="34" charset="0"/>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590550"/>
            <a:ext cx="5984875" cy="4489450"/>
          </a:xfrm>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a:t>
            </a:fld>
            <a:endParaRPr lang="en-AU" dirty="0"/>
          </a:p>
        </p:txBody>
      </p:sp>
    </p:spTree>
    <p:extLst>
      <p:ext uri="{BB962C8B-B14F-4D97-AF65-F5344CB8AC3E}">
        <p14:creationId xmlns:p14="http://schemas.microsoft.com/office/powerpoint/2010/main" val="3048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10</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590550"/>
            <a:ext cx="4540250" cy="3406775"/>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9959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590550"/>
            <a:ext cx="5984875" cy="4489450"/>
          </a:xfrm>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12</a:t>
            </a:fld>
            <a:endParaRPr lang="en-AU" dirty="0"/>
          </a:p>
        </p:txBody>
      </p:sp>
    </p:spTree>
    <p:extLst>
      <p:ext uri="{BB962C8B-B14F-4D97-AF65-F5344CB8AC3E}">
        <p14:creationId xmlns:p14="http://schemas.microsoft.com/office/powerpoint/2010/main" val="3048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t>13</a:t>
            </a:fld>
            <a:endParaRPr lang="en-AU" dirty="0"/>
          </a:p>
        </p:txBody>
      </p:sp>
    </p:spTree>
    <p:extLst>
      <p:ext uri="{BB962C8B-B14F-4D97-AF65-F5344CB8AC3E}">
        <p14:creationId xmlns:p14="http://schemas.microsoft.com/office/powerpoint/2010/main" val="123336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14</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15</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16</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t>17</a:t>
            </a:fld>
            <a:endParaRPr lang="en-AU" dirty="0"/>
          </a:p>
        </p:txBody>
      </p:sp>
    </p:spTree>
    <p:extLst>
      <p:ext uri="{BB962C8B-B14F-4D97-AF65-F5344CB8AC3E}">
        <p14:creationId xmlns:p14="http://schemas.microsoft.com/office/powerpoint/2010/main" val="429331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590550"/>
            <a:ext cx="5984875" cy="4489450"/>
          </a:xfrm>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18</a:t>
            </a:fld>
            <a:endParaRPr lang="en-AU" dirty="0"/>
          </a:p>
        </p:txBody>
      </p:sp>
    </p:spTree>
    <p:extLst>
      <p:ext uri="{BB962C8B-B14F-4D97-AF65-F5344CB8AC3E}">
        <p14:creationId xmlns:p14="http://schemas.microsoft.com/office/powerpoint/2010/main" val="3048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692" indent="-285652">
              <a:defRPr sz="2400">
                <a:solidFill>
                  <a:schemeClr val="tx1"/>
                </a:solidFill>
                <a:latin typeface="Arial" charset="0"/>
                <a:ea typeface="ヒラギノ角ゴ Pro W3" pitchFamily="1" charset="-128"/>
              </a:defRPr>
            </a:lvl2pPr>
            <a:lvl3pPr marL="1142606" indent="-228521">
              <a:defRPr sz="2400">
                <a:solidFill>
                  <a:schemeClr val="tx1"/>
                </a:solidFill>
                <a:latin typeface="Arial" charset="0"/>
                <a:ea typeface="ヒラギノ角ゴ Pro W3" pitchFamily="1" charset="-128"/>
              </a:defRPr>
            </a:lvl3pPr>
            <a:lvl4pPr marL="1599645" indent="-228521">
              <a:defRPr sz="2400">
                <a:solidFill>
                  <a:schemeClr val="tx1"/>
                </a:solidFill>
                <a:latin typeface="Arial" charset="0"/>
                <a:ea typeface="ヒラギノ角ゴ Pro W3" pitchFamily="1" charset="-128"/>
              </a:defRPr>
            </a:lvl4pPr>
            <a:lvl5pPr marL="2056689" indent="-228521">
              <a:defRPr sz="2400">
                <a:solidFill>
                  <a:schemeClr val="tx1"/>
                </a:solidFill>
                <a:latin typeface="Arial" charset="0"/>
                <a:ea typeface="ヒラギノ角ゴ Pro W3" pitchFamily="1" charset="-128"/>
              </a:defRPr>
            </a:lvl5pPr>
            <a:lvl6pPr marL="2513729" indent="-228521"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0772" indent="-228521"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7814" indent="-228521"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4855" indent="-228521"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FD41C479-2021-468F-93BA-B883E9361BCE}" type="slidenum">
              <a:rPr lang="en-US" sz="1200">
                <a:solidFill>
                  <a:prstClr val="black"/>
                </a:solidFill>
              </a:rPr>
              <a:pPr/>
              <a:t>19</a:t>
            </a:fld>
            <a:endParaRPr lang="en-US" sz="1200" dirty="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AU" b="0" baseline="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t>2</a:t>
            </a:fld>
            <a:endParaRPr lang="en-AU"/>
          </a:p>
        </p:txBody>
      </p:sp>
    </p:spTree>
    <p:extLst>
      <p:ext uri="{BB962C8B-B14F-4D97-AF65-F5344CB8AC3E}">
        <p14:creationId xmlns:p14="http://schemas.microsoft.com/office/powerpoint/2010/main" val="335362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764" indent="-285679">
              <a:defRPr sz="2400">
                <a:solidFill>
                  <a:schemeClr val="tx1"/>
                </a:solidFill>
                <a:latin typeface="Arial" charset="0"/>
                <a:ea typeface="ヒラギノ角ゴ Pro W3" pitchFamily="1" charset="-128"/>
              </a:defRPr>
            </a:lvl2pPr>
            <a:lvl3pPr marL="1142717" indent="-228544">
              <a:defRPr sz="2400">
                <a:solidFill>
                  <a:schemeClr val="tx1"/>
                </a:solidFill>
                <a:latin typeface="Arial" charset="0"/>
                <a:ea typeface="ヒラギノ角ゴ Pro W3" pitchFamily="1" charset="-128"/>
              </a:defRPr>
            </a:lvl3pPr>
            <a:lvl4pPr marL="1599803" indent="-228544">
              <a:defRPr sz="2400">
                <a:solidFill>
                  <a:schemeClr val="tx1"/>
                </a:solidFill>
                <a:latin typeface="Arial" charset="0"/>
                <a:ea typeface="ヒラギノ角ゴ Pro W3" pitchFamily="1" charset="-128"/>
              </a:defRPr>
            </a:lvl4pPr>
            <a:lvl5pPr marL="2056889" indent="-228544">
              <a:defRPr sz="2400">
                <a:solidFill>
                  <a:schemeClr val="tx1"/>
                </a:solidFill>
                <a:latin typeface="Arial" charset="0"/>
                <a:ea typeface="ヒラギノ角ゴ Pro W3" pitchFamily="1" charset="-128"/>
              </a:defRPr>
            </a:lvl5pPr>
            <a:lvl6pPr marL="2513975" indent="-228544"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061" indent="-228544"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148" indent="-228544"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234" indent="-228544"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20</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baseline="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52661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21</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baseline="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52661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764" indent="-285679">
              <a:defRPr sz="2400">
                <a:solidFill>
                  <a:schemeClr val="tx1"/>
                </a:solidFill>
                <a:latin typeface="Arial" charset="0"/>
                <a:ea typeface="ヒラギノ角ゴ Pro W3" pitchFamily="1" charset="-128"/>
              </a:defRPr>
            </a:lvl2pPr>
            <a:lvl3pPr marL="1142717" indent="-228544">
              <a:defRPr sz="2400">
                <a:solidFill>
                  <a:schemeClr val="tx1"/>
                </a:solidFill>
                <a:latin typeface="Arial" charset="0"/>
                <a:ea typeface="ヒラギノ角ゴ Pro W3" pitchFamily="1" charset="-128"/>
              </a:defRPr>
            </a:lvl3pPr>
            <a:lvl4pPr marL="1599803" indent="-228544">
              <a:defRPr sz="2400">
                <a:solidFill>
                  <a:schemeClr val="tx1"/>
                </a:solidFill>
                <a:latin typeface="Arial" charset="0"/>
                <a:ea typeface="ヒラギノ角ゴ Pro W3" pitchFamily="1" charset="-128"/>
              </a:defRPr>
            </a:lvl4pPr>
            <a:lvl5pPr marL="2056889" indent="-228544">
              <a:defRPr sz="2400">
                <a:solidFill>
                  <a:schemeClr val="tx1"/>
                </a:solidFill>
                <a:latin typeface="Arial" charset="0"/>
                <a:ea typeface="ヒラギノ角ゴ Pro W3" pitchFamily="1" charset="-128"/>
              </a:defRPr>
            </a:lvl5pPr>
            <a:lvl6pPr marL="2513975" indent="-228544"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061" indent="-228544"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148" indent="-228544"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234" indent="-228544"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22</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25</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26</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27</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28</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29</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30</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893" indent="-285728">
              <a:defRPr sz="2400">
                <a:solidFill>
                  <a:schemeClr val="tx1"/>
                </a:solidFill>
                <a:latin typeface="Arial" charset="0"/>
                <a:ea typeface="ヒラギノ角ゴ Pro W3" pitchFamily="1" charset="-128"/>
              </a:defRPr>
            </a:lvl2pPr>
            <a:lvl3pPr marL="1142914" indent="-228583">
              <a:defRPr sz="2400">
                <a:solidFill>
                  <a:schemeClr val="tx1"/>
                </a:solidFill>
                <a:latin typeface="Arial" charset="0"/>
                <a:ea typeface="ヒラギノ角ゴ Pro W3" pitchFamily="1" charset="-128"/>
              </a:defRPr>
            </a:lvl3pPr>
            <a:lvl4pPr marL="1600079" indent="-228583">
              <a:defRPr sz="2400">
                <a:solidFill>
                  <a:schemeClr val="tx1"/>
                </a:solidFill>
                <a:latin typeface="Arial" charset="0"/>
                <a:ea typeface="ヒラギノ角ゴ Pro W3" pitchFamily="1" charset="-128"/>
              </a:defRPr>
            </a:lvl4pPr>
            <a:lvl5pPr marL="2057245" indent="-228583">
              <a:defRPr sz="2400">
                <a:solidFill>
                  <a:schemeClr val="tx1"/>
                </a:solidFill>
                <a:latin typeface="Arial" charset="0"/>
                <a:ea typeface="ヒラギノ角ゴ Pro W3" pitchFamily="1" charset="-128"/>
              </a:defRPr>
            </a:lvl5pPr>
            <a:lvl6pPr marL="2514410" indent="-228583"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575" indent="-228583"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8741" indent="-228583"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5906" indent="-228583"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8AB2F33-7954-42F2-B53C-04D2CDC7716C}" type="slidenum">
              <a:rPr lang="en-US" sz="1200">
                <a:solidFill>
                  <a:prstClr val="black"/>
                </a:solidFill>
              </a:rPr>
              <a:pPr/>
              <a:t>31</a:t>
            </a:fld>
            <a:endParaRPr 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AU" b="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0875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latin typeface="Arial" charset="0"/>
            </a:endParaRPr>
          </a:p>
        </p:txBody>
      </p:sp>
      <p:sp>
        <p:nvSpPr>
          <p:cNvPr id="4" name="Slide Number Placeholder 3"/>
          <p:cNvSpPr>
            <a:spLocks noGrp="1"/>
          </p:cNvSpPr>
          <p:nvPr>
            <p:ph type="sldNum" sz="quarter" idx="10"/>
          </p:nvPr>
        </p:nvSpPr>
        <p:spPr/>
        <p:txBody>
          <a:bodyPr/>
          <a:lstStyle/>
          <a:p>
            <a:fld id="{D5A593CC-2149-4E6C-BC3C-0044C280ECB2}" type="slidenum">
              <a:rPr lang="en-AU" smtClean="0"/>
              <a:t>3</a:t>
            </a:fld>
            <a:endParaRPr lang="en-AU" dirty="0"/>
          </a:p>
        </p:txBody>
      </p:sp>
    </p:spTree>
    <p:extLst>
      <p:ext uri="{BB962C8B-B14F-4D97-AF65-F5344CB8AC3E}">
        <p14:creationId xmlns:p14="http://schemas.microsoft.com/office/powerpoint/2010/main" val="3669829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11234">
              <a:defRPr sz="2400">
                <a:solidFill>
                  <a:schemeClr val="tx1"/>
                </a:solidFill>
                <a:latin typeface="Arial" pitchFamily="34" charset="0"/>
                <a:ea typeface="ヒラギノ角ゴ Pro W3"/>
                <a:cs typeface="ヒラギノ角ゴ Pro W3"/>
              </a:defRPr>
            </a:lvl1pPr>
            <a:lvl2pPr marL="742958" indent="-285753" defTabSz="911234">
              <a:defRPr sz="2400">
                <a:solidFill>
                  <a:schemeClr val="tx1"/>
                </a:solidFill>
                <a:latin typeface="Arial" pitchFamily="34" charset="0"/>
                <a:ea typeface="ヒラギノ角ゴ Pro W3"/>
                <a:cs typeface="ヒラギノ角ゴ Pro W3"/>
              </a:defRPr>
            </a:lvl2pPr>
            <a:lvl3pPr marL="1143011" indent="-228602" defTabSz="911234">
              <a:defRPr sz="2400">
                <a:solidFill>
                  <a:schemeClr val="tx1"/>
                </a:solidFill>
                <a:latin typeface="Arial" pitchFamily="34" charset="0"/>
                <a:ea typeface="ヒラギノ角ゴ Pro W3"/>
                <a:cs typeface="ヒラギノ角ゴ Pro W3"/>
              </a:defRPr>
            </a:lvl3pPr>
            <a:lvl4pPr marL="1600216" indent="-228602" defTabSz="911234">
              <a:defRPr sz="2400">
                <a:solidFill>
                  <a:schemeClr val="tx1"/>
                </a:solidFill>
                <a:latin typeface="Arial" pitchFamily="34" charset="0"/>
                <a:ea typeface="ヒラギノ角ゴ Pro W3"/>
                <a:cs typeface="ヒラギノ角ゴ Pro W3"/>
              </a:defRPr>
            </a:lvl4pPr>
            <a:lvl5pPr marL="2057421" indent="-228602" defTabSz="911234">
              <a:defRPr sz="2400">
                <a:solidFill>
                  <a:schemeClr val="tx1"/>
                </a:solidFill>
                <a:latin typeface="Arial" pitchFamily="34" charset="0"/>
                <a:ea typeface="ヒラギノ角ゴ Pro W3"/>
                <a:cs typeface="ヒラギノ角ゴ Pro W3"/>
              </a:defRPr>
            </a:lvl5pPr>
            <a:lvl6pPr marL="2514625" indent="-228602" algn="ctr" defTabSz="911234"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30" indent="-228602" algn="ctr" defTabSz="911234"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35" indent="-228602" algn="ctr" defTabSz="911234"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40" indent="-228602" algn="ctr" defTabSz="911234"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8E659875-881F-4BF5-B9C8-33545AF5420E}" type="slidenum">
              <a:rPr lang="en-US" sz="1200">
                <a:solidFill>
                  <a:prstClr val="black"/>
                </a:solidFill>
              </a:rPr>
              <a:pPr/>
              <a:t>32</a:t>
            </a:fld>
            <a:endParaRPr lang="en-US" sz="1200" dirty="0">
              <a:solidFill>
                <a:prstClr val="black"/>
              </a:solidFill>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1" rIns="91441" bIns="45721" numCol="1" anchor="t" anchorCtr="0" compatLnSpc="1">
            <a:prstTxWarp prst="textNoShape">
              <a:avLst/>
            </a:prstTxWarp>
          </a:bodyPr>
          <a:lstStyle/>
          <a:p>
            <a:endParaRPr lang="en-AU" b="0"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t>34</a:t>
            </a:fld>
            <a:endParaRPr lang="en-AU" dirty="0"/>
          </a:p>
        </p:txBody>
      </p:sp>
    </p:spTree>
    <p:extLst>
      <p:ext uri="{BB962C8B-B14F-4D97-AF65-F5344CB8AC3E}">
        <p14:creationId xmlns:p14="http://schemas.microsoft.com/office/powerpoint/2010/main" val="1793201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b="1">
                <a:solidFill>
                  <a:schemeClr val="tx1"/>
                </a:solidFill>
                <a:latin typeface="Arial" pitchFamily="34" charset="0"/>
                <a:ea typeface="ＭＳ Ｐゴシック" pitchFamily="34" charset="-128"/>
                <a:cs typeface="Arial" pitchFamily="34" charset="0"/>
              </a:defRPr>
            </a:lvl1pPr>
            <a:lvl2pPr marL="742950" indent="-285750" defTabSz="911225" eaLnBrk="0" hangingPunct="0">
              <a:spcBef>
                <a:spcPct val="30000"/>
              </a:spcBef>
              <a:defRPr sz="1200">
                <a:solidFill>
                  <a:schemeClr val="tx1"/>
                </a:solidFill>
                <a:latin typeface="Arial" pitchFamily="34" charset="0"/>
                <a:ea typeface="Arial" pitchFamily="34" charset="0"/>
                <a:cs typeface="Arial" pitchFamily="34" charset="0"/>
              </a:defRPr>
            </a:lvl2pPr>
            <a:lvl3pPr marL="1143000" indent="-228600" defTabSz="911225" eaLnBrk="0" hangingPunct="0">
              <a:spcBef>
                <a:spcPct val="30000"/>
              </a:spcBef>
              <a:defRPr sz="1200">
                <a:solidFill>
                  <a:schemeClr val="tx1"/>
                </a:solidFill>
                <a:latin typeface="Arial" pitchFamily="34" charset="0"/>
                <a:ea typeface="Arial" pitchFamily="34" charset="0"/>
                <a:cs typeface="Arial" pitchFamily="34" charset="0"/>
              </a:defRPr>
            </a:lvl3pPr>
            <a:lvl4pPr marL="1600200" indent="-228600" defTabSz="911225" eaLnBrk="0" hangingPunct="0">
              <a:spcBef>
                <a:spcPct val="30000"/>
              </a:spcBef>
              <a:defRPr sz="1200">
                <a:solidFill>
                  <a:schemeClr val="tx1"/>
                </a:solidFill>
                <a:latin typeface="Arial" pitchFamily="34" charset="0"/>
                <a:ea typeface="Arial" pitchFamily="34" charset="0"/>
                <a:cs typeface="Arial" pitchFamily="34" charset="0"/>
              </a:defRPr>
            </a:lvl4pPr>
            <a:lvl5pPr marL="2057400" indent="-228600" defTabSz="911225" eaLnBrk="0" hangingPunct="0">
              <a:spcBef>
                <a:spcPct val="30000"/>
              </a:spcBef>
              <a:defRPr sz="1200">
                <a:solidFill>
                  <a:schemeClr val="tx1"/>
                </a:solidFill>
                <a:latin typeface="Arial" pitchFamily="34" charset="0"/>
                <a:ea typeface="Arial" pitchFamily="34" charset="0"/>
                <a:cs typeface="Arial" pitchFamily="34" charset="0"/>
              </a:defRPr>
            </a:lvl5pPr>
            <a:lvl6pPr marL="2514600" indent="-228600" defTabSz="911225"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defTabSz="911225"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defTabSz="911225"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defTabSz="911225"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E7E92D86-7B00-4489-A67E-1E8A386CB47D}" type="slidenum">
              <a:rPr lang="en-US" altLang="en-US" b="0" smtClean="0">
                <a:solidFill>
                  <a:srgbClr val="000000"/>
                </a:solidFill>
                <a:ea typeface="ヒラギノ角ゴ Pro W3" charset="-128"/>
              </a:rPr>
              <a:pPr eaLnBrk="1" hangingPunct="1">
                <a:spcBef>
                  <a:spcPct val="0"/>
                </a:spcBef>
              </a:pPr>
              <a:t>35</a:t>
            </a:fld>
            <a:endParaRPr lang="en-US" altLang="en-US" b="0" dirty="0">
              <a:solidFill>
                <a:srgbClr val="000000"/>
              </a:solidFill>
              <a:ea typeface="ヒラギノ角ゴ Pro W3" charset="-128"/>
            </a:endParaRPr>
          </a:p>
        </p:txBody>
      </p:sp>
      <p:sp>
        <p:nvSpPr>
          <p:cNvPr id="96259" name="Rectangle 2"/>
          <p:cNvSpPr>
            <a:spLocks noGrp="1" noRot="1" noChangeAspect="1" noChangeArrowheads="1" noTextEdit="1"/>
          </p:cNvSpPr>
          <p:nvPr>
            <p:ph type="sldImg"/>
          </p:nvPr>
        </p:nvSpPr>
        <p:spPr bwMode="auto">
          <a:xfrm>
            <a:off x="388938" y="590550"/>
            <a:ext cx="6029325" cy="4522788"/>
          </a:xfrm>
          <a:solidFill>
            <a:srgbClr val="FFFFFF"/>
          </a:solidFill>
          <a:ln>
            <a:solidFill>
              <a:srgbClr val="000000"/>
            </a:solidFill>
            <a:miter lim="800000"/>
            <a:headEnd/>
            <a:tailEnd/>
          </a:ln>
        </p:spPr>
      </p:sp>
      <p:sp>
        <p:nvSpPr>
          <p:cNvPr id="96260" name="Rectangle 3"/>
          <p:cNvSpPr>
            <a:spLocks noGrp="1" noChangeArrowheads="1"/>
          </p:cNvSpPr>
          <p:nvPr>
            <p:ph type="body" idx="1"/>
          </p:nvPr>
        </p:nvSpPr>
        <p:spPr bwMode="auto">
          <a:xfrm>
            <a:off x="666502" y="5401717"/>
            <a:ext cx="5472608" cy="3816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1" tIns="45721" rIns="91441" bIns="45721" numCol="1" anchor="t" anchorCtr="0" compatLnSpc="1">
            <a:prstTxWarp prst="textNoShape">
              <a:avLst/>
            </a:prstTxWarp>
          </a:bodyPr>
          <a:lstStyle/>
          <a:p>
            <a:pPr eaLnBrk="1" hangingPunct="1">
              <a:spcBef>
                <a:spcPct val="0"/>
              </a:spcBef>
            </a:pPr>
            <a:endParaRPr lang="en-AU" altLang="en-US" b="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200" dirty="0"/>
              <a:t>The number of people aged 85 and over is projected to more than quadruple (from 0.5 million to 1.9 million) between 2015 and 2055. This will drive a major increase in the demand for aged care services</a:t>
            </a:r>
          </a:p>
          <a:p>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t>4</a:t>
            </a:fld>
            <a:endParaRPr lang="en-AU"/>
          </a:p>
        </p:txBody>
      </p:sp>
    </p:spTree>
    <p:extLst>
      <p:ext uri="{BB962C8B-B14F-4D97-AF65-F5344CB8AC3E}">
        <p14:creationId xmlns:p14="http://schemas.microsoft.com/office/powerpoint/2010/main" val="53661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 table</a:t>
            </a:r>
            <a:r>
              <a:rPr lang="en-AU" b="0" baseline="0" dirty="0"/>
              <a:t> shows average years for a 65, 75 and 85 year old male and female where they are disability free, have some disability and have severe disability</a:t>
            </a:r>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t>5</a:t>
            </a:fld>
            <a:endParaRPr lang="en-AU"/>
          </a:p>
        </p:txBody>
      </p:sp>
    </p:spTree>
    <p:extLst>
      <p:ext uri="{BB962C8B-B14F-4D97-AF65-F5344CB8AC3E}">
        <p14:creationId xmlns:p14="http://schemas.microsoft.com/office/powerpoint/2010/main" val="53661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590550"/>
            <a:ext cx="4543425" cy="3406775"/>
          </a:xfrm>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6</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t>7</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590550"/>
            <a:ext cx="4543425" cy="3406775"/>
          </a:xfrm>
        </p:spPr>
      </p:sp>
      <p:sp>
        <p:nvSpPr>
          <p:cNvPr id="3" name="Notes Placeholder 2"/>
          <p:cNvSpPr>
            <a:spLocks noGrp="1"/>
          </p:cNvSpPr>
          <p:nvPr>
            <p:ph type="body" idx="1"/>
          </p:nvPr>
        </p:nvSpPr>
        <p:spPr/>
        <p:txBody>
          <a:bodyPr/>
          <a:lstStyle/>
          <a:p>
            <a:r>
              <a:rPr lang="en-AU" b="0" baseline="0" dirty="0"/>
              <a:t>Average age for women in aged care is 85.8</a:t>
            </a:r>
          </a:p>
          <a:p>
            <a:r>
              <a:rPr lang="en-AU" b="0" baseline="0" dirty="0"/>
              <a:t>Average age for me in aged care is 81.6</a:t>
            </a:r>
          </a:p>
          <a:p>
            <a:r>
              <a:rPr lang="en-AU" b="0" baseline="0" dirty="0"/>
              <a:t>(both from same footnote #1)</a:t>
            </a:r>
          </a:p>
        </p:txBody>
      </p:sp>
      <p:sp>
        <p:nvSpPr>
          <p:cNvPr id="4" name="Slide Number Placeholder 3"/>
          <p:cNvSpPr>
            <a:spLocks noGrp="1"/>
          </p:cNvSpPr>
          <p:nvPr>
            <p:ph type="sldNum" sz="quarter" idx="10"/>
          </p:nvPr>
        </p:nvSpPr>
        <p:spPr/>
        <p:txBody>
          <a:bodyPr/>
          <a:lstStyle/>
          <a:p>
            <a:fld id="{D5A593CC-2149-4E6C-BC3C-0044C280ECB2}" type="slidenum">
              <a:rPr lang="en-AU" smtClean="0"/>
              <a:t>8</a:t>
            </a:fld>
            <a:endParaRPr lang="en-AU" dirty="0"/>
          </a:p>
        </p:txBody>
      </p:sp>
    </p:spTree>
    <p:extLst>
      <p:ext uri="{BB962C8B-B14F-4D97-AF65-F5344CB8AC3E}">
        <p14:creationId xmlns:p14="http://schemas.microsoft.com/office/powerpoint/2010/main" val="327572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590550"/>
            <a:ext cx="4543425" cy="3406775"/>
          </a:xfrm>
        </p:spPr>
      </p:sp>
      <p:sp>
        <p:nvSpPr>
          <p:cNvPr id="3" name="Notes Placeholder 2"/>
          <p:cNvSpPr>
            <a:spLocks noGrp="1"/>
          </p:cNvSpPr>
          <p:nvPr>
            <p:ph type="body" idx="1"/>
          </p:nvPr>
        </p:nvSpPr>
        <p:spPr/>
        <p:txBody>
          <a:bodyPr/>
          <a:lstStyle/>
          <a:p>
            <a:r>
              <a:rPr lang="en-AU" b="0" baseline="0" dirty="0"/>
              <a:t>Average age for women in aged care is 85.8</a:t>
            </a:r>
          </a:p>
          <a:p>
            <a:r>
              <a:rPr lang="en-AU" b="0" baseline="0" dirty="0"/>
              <a:t>Average age for me in aged care is 81.6</a:t>
            </a:r>
          </a:p>
          <a:p>
            <a:r>
              <a:rPr lang="en-AU" b="0" baseline="0" dirty="0"/>
              <a:t>(both from same footnote #1)</a:t>
            </a:r>
          </a:p>
        </p:txBody>
      </p:sp>
      <p:sp>
        <p:nvSpPr>
          <p:cNvPr id="4" name="Slide Number Placeholder 3"/>
          <p:cNvSpPr>
            <a:spLocks noGrp="1"/>
          </p:cNvSpPr>
          <p:nvPr>
            <p:ph type="sldNum" sz="quarter" idx="10"/>
          </p:nvPr>
        </p:nvSpPr>
        <p:spPr/>
        <p:txBody>
          <a:bodyPr/>
          <a:lstStyle/>
          <a:p>
            <a:fld id="{D5A593CC-2149-4E6C-BC3C-0044C280ECB2}" type="slidenum">
              <a:rPr lang="en-AU" smtClean="0"/>
              <a:t>9</a:t>
            </a:fld>
            <a:endParaRPr lang="en-AU" dirty="0"/>
          </a:p>
        </p:txBody>
      </p:sp>
    </p:spTree>
    <p:extLst>
      <p:ext uri="{BB962C8B-B14F-4D97-AF65-F5344CB8AC3E}">
        <p14:creationId xmlns:p14="http://schemas.microsoft.com/office/powerpoint/2010/main" val="3275722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 b="-1"/>
          <a:stretch/>
        </p:blipFill>
        <p:spPr>
          <a:xfrm>
            <a:off x="0" y="-17860"/>
            <a:ext cx="9144000" cy="6832371"/>
          </a:xfrm>
          <a:prstGeom prst="rect">
            <a:avLst/>
          </a:prstGeom>
        </p:spPr>
      </p:pic>
      <p:sp>
        <p:nvSpPr>
          <p:cNvPr id="6" name="Date Placeholder 5"/>
          <p:cNvSpPr>
            <a:spLocks noGrp="1"/>
          </p:cNvSpPr>
          <p:nvPr>
            <p:ph type="dt" sz="half" idx="10"/>
          </p:nvPr>
        </p:nvSpPr>
        <p:spPr>
          <a:xfrm rot="16200000">
            <a:off x="-2400101" y="2952221"/>
            <a:ext cx="5360648" cy="345437"/>
          </a:xfrm>
          <a:prstGeom prst="rect">
            <a:avLst/>
          </a:prstGeom>
        </p:spPr>
        <p:txBody>
          <a:bodyPr/>
          <a:lstStyle/>
          <a:p>
            <a:endParaRPr lang="en-AU" dirty="0"/>
          </a:p>
        </p:txBody>
      </p:sp>
      <p:sp>
        <p:nvSpPr>
          <p:cNvPr id="22" name="Rectangle 9"/>
          <p:cNvSpPr>
            <a:spLocks noChangeArrowheads="1"/>
          </p:cNvSpPr>
          <p:nvPr userDrawn="1"/>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11" name="Footer Placeholder 10"/>
          <p:cNvSpPr>
            <a:spLocks noGrp="1"/>
          </p:cNvSpPr>
          <p:nvPr>
            <p:ph type="ftr" sz="quarter" idx="11"/>
          </p:nvPr>
        </p:nvSpPr>
        <p:spPr/>
        <p:txBody>
          <a:bodyPr/>
          <a:lstStyle/>
          <a:p>
            <a:r>
              <a:rPr lang="en-AU" dirty="0"/>
              <a:t>Aged Care</a:t>
            </a:r>
          </a:p>
        </p:txBody>
      </p:sp>
      <p:pic>
        <p:nvPicPr>
          <p:cNvPr id="10"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19448" y="1979315"/>
            <a:ext cx="5173477" cy="984885"/>
          </a:xfrm>
          <a:prstGeom prst="rect">
            <a:avLst/>
          </a:prstGeom>
          <a:noFill/>
        </p:spPr>
        <p:txBody>
          <a:bodyPr wrap="square" lIns="0" tIns="0" rIns="0" bIns="0" rtlCol="0">
            <a:spAutoFit/>
          </a:bodyPr>
          <a:lstStyle/>
          <a:p>
            <a:r>
              <a:rPr lang="en-AU" sz="3200" b="1" dirty="0">
                <a:solidFill>
                  <a:schemeClr val="bg1"/>
                </a:solidFill>
              </a:rPr>
              <a:t>Challenger</a:t>
            </a:r>
            <a:r>
              <a:rPr lang="en-AU" sz="3200" b="1" baseline="0" dirty="0">
                <a:solidFill>
                  <a:schemeClr val="bg1"/>
                </a:solidFill>
              </a:rPr>
              <a:t> </a:t>
            </a:r>
          </a:p>
          <a:p>
            <a:r>
              <a:rPr lang="en-AU" sz="3200" b="1" baseline="0" dirty="0">
                <a:solidFill>
                  <a:schemeClr val="accent1"/>
                </a:solidFill>
              </a:rPr>
              <a:t>Limited</a:t>
            </a:r>
            <a:endParaRPr lang="en-AU" sz="3200" b="1" dirty="0">
              <a:solidFill>
                <a:schemeClr val="accent1"/>
              </a:solidFill>
            </a:endParaRPr>
          </a:p>
        </p:txBody>
      </p:sp>
    </p:spTree>
    <p:extLst>
      <p:ext uri="{BB962C8B-B14F-4D97-AF65-F5344CB8AC3E}">
        <p14:creationId xmlns:p14="http://schemas.microsoft.com/office/powerpoint/2010/main" val="185075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Date Placeholder 2"/>
          <p:cNvSpPr>
            <a:spLocks noGrp="1"/>
          </p:cNvSpPr>
          <p:nvPr>
            <p:ph type="dt" sz="half" idx="23"/>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6"/>
            <a:ext cx="7992675" cy="360000"/>
          </a:xfrm>
        </p:spPr>
        <p:txBody>
          <a:bodyPr/>
          <a:lstStyle>
            <a:lvl1pPr>
              <a:defRPr sz="3200" baseline="0"/>
            </a:lvl1pPr>
          </a:lstStyle>
          <a:p>
            <a:r>
              <a:rPr lang="en-US" dirty="0"/>
              <a:t>Two content comparison - Landscape</a:t>
            </a:r>
            <a:endParaRPr lang="en-AU" dirty="0"/>
          </a:p>
        </p:txBody>
      </p:sp>
      <p:sp>
        <p:nvSpPr>
          <p:cNvPr id="8" name="Footer Placeholder 7"/>
          <p:cNvSpPr>
            <a:spLocks noGrp="1"/>
          </p:cNvSpPr>
          <p:nvPr>
            <p:ph type="ftr" sz="quarter" idx="11"/>
          </p:nvPr>
        </p:nvSpPr>
        <p:spPr/>
        <p:txBody>
          <a:bodyPr/>
          <a:lstStyle/>
          <a:p>
            <a:r>
              <a:rPr lang="en-AU"/>
              <a:t>Aged Care</a:t>
            </a:r>
            <a:endParaRPr lang="en-AU" dirty="0"/>
          </a:p>
        </p:txBody>
      </p:sp>
      <p:sp>
        <p:nvSpPr>
          <p:cNvPr id="5" name="Text Placeholder 4"/>
          <p:cNvSpPr>
            <a:spLocks noGrp="1"/>
          </p:cNvSpPr>
          <p:nvPr>
            <p:ph type="body" sz="quarter" idx="16" hasCustomPrompt="1"/>
          </p:nvPr>
        </p:nvSpPr>
        <p:spPr>
          <a:xfrm>
            <a:off x="608399" y="900000"/>
            <a:ext cx="7992675" cy="360000"/>
          </a:xfrm>
        </p:spPr>
        <p:txBody>
          <a:bodyPr/>
          <a:lstStyle>
            <a:lvl1pPr marL="0" indent="0">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13"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9" name="Content Placeholder 2"/>
          <p:cNvSpPr>
            <a:spLocks noGrp="1"/>
          </p:cNvSpPr>
          <p:nvPr>
            <p:ph idx="21" hasCustomPrompt="1"/>
          </p:nvPr>
        </p:nvSpPr>
        <p:spPr>
          <a:xfrm>
            <a:off x="608400" y="1584000"/>
            <a:ext cx="7992675" cy="1979166"/>
          </a:xfrm>
        </p:spPr>
        <p:txBody>
          <a:bodyPr/>
          <a:lstStyle>
            <a:lvl1pPr>
              <a:defRPr baseline="0"/>
            </a:lvl1pPr>
            <a:lvl5pPr>
              <a:defRPr/>
            </a:lvl5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22" hasCustomPrompt="1"/>
          </p:nvPr>
        </p:nvSpPr>
        <p:spPr>
          <a:xfrm>
            <a:off x="608400" y="3645024"/>
            <a:ext cx="7992675" cy="2171576"/>
          </a:xfrm>
        </p:spPr>
        <p:txBody>
          <a:bodyPr/>
          <a:lstStyle>
            <a:lvl1pPr>
              <a:defRPr baseline="0"/>
            </a:lvl1pPr>
            <a:lvl5pPr>
              <a:defRPr/>
            </a:lvl5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4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Date Placeholder 2"/>
          <p:cNvSpPr>
            <a:spLocks noGrp="1"/>
          </p:cNvSpPr>
          <p:nvPr>
            <p:ph type="dt" sz="half" idx="21"/>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400" y="444617"/>
            <a:ext cx="7992674" cy="360000"/>
          </a:xfrm>
        </p:spPr>
        <p:txBody>
          <a:bodyPr/>
          <a:lstStyle>
            <a:lvl1pPr>
              <a:defRPr sz="3200"/>
            </a:lvl1pPr>
          </a:lstStyle>
          <a:p>
            <a:r>
              <a:rPr lang="en-US" dirty="0"/>
              <a:t>Two content - comparison portrait</a:t>
            </a:r>
            <a:endParaRPr lang="en-AU" dirty="0"/>
          </a:p>
        </p:txBody>
      </p:sp>
      <p:sp>
        <p:nvSpPr>
          <p:cNvPr id="6" name="Content Placeholder 5"/>
          <p:cNvSpPr>
            <a:spLocks noGrp="1"/>
          </p:cNvSpPr>
          <p:nvPr>
            <p:ph sz="quarter" idx="16" hasCustomPrompt="1"/>
          </p:nvPr>
        </p:nvSpPr>
        <p:spPr>
          <a:xfrm>
            <a:off x="608399" y="1584324"/>
            <a:ext cx="3803264" cy="4232275"/>
          </a:xfrm>
        </p:spPr>
        <p:txBody>
          <a:bodyPr/>
          <a:lstStyle>
            <a:lvl1pPr>
              <a:buClr>
                <a:schemeClr val="accent1"/>
              </a:buClr>
              <a:defRPr/>
            </a:lvl1pPr>
            <a:lvl2pPr>
              <a:buClr>
                <a:schemeClr val="accent1"/>
              </a:buClr>
              <a:defRPr/>
            </a:lvl2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6"/>
          <p:cNvSpPr>
            <a:spLocks noGrp="1"/>
          </p:cNvSpPr>
          <p:nvPr>
            <p:ph sz="quarter" idx="17" hasCustomPrompt="1"/>
          </p:nvPr>
        </p:nvSpPr>
        <p:spPr>
          <a:xfrm>
            <a:off x="4783137" y="1584325"/>
            <a:ext cx="3816000" cy="4232274"/>
          </a:xfrm>
        </p:spPr>
        <p:txBody>
          <a:bodyPr/>
          <a:lstStyle>
            <a:lvl2pPr>
              <a:buClr>
                <a:schemeClr val="accent1"/>
              </a:buClr>
              <a:defRPr/>
            </a:lvl2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4"/>
          <p:cNvSpPr>
            <a:spLocks noGrp="1"/>
          </p:cNvSpPr>
          <p:nvPr>
            <p:ph type="body" sz="quarter" idx="18" hasCustomPrompt="1"/>
          </p:nvPr>
        </p:nvSpPr>
        <p:spPr>
          <a:xfrm>
            <a:off x="608400" y="900000"/>
            <a:ext cx="7992674"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10"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4" name="Footer Placeholder 3"/>
          <p:cNvSpPr>
            <a:spLocks noGrp="1"/>
          </p:cNvSpPr>
          <p:nvPr>
            <p:ph type="ftr" sz="quarter" idx="22"/>
          </p:nvPr>
        </p:nvSpPr>
        <p:spPr/>
        <p:txBody>
          <a:bodyPr/>
          <a:lstStyle/>
          <a:p>
            <a:r>
              <a:rPr lang="en-AU"/>
              <a:t>Aged Care</a:t>
            </a:r>
            <a:endParaRPr lang="en-AU" dirty="0"/>
          </a:p>
        </p:txBody>
      </p:sp>
    </p:spTree>
    <p:extLst>
      <p:ext uri="{BB962C8B-B14F-4D97-AF65-F5344CB8AC3E}">
        <p14:creationId xmlns:p14="http://schemas.microsoft.com/office/powerpoint/2010/main" val="88558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mp; Picture">
    <p:spTree>
      <p:nvGrpSpPr>
        <p:cNvPr id="1" name=""/>
        <p:cNvGrpSpPr/>
        <p:nvPr/>
      </p:nvGrpSpPr>
      <p:grpSpPr>
        <a:xfrm>
          <a:off x="0" y="0"/>
          <a:ext cx="0" cy="0"/>
          <a:chOff x="0" y="0"/>
          <a:chExt cx="0" cy="0"/>
        </a:xfrm>
      </p:grpSpPr>
      <p:sp>
        <p:nvSpPr>
          <p:cNvPr id="3" name="Date Placeholder 2"/>
          <p:cNvSpPr>
            <a:spLocks noGrp="1"/>
          </p:cNvSpPr>
          <p:nvPr>
            <p:ph type="dt" sz="half" idx="22"/>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400" y="444617"/>
            <a:ext cx="7992675" cy="360000"/>
          </a:xfrm>
        </p:spPr>
        <p:txBody>
          <a:bodyPr/>
          <a:lstStyle>
            <a:lvl1pPr>
              <a:defRPr sz="3200" baseline="0"/>
            </a:lvl1pPr>
          </a:lstStyle>
          <a:p>
            <a:r>
              <a:rPr lang="en-US" dirty="0"/>
              <a:t>Title, content &amp; picture</a:t>
            </a:r>
            <a:endParaRPr lang="en-AU" dirty="0"/>
          </a:p>
        </p:txBody>
      </p:sp>
      <p:sp>
        <p:nvSpPr>
          <p:cNvPr id="5" name="Picture Placeholder 4"/>
          <p:cNvSpPr>
            <a:spLocks noGrp="1"/>
          </p:cNvSpPr>
          <p:nvPr>
            <p:ph type="pic" sz="quarter" idx="16" hasCustomPrompt="1"/>
          </p:nvPr>
        </p:nvSpPr>
        <p:spPr>
          <a:xfrm>
            <a:off x="4783138" y="1584325"/>
            <a:ext cx="4178300" cy="4232275"/>
          </a:xfrm>
          <a:solidFill>
            <a:schemeClr val="tx1">
              <a:lumMod val="10000"/>
              <a:lumOff val="90000"/>
            </a:schemeClr>
          </a:solidFill>
        </p:spPr>
        <p:txBody>
          <a:bodyPr/>
          <a:lstStyle>
            <a:lvl1pPr marL="0" indent="0">
              <a:buNone/>
              <a:defRPr sz="2400" baseline="0">
                <a:solidFill>
                  <a:schemeClr val="tx1"/>
                </a:solidFill>
              </a:defRPr>
            </a:lvl1pPr>
          </a:lstStyle>
          <a:p>
            <a:r>
              <a:rPr lang="en-AU" dirty="0"/>
              <a:t>Click to insert picture</a:t>
            </a:r>
          </a:p>
        </p:txBody>
      </p:sp>
      <p:sp>
        <p:nvSpPr>
          <p:cNvPr id="17" name="Text Placeholder 4"/>
          <p:cNvSpPr>
            <a:spLocks noGrp="1"/>
          </p:cNvSpPr>
          <p:nvPr>
            <p:ph type="body" sz="quarter" idx="18" hasCustomPrompt="1"/>
          </p:nvPr>
        </p:nvSpPr>
        <p:spPr>
          <a:xfrm>
            <a:off x="608400"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19" name="Content Placeholder 18"/>
          <p:cNvSpPr>
            <a:spLocks noGrp="1"/>
          </p:cNvSpPr>
          <p:nvPr>
            <p:ph sz="quarter" idx="19" hasCustomPrompt="1"/>
          </p:nvPr>
        </p:nvSpPr>
        <p:spPr>
          <a:xfrm>
            <a:off x="608399" y="1584325"/>
            <a:ext cx="3803263" cy="4232275"/>
          </a:xfrm>
        </p:spPr>
        <p:txBody>
          <a:bodyPr/>
          <a:lstStyle>
            <a:lvl1pPr>
              <a:buClr>
                <a:schemeClr val="accent1"/>
              </a:buClr>
              <a:defRPr/>
            </a:lvl1pPr>
            <a:lvl3pPr>
              <a:buClr>
                <a:schemeClr val="accent1"/>
              </a:buClr>
              <a:defRPr/>
            </a:lvl3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21"/>
          <p:cNvSpPr>
            <a:spLocks noGrp="1"/>
          </p:cNvSpPr>
          <p:nvPr>
            <p:ph type="body" sz="quarter" idx="21"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4" name="Footer Placeholder 3"/>
          <p:cNvSpPr>
            <a:spLocks noGrp="1"/>
          </p:cNvSpPr>
          <p:nvPr>
            <p:ph type="ftr" sz="quarter" idx="23"/>
          </p:nvPr>
        </p:nvSpPr>
        <p:spPr/>
        <p:txBody>
          <a:bodyPr/>
          <a:lstStyle/>
          <a:p>
            <a:r>
              <a:rPr lang="en-AU"/>
              <a:t>Aged Care</a:t>
            </a:r>
            <a:endParaRPr lang="en-AU" dirty="0"/>
          </a:p>
        </p:txBody>
      </p:sp>
    </p:spTree>
    <p:extLst>
      <p:ext uri="{BB962C8B-B14F-4D97-AF65-F5344CB8AC3E}">
        <p14:creationId xmlns:p14="http://schemas.microsoft.com/office/powerpoint/2010/main" val="119114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Charts">
    <p:spTree>
      <p:nvGrpSpPr>
        <p:cNvPr id="1" name=""/>
        <p:cNvGrpSpPr/>
        <p:nvPr/>
      </p:nvGrpSpPr>
      <p:grpSpPr>
        <a:xfrm>
          <a:off x="0" y="0"/>
          <a:ext cx="0" cy="0"/>
          <a:chOff x="0" y="0"/>
          <a:chExt cx="0" cy="0"/>
        </a:xfrm>
      </p:grpSpPr>
      <p:sp>
        <p:nvSpPr>
          <p:cNvPr id="3" name="Date Placeholder 2"/>
          <p:cNvSpPr>
            <a:spLocks noGrp="1"/>
          </p:cNvSpPr>
          <p:nvPr>
            <p:ph type="dt" sz="half" idx="29"/>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7"/>
            <a:ext cx="7992675" cy="360000"/>
          </a:xfrm>
        </p:spPr>
        <p:txBody>
          <a:bodyPr/>
          <a:lstStyle>
            <a:lvl1pPr>
              <a:defRPr sz="3200" baseline="0"/>
            </a:lvl1pPr>
          </a:lstStyle>
          <a:p>
            <a:r>
              <a:rPr lang="en-US" dirty="0"/>
              <a:t>Title, one content &amp; charts</a:t>
            </a:r>
            <a:endParaRPr lang="en-AU" dirty="0"/>
          </a:p>
        </p:txBody>
      </p:sp>
      <p:sp>
        <p:nvSpPr>
          <p:cNvPr id="9" name="Text Placeholder 4"/>
          <p:cNvSpPr>
            <a:spLocks noGrp="1"/>
          </p:cNvSpPr>
          <p:nvPr>
            <p:ph type="body" sz="quarter" idx="16" hasCustomPrompt="1"/>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6" name="Content Placeholder 5"/>
          <p:cNvSpPr>
            <a:spLocks noGrp="1"/>
          </p:cNvSpPr>
          <p:nvPr>
            <p:ph sz="quarter" idx="20" hasCustomPrompt="1"/>
          </p:nvPr>
        </p:nvSpPr>
        <p:spPr>
          <a:xfrm>
            <a:off x="608399" y="1584325"/>
            <a:ext cx="3803263" cy="4232275"/>
          </a:xfrm>
        </p:spPr>
        <p:txBody>
          <a:bodyPr/>
          <a:lstStyle>
            <a:lvl1pPr>
              <a:buClr>
                <a:schemeClr val="accent1"/>
              </a:buClr>
              <a:defRPr/>
            </a:lvl1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6"/>
          <p:cNvSpPr>
            <a:spLocks noGrp="1"/>
          </p:cNvSpPr>
          <p:nvPr>
            <p:ph type="body" sz="quarter" idx="24" hasCustomPrompt="1"/>
          </p:nvPr>
        </p:nvSpPr>
        <p:spPr>
          <a:xfrm>
            <a:off x="4783139" y="1584000"/>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3" name="Text Placeholder 6"/>
          <p:cNvSpPr>
            <a:spLocks noGrp="1"/>
          </p:cNvSpPr>
          <p:nvPr>
            <p:ph type="body" sz="quarter" idx="25" hasCustomPrompt="1"/>
          </p:nvPr>
        </p:nvSpPr>
        <p:spPr>
          <a:xfrm>
            <a:off x="4783139" y="3751656"/>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4" name="Text Placeholder 21"/>
          <p:cNvSpPr>
            <a:spLocks noGrp="1"/>
          </p:cNvSpPr>
          <p:nvPr>
            <p:ph type="body" sz="quarter" idx="26"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11" name="Content Placeholder 10"/>
          <p:cNvSpPr>
            <a:spLocks noGrp="1"/>
          </p:cNvSpPr>
          <p:nvPr>
            <p:ph sz="quarter" idx="27" hasCustomPrompt="1"/>
          </p:nvPr>
        </p:nvSpPr>
        <p:spPr>
          <a:xfrm>
            <a:off x="4783138" y="1844824"/>
            <a:ext cx="3817937" cy="1800076"/>
          </a:xfrm>
        </p:spPr>
        <p:txBody>
          <a:bodyPr/>
          <a:lstStyle>
            <a:lvl1pPr>
              <a:defRPr baseline="0"/>
            </a:lvl1pPr>
            <a:lvl2pPr>
              <a:buClr>
                <a:schemeClr val="accent1"/>
              </a:buClr>
              <a:defRPr/>
            </a:lvl2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10"/>
          <p:cNvSpPr>
            <a:spLocks noGrp="1"/>
          </p:cNvSpPr>
          <p:nvPr>
            <p:ph sz="quarter" idx="28" hasCustomPrompt="1"/>
          </p:nvPr>
        </p:nvSpPr>
        <p:spPr>
          <a:xfrm>
            <a:off x="4783138" y="4005063"/>
            <a:ext cx="3817937" cy="1794933"/>
          </a:xfrm>
        </p:spPr>
        <p:txBody>
          <a:bodyPr/>
          <a:lstStyle>
            <a:lvl1pPr>
              <a:buClr>
                <a:schemeClr val="accent1"/>
              </a:buClr>
              <a:defRPr/>
            </a:lvl1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30"/>
          </p:nvPr>
        </p:nvSpPr>
        <p:spPr/>
        <p:txBody>
          <a:bodyPr/>
          <a:lstStyle/>
          <a:p>
            <a:r>
              <a:rPr lang="en-AU"/>
              <a:t>Aged Care</a:t>
            </a:r>
            <a:endParaRPr lang="en-AU" dirty="0"/>
          </a:p>
        </p:txBody>
      </p:sp>
    </p:spTree>
    <p:extLst>
      <p:ext uri="{BB962C8B-B14F-4D97-AF65-F5344CB8AC3E}">
        <p14:creationId xmlns:p14="http://schemas.microsoft.com/office/powerpoint/2010/main" val="350834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our charts or other">
    <p:spTree>
      <p:nvGrpSpPr>
        <p:cNvPr id="1" name=""/>
        <p:cNvGrpSpPr/>
        <p:nvPr/>
      </p:nvGrpSpPr>
      <p:grpSpPr>
        <a:xfrm>
          <a:off x="0" y="0"/>
          <a:ext cx="0" cy="0"/>
          <a:chOff x="0" y="0"/>
          <a:chExt cx="0" cy="0"/>
        </a:xfrm>
      </p:grpSpPr>
      <p:sp>
        <p:nvSpPr>
          <p:cNvPr id="4" name="Date Placeholder 3"/>
          <p:cNvSpPr>
            <a:spLocks noGrp="1"/>
          </p:cNvSpPr>
          <p:nvPr>
            <p:ph type="dt" sz="half" idx="29"/>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6"/>
            <a:ext cx="7992675" cy="360000"/>
          </a:xfrm>
        </p:spPr>
        <p:txBody>
          <a:bodyPr/>
          <a:lstStyle>
            <a:lvl1pPr>
              <a:defRPr sz="3200" baseline="0"/>
            </a:lvl1pPr>
          </a:lstStyle>
          <a:p>
            <a:r>
              <a:rPr lang="en-US" dirty="0"/>
              <a:t>Title, four charts or other</a:t>
            </a:r>
            <a:endParaRPr lang="en-AU" dirty="0"/>
          </a:p>
        </p:txBody>
      </p:sp>
      <p:sp>
        <p:nvSpPr>
          <p:cNvPr id="8" name="Footer Placeholder 7"/>
          <p:cNvSpPr>
            <a:spLocks noGrp="1"/>
          </p:cNvSpPr>
          <p:nvPr>
            <p:ph type="ftr" sz="quarter" idx="11"/>
          </p:nvPr>
        </p:nvSpPr>
        <p:spPr/>
        <p:txBody>
          <a:bodyPr/>
          <a:lstStyle>
            <a:lvl1pPr>
              <a:defRPr/>
            </a:lvl1pPr>
          </a:lstStyle>
          <a:p>
            <a:r>
              <a:rPr lang="en-AU"/>
              <a:t>Aged Care</a:t>
            </a:r>
            <a:endParaRPr lang="en-AU" dirty="0"/>
          </a:p>
        </p:txBody>
      </p:sp>
      <p:sp>
        <p:nvSpPr>
          <p:cNvPr id="9" name="Text Placeholder 4"/>
          <p:cNvSpPr>
            <a:spLocks noGrp="1"/>
          </p:cNvSpPr>
          <p:nvPr>
            <p:ph type="body" sz="quarter" idx="16" hasCustomPrompt="1"/>
          </p:nvPr>
        </p:nvSpPr>
        <p:spPr>
          <a:xfrm>
            <a:off x="608399" y="900000"/>
            <a:ext cx="7992675" cy="360000"/>
          </a:xfrm>
        </p:spPr>
        <p:txBody>
          <a:bodyPr/>
          <a:lstStyle>
            <a:lvl1pPr marL="0" indent="0">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6" name="Content Placeholder 5"/>
          <p:cNvSpPr>
            <a:spLocks noGrp="1"/>
          </p:cNvSpPr>
          <p:nvPr>
            <p:ph sz="quarter" idx="20" hasCustomPrompt="1"/>
          </p:nvPr>
        </p:nvSpPr>
        <p:spPr>
          <a:xfrm>
            <a:off x="608399" y="1846729"/>
            <a:ext cx="3803263" cy="1798170"/>
          </a:xfrm>
        </p:spPr>
        <p:txBody>
          <a:body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6"/>
          <p:cNvSpPr>
            <a:spLocks noGrp="1"/>
          </p:cNvSpPr>
          <p:nvPr>
            <p:ph sz="quarter" idx="21" hasCustomPrompt="1"/>
          </p:nvPr>
        </p:nvSpPr>
        <p:spPr>
          <a:xfrm>
            <a:off x="608399" y="4005063"/>
            <a:ext cx="3803263" cy="1808508"/>
          </a:xfrm>
        </p:spPr>
        <p:txBody>
          <a:body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6"/>
          <p:cNvSpPr>
            <a:spLocks noGrp="1"/>
          </p:cNvSpPr>
          <p:nvPr>
            <p:ph type="body" sz="quarter" idx="24" hasCustomPrompt="1"/>
          </p:nvPr>
        </p:nvSpPr>
        <p:spPr>
          <a:xfrm>
            <a:off x="4783139" y="1584000"/>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3" name="Text Placeholder 6"/>
          <p:cNvSpPr>
            <a:spLocks noGrp="1"/>
          </p:cNvSpPr>
          <p:nvPr>
            <p:ph type="body" sz="quarter" idx="25" hasCustomPrompt="1"/>
          </p:nvPr>
        </p:nvSpPr>
        <p:spPr>
          <a:xfrm>
            <a:off x="4783139" y="3780000"/>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4" name="Text Placeholder 21"/>
          <p:cNvSpPr>
            <a:spLocks noGrp="1"/>
          </p:cNvSpPr>
          <p:nvPr>
            <p:ph type="body" sz="quarter" idx="26"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15" name="Content Placeholder 10"/>
          <p:cNvSpPr>
            <a:spLocks noGrp="1"/>
          </p:cNvSpPr>
          <p:nvPr>
            <p:ph sz="quarter" idx="27" hasCustomPrompt="1"/>
          </p:nvPr>
        </p:nvSpPr>
        <p:spPr>
          <a:xfrm>
            <a:off x="4783138" y="1846728"/>
            <a:ext cx="3817937" cy="1798171"/>
          </a:xfrm>
        </p:spPr>
        <p:txBody>
          <a:body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10"/>
          <p:cNvSpPr>
            <a:spLocks noGrp="1"/>
          </p:cNvSpPr>
          <p:nvPr>
            <p:ph sz="quarter" idx="28" hasCustomPrompt="1"/>
          </p:nvPr>
        </p:nvSpPr>
        <p:spPr>
          <a:xfrm>
            <a:off x="4783138" y="4005063"/>
            <a:ext cx="3817937" cy="1794933"/>
          </a:xfrm>
        </p:spPr>
        <p:txBody>
          <a:body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6"/>
          <p:cNvSpPr>
            <a:spLocks noGrp="1"/>
          </p:cNvSpPr>
          <p:nvPr>
            <p:ph type="body" sz="quarter" idx="30" hasCustomPrompt="1"/>
          </p:nvPr>
        </p:nvSpPr>
        <p:spPr>
          <a:xfrm>
            <a:off x="621085" y="1584000"/>
            <a:ext cx="3790577"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9" name="Text Placeholder 6"/>
          <p:cNvSpPr>
            <a:spLocks noGrp="1"/>
          </p:cNvSpPr>
          <p:nvPr>
            <p:ph type="body" sz="quarter" idx="31" hasCustomPrompt="1"/>
          </p:nvPr>
        </p:nvSpPr>
        <p:spPr>
          <a:xfrm>
            <a:off x="618969" y="3780000"/>
            <a:ext cx="3792693"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Tree>
    <p:extLst>
      <p:ext uri="{BB962C8B-B14F-4D97-AF65-F5344CB8AC3E}">
        <p14:creationId xmlns:p14="http://schemas.microsoft.com/office/powerpoint/2010/main" val="685049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ontent &amp; charts or other">
    <p:spTree>
      <p:nvGrpSpPr>
        <p:cNvPr id="1" name=""/>
        <p:cNvGrpSpPr/>
        <p:nvPr/>
      </p:nvGrpSpPr>
      <p:grpSpPr>
        <a:xfrm>
          <a:off x="0" y="0"/>
          <a:ext cx="0" cy="0"/>
          <a:chOff x="0" y="0"/>
          <a:chExt cx="0" cy="0"/>
        </a:xfrm>
      </p:grpSpPr>
      <p:sp>
        <p:nvSpPr>
          <p:cNvPr id="3" name="Date Placeholder 2"/>
          <p:cNvSpPr>
            <a:spLocks noGrp="1"/>
          </p:cNvSpPr>
          <p:nvPr>
            <p:ph type="dt" sz="half" idx="29"/>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7"/>
            <a:ext cx="7992675" cy="360000"/>
          </a:xfrm>
        </p:spPr>
        <p:txBody>
          <a:bodyPr/>
          <a:lstStyle>
            <a:lvl1pPr>
              <a:defRPr sz="3200" baseline="0"/>
            </a:lvl1pPr>
          </a:lstStyle>
          <a:p>
            <a:r>
              <a:rPr lang="en-US" dirty="0"/>
              <a:t>Two content &amp; charts or other</a:t>
            </a:r>
            <a:endParaRPr lang="en-AU" dirty="0"/>
          </a:p>
        </p:txBody>
      </p:sp>
      <p:sp>
        <p:nvSpPr>
          <p:cNvPr id="9" name="Text Placeholder 4"/>
          <p:cNvSpPr>
            <a:spLocks noGrp="1"/>
          </p:cNvSpPr>
          <p:nvPr>
            <p:ph type="body" sz="quarter" idx="16" hasCustomPrompt="1"/>
          </p:nvPr>
        </p:nvSpPr>
        <p:spPr>
          <a:xfrm>
            <a:off x="608399" y="900000"/>
            <a:ext cx="7992675" cy="360000"/>
          </a:xfrm>
        </p:spPr>
        <p:txBody>
          <a:bodyPr/>
          <a:lstStyle>
            <a:lvl1pPr marL="0" indent="0">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6" name="Content Placeholder 5"/>
          <p:cNvSpPr>
            <a:spLocks noGrp="1"/>
          </p:cNvSpPr>
          <p:nvPr>
            <p:ph sz="quarter" idx="20" hasCustomPrompt="1"/>
          </p:nvPr>
        </p:nvSpPr>
        <p:spPr>
          <a:xfrm>
            <a:off x="608399" y="1584325"/>
            <a:ext cx="3803263" cy="2060575"/>
          </a:xfrm>
        </p:spPr>
        <p:txBody>
          <a:bodyPr/>
          <a:lstStyle>
            <a:lvl1pPr>
              <a:buClr>
                <a:schemeClr val="accent1"/>
              </a:buClr>
              <a:defRPr baseline="0"/>
            </a:lvl1pPr>
          </a:lstStyle>
          <a:p>
            <a:pPr lvl="0"/>
            <a:r>
              <a:rPr lang="en-US" dirty="0"/>
              <a:t>Insert text or table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6"/>
          <p:cNvSpPr>
            <a:spLocks noGrp="1"/>
          </p:cNvSpPr>
          <p:nvPr>
            <p:ph sz="quarter" idx="21" hasCustomPrompt="1"/>
          </p:nvPr>
        </p:nvSpPr>
        <p:spPr>
          <a:xfrm>
            <a:off x="608399" y="3780000"/>
            <a:ext cx="3803263" cy="2060721"/>
          </a:xfrm>
        </p:spPr>
        <p:txBody>
          <a:bodyPr/>
          <a:lstStyle>
            <a:lvl1pPr>
              <a:buClr>
                <a:schemeClr val="accent1"/>
              </a:buClr>
              <a:defRPr/>
            </a:lvl1pPr>
          </a:lstStyle>
          <a:p>
            <a:pPr lvl="0"/>
            <a:r>
              <a:rPr lang="en-US" dirty="0"/>
              <a:t>Insert text or table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6"/>
          <p:cNvSpPr>
            <a:spLocks noGrp="1"/>
          </p:cNvSpPr>
          <p:nvPr>
            <p:ph type="body" sz="quarter" idx="24" hasCustomPrompt="1"/>
          </p:nvPr>
        </p:nvSpPr>
        <p:spPr>
          <a:xfrm>
            <a:off x="4783139" y="1584000"/>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3" name="Text Placeholder 6"/>
          <p:cNvSpPr>
            <a:spLocks noGrp="1"/>
          </p:cNvSpPr>
          <p:nvPr>
            <p:ph type="body" sz="quarter" idx="25" hasCustomPrompt="1"/>
          </p:nvPr>
        </p:nvSpPr>
        <p:spPr>
          <a:xfrm>
            <a:off x="4783139" y="3780000"/>
            <a:ext cx="3821112" cy="176679"/>
          </a:xfrm>
        </p:spPr>
        <p:txBody>
          <a:bodyPr anchor="t"/>
          <a:lstStyle>
            <a:lvl1pPr marL="0" indent="0">
              <a:lnSpc>
                <a:spcPct val="80000"/>
              </a:lnSpc>
              <a:spcBef>
                <a:spcPts val="0"/>
              </a:spcBef>
              <a:buNone/>
              <a:defRPr sz="1000" b="1" baseline="0">
                <a:solidFill>
                  <a:schemeClr val="tx1"/>
                </a:solidFill>
              </a:defRPr>
            </a:lvl1pPr>
            <a:lvl2pPr marL="0" indent="0">
              <a:buNone/>
              <a:defRPr sz="800" b="0">
                <a:solidFill>
                  <a:schemeClr val="tx1"/>
                </a:solidFill>
              </a:defRPr>
            </a:lvl2pPr>
            <a:lvl3pPr marL="360000" indent="0">
              <a:buNone/>
              <a:defRPr sz="800" b="1">
                <a:solidFill>
                  <a:schemeClr val="tx1"/>
                </a:solidFill>
              </a:defRPr>
            </a:lvl3pPr>
            <a:lvl4pPr marL="540000" indent="0">
              <a:buNone/>
              <a:defRPr sz="800" b="1">
                <a:solidFill>
                  <a:schemeClr val="tx1"/>
                </a:solidFill>
              </a:defRPr>
            </a:lvl4pPr>
            <a:lvl5pPr marL="720000" indent="0">
              <a:buNone/>
              <a:defRPr sz="800" b="1">
                <a:solidFill>
                  <a:schemeClr val="tx1"/>
                </a:solidFill>
              </a:defRPr>
            </a:lvl5pPr>
          </a:lstStyle>
          <a:p>
            <a:pPr lvl="0"/>
            <a:r>
              <a:rPr lang="en-US" dirty="0"/>
              <a:t>Chart or table heading – delete if not required</a:t>
            </a:r>
          </a:p>
        </p:txBody>
      </p:sp>
      <p:sp>
        <p:nvSpPr>
          <p:cNvPr id="14" name="Text Placeholder 21"/>
          <p:cNvSpPr>
            <a:spLocks noGrp="1"/>
          </p:cNvSpPr>
          <p:nvPr>
            <p:ph type="body" sz="quarter" idx="26"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15" name="Content Placeholder 10"/>
          <p:cNvSpPr>
            <a:spLocks noGrp="1"/>
          </p:cNvSpPr>
          <p:nvPr>
            <p:ph sz="quarter" idx="27" hasCustomPrompt="1"/>
          </p:nvPr>
        </p:nvSpPr>
        <p:spPr>
          <a:xfrm>
            <a:off x="4783138" y="1836000"/>
            <a:ext cx="3817937" cy="1800076"/>
          </a:xfrm>
        </p:spPr>
        <p:txBody>
          <a:bodyPr/>
          <a:lstStyle>
            <a:lvl1pPr>
              <a:buClr>
                <a:schemeClr val="accent1"/>
              </a:buClr>
              <a:defRPr/>
            </a:lvl1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10"/>
          <p:cNvSpPr>
            <a:spLocks noGrp="1"/>
          </p:cNvSpPr>
          <p:nvPr>
            <p:ph sz="quarter" idx="28" hasCustomPrompt="1"/>
          </p:nvPr>
        </p:nvSpPr>
        <p:spPr>
          <a:xfrm>
            <a:off x="4783138" y="4032000"/>
            <a:ext cx="3817937" cy="1794933"/>
          </a:xfrm>
        </p:spPr>
        <p:txBody>
          <a:bodyPr/>
          <a:lstStyle>
            <a:lvl1pPr>
              <a:buClr>
                <a:schemeClr val="accent1"/>
              </a:buClr>
              <a:defRPr/>
            </a:lvl1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30"/>
          </p:nvPr>
        </p:nvSpPr>
        <p:spPr/>
        <p:txBody>
          <a:bodyPr/>
          <a:lstStyle/>
          <a:p>
            <a:r>
              <a:rPr lang="en-AU"/>
              <a:t>Aged Care</a:t>
            </a:r>
            <a:endParaRPr lang="en-AU" dirty="0"/>
          </a:p>
        </p:txBody>
      </p:sp>
    </p:spTree>
    <p:extLst>
      <p:ext uri="{BB962C8B-B14F-4D97-AF65-F5344CB8AC3E}">
        <p14:creationId xmlns:p14="http://schemas.microsoft.com/office/powerpoint/2010/main" val="352392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23"/>
          </p:nvPr>
        </p:nvSpPr>
        <p:spPr>
          <a:xfrm rot="16200000">
            <a:off x="-2400101" y="2952221"/>
            <a:ext cx="5360648" cy="345437"/>
          </a:xfrm>
          <a:prstGeom prst="rect">
            <a:avLst/>
          </a:prstGeom>
        </p:spPr>
        <p:txBody>
          <a:bodyPr/>
          <a:lstStyle/>
          <a:p>
            <a:endParaRPr lang="en-AU" dirty="0"/>
          </a:p>
        </p:txBody>
      </p:sp>
      <p:sp>
        <p:nvSpPr>
          <p:cNvPr id="4" name="Title 1"/>
          <p:cNvSpPr>
            <a:spLocks noGrp="1"/>
          </p:cNvSpPr>
          <p:nvPr>
            <p:ph type="title" hasCustomPrompt="1"/>
          </p:nvPr>
        </p:nvSpPr>
        <p:spPr>
          <a:xfrm>
            <a:off x="608399" y="444617"/>
            <a:ext cx="7992675" cy="360000"/>
          </a:xfrm>
        </p:spPr>
        <p:txBody>
          <a:bodyPr/>
          <a:lstStyle>
            <a:lvl1pPr>
              <a:defRPr sz="3200" baseline="0"/>
            </a:lvl1pPr>
          </a:lstStyle>
          <a:p>
            <a:r>
              <a:rPr lang="en-US" dirty="0"/>
              <a:t>Title only</a:t>
            </a:r>
            <a:endParaRPr lang="en-AU" dirty="0"/>
          </a:p>
        </p:txBody>
      </p:sp>
      <p:sp>
        <p:nvSpPr>
          <p:cNvPr id="5" name="Text Placeholder 4"/>
          <p:cNvSpPr>
            <a:spLocks noGrp="1"/>
          </p:cNvSpPr>
          <p:nvPr>
            <p:ph type="body" sz="quarter" idx="16" hasCustomPrompt="1"/>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8"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9" name="Footer Placeholder 8"/>
          <p:cNvSpPr>
            <a:spLocks noGrp="1"/>
          </p:cNvSpPr>
          <p:nvPr>
            <p:ph type="ftr" sz="quarter" idx="22"/>
          </p:nvPr>
        </p:nvSpPr>
        <p:spPr/>
        <p:txBody>
          <a:bodyPr/>
          <a:lstStyle/>
          <a:p>
            <a:r>
              <a:rPr lang="en-AU"/>
              <a:t>Aged Care</a:t>
            </a:r>
            <a:endParaRPr lang="en-AU" dirty="0"/>
          </a:p>
        </p:txBody>
      </p:sp>
    </p:spTree>
    <p:extLst>
      <p:ext uri="{BB962C8B-B14F-4D97-AF65-F5344CB8AC3E}">
        <p14:creationId xmlns:p14="http://schemas.microsoft.com/office/powerpoint/2010/main" val="105563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21"/>
          </p:nvPr>
        </p:nvSpPr>
        <p:spPr>
          <a:xfrm rot="16200000">
            <a:off x="-2400101" y="2952221"/>
            <a:ext cx="5360648" cy="345437"/>
          </a:xfrm>
          <a:prstGeom prst="rect">
            <a:avLst/>
          </a:prstGeom>
        </p:spPr>
        <p:txBody>
          <a:bodyPr/>
          <a:lstStyle/>
          <a:p>
            <a:endParaRPr lang="en-AU" dirty="0"/>
          </a:p>
        </p:txBody>
      </p:sp>
      <p:sp>
        <p:nvSpPr>
          <p:cNvPr id="4"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3" name="Footer Placeholder 2"/>
          <p:cNvSpPr>
            <a:spLocks noGrp="1"/>
          </p:cNvSpPr>
          <p:nvPr>
            <p:ph type="ftr" sz="quarter" idx="22"/>
          </p:nvPr>
        </p:nvSpPr>
        <p:spPr/>
        <p:txBody>
          <a:bodyPr/>
          <a:lstStyle/>
          <a:p>
            <a:r>
              <a:rPr lang="en-AU"/>
              <a:t>Aged Care</a:t>
            </a:r>
            <a:endParaRPr lang="en-AU" dirty="0"/>
          </a:p>
        </p:txBody>
      </p:sp>
    </p:spTree>
    <p:extLst>
      <p:ext uri="{BB962C8B-B14F-4D97-AF65-F5344CB8AC3E}">
        <p14:creationId xmlns:p14="http://schemas.microsoft.com/office/powerpoint/2010/main" val="158976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AU"/>
              <a:t>Aged Care</a:t>
            </a:r>
            <a:endParaRPr lang="en-US" dirty="0"/>
          </a:p>
        </p:txBody>
      </p:sp>
      <p:sp>
        <p:nvSpPr>
          <p:cNvPr id="6" name="Slide Number Placeholder 5"/>
          <p:cNvSpPr>
            <a:spLocks noGrp="1"/>
          </p:cNvSpPr>
          <p:nvPr>
            <p:ph type="sldNum" sz="quarter" idx="12"/>
          </p:nvPr>
        </p:nvSpPr>
        <p:spPr>
          <a:xfrm>
            <a:off x="6804248" y="6356176"/>
            <a:ext cx="1905000" cy="457200"/>
          </a:xfrm>
          <a:prstGeom prst="rect">
            <a:avLst/>
          </a:prstGeom>
        </p:spPr>
        <p:txBody>
          <a:bodyPr/>
          <a:lstStyle>
            <a:lvl1pPr>
              <a:defRPr/>
            </a:lvl1pPr>
          </a:lstStyle>
          <a:p>
            <a:fld id="{1A507734-225F-4FED-AA93-55F3EA0F5383}" type="slidenum">
              <a:rPr lang="en-US"/>
              <a:pPr/>
              <a:t>‹#›</a:t>
            </a:fld>
            <a:endParaRPr lang="en-US" dirty="0"/>
          </a:p>
        </p:txBody>
      </p:sp>
    </p:spTree>
    <p:extLst>
      <p:ext uri="{BB962C8B-B14F-4D97-AF65-F5344CB8AC3E}">
        <p14:creationId xmlns:p14="http://schemas.microsoft.com/office/powerpoint/2010/main" val="174406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AU"/>
              <a:t>Aged Care</a:t>
            </a:r>
            <a:endParaRPr lang="en-US" dirty="0"/>
          </a:p>
        </p:txBody>
      </p:sp>
      <p:sp>
        <p:nvSpPr>
          <p:cNvPr id="6" name="Slide Number Placeholder 5"/>
          <p:cNvSpPr>
            <a:spLocks noGrp="1"/>
          </p:cNvSpPr>
          <p:nvPr>
            <p:ph type="sldNum" sz="quarter" idx="12"/>
          </p:nvPr>
        </p:nvSpPr>
        <p:spPr>
          <a:xfrm>
            <a:off x="6804248" y="6356176"/>
            <a:ext cx="1905000" cy="457200"/>
          </a:xfrm>
          <a:prstGeom prst="rect">
            <a:avLst/>
          </a:prstGeom>
        </p:spPr>
        <p:txBody>
          <a:bodyPr/>
          <a:lstStyle>
            <a:lvl1pPr>
              <a:defRPr/>
            </a:lvl1pPr>
          </a:lstStyle>
          <a:p>
            <a:fld id="{1A507734-225F-4FED-AA93-55F3EA0F5383}" type="slidenum">
              <a:rPr lang="en-US"/>
              <a:pPr/>
              <a:t>‹#›</a:t>
            </a:fld>
            <a:endParaRPr lang="en-US" dirty="0"/>
          </a:p>
        </p:txBody>
      </p:sp>
    </p:spTree>
    <p:extLst>
      <p:ext uri="{BB962C8B-B14F-4D97-AF65-F5344CB8AC3E}">
        <p14:creationId xmlns:p14="http://schemas.microsoft.com/office/powerpoint/2010/main" val="174406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 b="-1"/>
          <a:stretch/>
        </p:blipFill>
        <p:spPr>
          <a:xfrm>
            <a:off x="0" y="-18420"/>
            <a:ext cx="9144000" cy="6832371"/>
          </a:xfrm>
          <a:prstGeom prst="rect">
            <a:avLst/>
          </a:prstGeom>
        </p:spPr>
      </p:pic>
      <p:sp>
        <p:nvSpPr>
          <p:cNvPr id="6" name="Date Placeholder 5"/>
          <p:cNvSpPr>
            <a:spLocks noGrp="1"/>
          </p:cNvSpPr>
          <p:nvPr>
            <p:ph type="dt" sz="half" idx="12"/>
          </p:nvPr>
        </p:nvSpPr>
        <p:spPr>
          <a:xfrm rot="16200000">
            <a:off x="-2400101" y="2952221"/>
            <a:ext cx="5360648" cy="345437"/>
          </a:xfrm>
          <a:prstGeom prst="rect">
            <a:avLst/>
          </a:prstGeom>
        </p:spPr>
        <p:txBody>
          <a:bodyPr/>
          <a:lstStyle/>
          <a:p>
            <a:endParaRPr lang="en-AU" dirty="0"/>
          </a:p>
        </p:txBody>
      </p:sp>
      <p:sp>
        <p:nvSpPr>
          <p:cNvPr id="15" name="Rectangle 9"/>
          <p:cNvSpPr>
            <a:spLocks noChangeArrowheads="1"/>
          </p:cNvSpPr>
          <p:nvPr userDrawn="1"/>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5" name="Footer Placeholder 4"/>
          <p:cNvSpPr>
            <a:spLocks noGrp="1"/>
          </p:cNvSpPr>
          <p:nvPr>
            <p:ph type="ftr" sz="quarter" idx="10"/>
          </p:nvPr>
        </p:nvSpPr>
        <p:spPr/>
        <p:txBody>
          <a:bodyPr/>
          <a:lstStyle/>
          <a:p>
            <a:r>
              <a:rPr lang="en-AU"/>
              <a:t>Aged Care</a:t>
            </a:r>
            <a:endParaRPr lang="en-AU" dirty="0"/>
          </a:p>
        </p:txBody>
      </p:sp>
      <p:pic>
        <p:nvPicPr>
          <p:cNvPr id="10"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608400" y="2055303"/>
            <a:ext cx="5184525" cy="335559"/>
          </a:xfrm>
        </p:spPr>
        <p:txBody>
          <a:bodyPr anchor="t"/>
          <a:lstStyle>
            <a:lvl1pPr>
              <a:lnSpc>
                <a:spcPct val="90000"/>
              </a:lnSpc>
              <a:defRPr sz="3200">
                <a:solidFill>
                  <a:schemeClr val="bg1"/>
                </a:solidFill>
              </a:defRPr>
            </a:lvl1pPr>
          </a:lstStyle>
          <a:p>
            <a:r>
              <a:rPr lang="en-US" dirty="0"/>
              <a:t>Title layout</a:t>
            </a:r>
            <a:endParaRPr lang="en-AU" dirty="0"/>
          </a:p>
        </p:txBody>
      </p:sp>
      <p:sp>
        <p:nvSpPr>
          <p:cNvPr id="14" name="Subtitle 2"/>
          <p:cNvSpPr>
            <a:spLocks noGrp="1"/>
          </p:cNvSpPr>
          <p:nvPr>
            <p:ph type="subTitle" idx="1" hasCustomPrompt="1"/>
          </p:nvPr>
        </p:nvSpPr>
        <p:spPr>
          <a:xfrm>
            <a:off x="608400" y="2473846"/>
            <a:ext cx="5184525" cy="2136279"/>
          </a:xfrm>
        </p:spPr>
        <p:txBody>
          <a:bodyPr/>
          <a:lstStyle>
            <a:lvl1pPr marL="0" indent="0" algn="l">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endParaRPr lang="en-AU" dirty="0"/>
          </a:p>
        </p:txBody>
      </p:sp>
    </p:spTree>
    <p:extLst>
      <p:ext uri="{BB962C8B-B14F-4D97-AF65-F5344CB8AC3E}">
        <p14:creationId xmlns:p14="http://schemas.microsoft.com/office/powerpoint/2010/main" val="292804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AU"/>
              <a:t>Aged Care</a:t>
            </a:r>
            <a:endParaRPr lang="en-US" dirty="0"/>
          </a:p>
        </p:txBody>
      </p:sp>
      <p:sp>
        <p:nvSpPr>
          <p:cNvPr id="6" name="Slide Number Placeholder 5"/>
          <p:cNvSpPr>
            <a:spLocks noGrp="1"/>
          </p:cNvSpPr>
          <p:nvPr>
            <p:ph type="sldNum" sz="quarter" idx="12"/>
          </p:nvPr>
        </p:nvSpPr>
        <p:spPr>
          <a:xfrm>
            <a:off x="6804248" y="6356176"/>
            <a:ext cx="1905000" cy="457200"/>
          </a:xfrm>
          <a:prstGeom prst="rect">
            <a:avLst/>
          </a:prstGeom>
        </p:spPr>
        <p:txBody>
          <a:bodyPr/>
          <a:lstStyle>
            <a:lvl1pPr>
              <a:defRPr/>
            </a:lvl1pPr>
          </a:lstStyle>
          <a:p>
            <a:fld id="{1A507734-225F-4FED-AA93-55F3EA0F5383}" type="slidenum">
              <a:rPr lang="en-US"/>
              <a:pPr/>
              <a:t>‹#›</a:t>
            </a:fld>
            <a:endParaRPr lang="en-US" dirty="0"/>
          </a:p>
        </p:txBody>
      </p:sp>
    </p:spTree>
    <p:extLst>
      <p:ext uri="{BB962C8B-B14F-4D97-AF65-F5344CB8AC3E}">
        <p14:creationId xmlns:p14="http://schemas.microsoft.com/office/powerpoint/2010/main" val="1744061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AU"/>
              <a:t>Aged Care</a:t>
            </a:r>
            <a:endParaRPr lang="en-US" dirty="0"/>
          </a:p>
        </p:txBody>
      </p:sp>
      <p:sp>
        <p:nvSpPr>
          <p:cNvPr id="6" name="Slide Number Placeholder 5"/>
          <p:cNvSpPr>
            <a:spLocks noGrp="1"/>
          </p:cNvSpPr>
          <p:nvPr>
            <p:ph type="sldNum" sz="quarter" idx="12"/>
          </p:nvPr>
        </p:nvSpPr>
        <p:spPr>
          <a:xfrm>
            <a:off x="6804248" y="6356176"/>
            <a:ext cx="1905000" cy="457200"/>
          </a:xfrm>
          <a:prstGeom prst="rect">
            <a:avLst/>
          </a:prstGeom>
        </p:spPr>
        <p:txBody>
          <a:bodyPr/>
          <a:lstStyle>
            <a:lvl1pPr>
              <a:defRPr/>
            </a:lvl1pPr>
          </a:lstStyle>
          <a:p>
            <a:fld id="{1A507734-225F-4FED-AA93-55F3EA0F5383}" type="slidenum">
              <a:rPr lang="en-US"/>
              <a:pPr/>
              <a:t>‹#›</a:t>
            </a:fld>
            <a:endParaRPr lang="en-US" dirty="0"/>
          </a:p>
        </p:txBody>
      </p:sp>
    </p:spTree>
    <p:extLst>
      <p:ext uri="{BB962C8B-B14F-4D97-AF65-F5344CB8AC3E}">
        <p14:creationId xmlns:p14="http://schemas.microsoft.com/office/powerpoint/2010/main" val="1744061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AU"/>
              <a:t>Aged Care</a:t>
            </a:r>
            <a:endParaRPr lang="en-US" dirty="0"/>
          </a:p>
        </p:txBody>
      </p:sp>
      <p:sp>
        <p:nvSpPr>
          <p:cNvPr id="6" name="Slide Number Placeholder 5"/>
          <p:cNvSpPr>
            <a:spLocks noGrp="1"/>
          </p:cNvSpPr>
          <p:nvPr>
            <p:ph type="sldNum" sz="quarter" idx="12"/>
          </p:nvPr>
        </p:nvSpPr>
        <p:spPr>
          <a:xfrm>
            <a:off x="6804248" y="6356176"/>
            <a:ext cx="1905000" cy="457200"/>
          </a:xfrm>
          <a:prstGeom prst="rect">
            <a:avLst/>
          </a:prstGeom>
        </p:spPr>
        <p:txBody>
          <a:bodyPr/>
          <a:lstStyle>
            <a:lvl1pPr>
              <a:defRPr/>
            </a:lvl1pPr>
          </a:lstStyle>
          <a:p>
            <a:fld id="{1A507734-225F-4FED-AA93-55F3EA0F5383}" type="slidenum">
              <a:rPr lang="en-US"/>
              <a:pPr/>
              <a:t>‹#›</a:t>
            </a:fld>
            <a:endParaRPr lang="en-US" dirty="0"/>
          </a:p>
        </p:txBody>
      </p:sp>
    </p:spTree>
    <p:extLst>
      <p:ext uri="{BB962C8B-B14F-4D97-AF65-F5344CB8AC3E}">
        <p14:creationId xmlns:p14="http://schemas.microsoft.com/office/powerpoint/2010/main" val="174406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a:xfrm>
            <a:off x="251520" y="6237312"/>
            <a:ext cx="1905000" cy="457200"/>
          </a:xfrm>
          <a:prstGeom prst="rect">
            <a:avLst/>
          </a:prstGeom>
        </p:spPr>
        <p:txBody>
          <a:bodyPr/>
          <a:lstStyle/>
          <a:p>
            <a:pPr>
              <a:defRPr/>
            </a:pPr>
            <a:endParaRPr lang="en-AU" dirty="0"/>
          </a:p>
        </p:txBody>
      </p:sp>
      <p:sp>
        <p:nvSpPr>
          <p:cNvPr id="8" name="Footer Placeholder 7"/>
          <p:cNvSpPr>
            <a:spLocks noGrp="1"/>
          </p:cNvSpPr>
          <p:nvPr>
            <p:ph type="ftr" sz="quarter" idx="11"/>
          </p:nvPr>
        </p:nvSpPr>
        <p:spPr/>
        <p:txBody>
          <a:bodyPr/>
          <a:lstStyle/>
          <a:p>
            <a:pPr>
              <a:defRPr/>
            </a:pPr>
            <a:r>
              <a:rPr lang="en-AU"/>
              <a:t>Aged Care</a:t>
            </a:r>
            <a:endParaRPr lang="en-AU" dirty="0"/>
          </a:p>
        </p:txBody>
      </p:sp>
      <p:sp>
        <p:nvSpPr>
          <p:cNvPr id="9" name="Slide Number Placeholder 8"/>
          <p:cNvSpPr>
            <a:spLocks noGrp="1"/>
          </p:cNvSpPr>
          <p:nvPr>
            <p:ph type="sldNum" sz="quarter" idx="12"/>
          </p:nvPr>
        </p:nvSpPr>
        <p:spPr>
          <a:xfrm>
            <a:off x="6804248" y="6356176"/>
            <a:ext cx="1905000" cy="457200"/>
          </a:xfrm>
          <a:prstGeom prst="rect">
            <a:avLst/>
          </a:prstGeom>
        </p:spPr>
        <p:txBody>
          <a:bodyPr/>
          <a:lstStyle>
            <a:lvl1pPr algn="r">
              <a:defRPr/>
            </a:lvl1pPr>
          </a:lstStyle>
          <a:p>
            <a:pPr>
              <a:defRPr/>
            </a:pPr>
            <a:endParaRPr lang="en-AU" dirty="0"/>
          </a:p>
          <a:p>
            <a:pPr>
              <a:defRPr/>
            </a:pPr>
            <a:fld id="{5745735E-0585-4258-B97A-3DB4778CAF75}" type="slidenum">
              <a:rPr lang="en-AU" smtClean="0"/>
              <a:pPr>
                <a:defRPr/>
              </a:pPr>
              <a:t>‹#›</a:t>
            </a:fld>
            <a:endParaRPr lang="en-AU" dirty="0"/>
          </a:p>
        </p:txBody>
      </p:sp>
    </p:spTree>
    <p:extLst>
      <p:ext uri="{BB962C8B-B14F-4D97-AF65-F5344CB8AC3E}">
        <p14:creationId xmlns:p14="http://schemas.microsoft.com/office/powerpoint/2010/main" val="201315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99" y="444617"/>
            <a:ext cx="7992675" cy="360000"/>
          </a:xfrm>
        </p:spPr>
        <p:txBody>
          <a:bodyPr/>
          <a:lstStyle>
            <a:lvl1pPr>
              <a:defRPr sz="3200" baseline="0"/>
            </a:lvl1pPr>
          </a:lstStyle>
          <a:p>
            <a:r>
              <a:rPr lang="en-US"/>
              <a:t>Click to edit Master title style</a:t>
            </a:r>
            <a:endParaRPr lang="en-AU" dirty="0"/>
          </a:p>
        </p:txBody>
      </p:sp>
      <p:sp>
        <p:nvSpPr>
          <p:cNvPr id="3" name="Content Placeholder 2"/>
          <p:cNvSpPr>
            <a:spLocks noGrp="1"/>
          </p:cNvSpPr>
          <p:nvPr>
            <p:ph idx="1"/>
          </p:nvPr>
        </p:nvSpPr>
        <p:spPr>
          <a:xfrm>
            <a:off x="608400" y="1584325"/>
            <a:ext cx="7992675" cy="42209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6"/>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a:t>Click to edit Master text styles</a:t>
            </a:r>
          </a:p>
        </p:txBody>
      </p:sp>
      <p:sp>
        <p:nvSpPr>
          <p:cNvPr id="9" name="Text Placeholder 21"/>
          <p:cNvSpPr>
            <a:spLocks noGrp="1"/>
          </p:cNvSpPr>
          <p:nvPr>
            <p:ph type="body" sz="quarter" idx="20"/>
          </p:nvPr>
        </p:nvSpPr>
        <p:spPr>
          <a:xfrm>
            <a:off x="621085" y="6248400"/>
            <a:ext cx="6143401" cy="495935"/>
          </a:xfrm>
        </p:spPr>
        <p:txBody>
          <a:bodyPr/>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a:t>Click to edit Master text styles</a:t>
            </a:r>
          </a:p>
          <a:p>
            <a:pPr lvl="1"/>
            <a:r>
              <a:rPr lang="en-US"/>
              <a:t>Second level</a:t>
            </a:r>
          </a:p>
          <a:p>
            <a:pPr lvl="2"/>
            <a:r>
              <a:rPr lang="en-US"/>
              <a:t>Third level</a:t>
            </a:r>
          </a:p>
        </p:txBody>
      </p:sp>
      <p:sp>
        <p:nvSpPr>
          <p:cNvPr id="6" name="Date Placeholder 3"/>
          <p:cNvSpPr>
            <a:spLocks noGrp="1"/>
          </p:cNvSpPr>
          <p:nvPr>
            <p:ph type="dt" sz="half" idx="21"/>
          </p:nvPr>
        </p:nvSpPr>
        <p:spPr>
          <a:xfrm rot="16200000">
            <a:off x="-2400300" y="2952750"/>
            <a:ext cx="5360988" cy="344488"/>
          </a:xfrm>
          <a:prstGeom prst="rect">
            <a:avLst/>
          </a:prstGeom>
        </p:spPr>
        <p:txBody>
          <a:bodyPr/>
          <a:lstStyle>
            <a:lvl1pPr>
              <a:defRPr>
                <a:latin typeface="Arial" charset="0"/>
              </a:defRPr>
            </a:lvl1pPr>
          </a:lstStyle>
          <a:p>
            <a:pPr>
              <a:defRPr/>
            </a:pPr>
            <a:endParaRPr lang="en-AU" dirty="0"/>
          </a:p>
        </p:txBody>
      </p:sp>
      <p:sp>
        <p:nvSpPr>
          <p:cNvPr id="7" name="Footer Placeholder 5"/>
          <p:cNvSpPr>
            <a:spLocks noGrp="1"/>
          </p:cNvSpPr>
          <p:nvPr>
            <p:ph type="ftr" sz="quarter" idx="22"/>
          </p:nvPr>
        </p:nvSpPr>
        <p:spPr>
          <a:xfrm>
            <a:off x="609600" y="5965825"/>
            <a:ext cx="4610100" cy="215900"/>
          </a:xfrm>
          <a:prstGeom prst="rect">
            <a:avLst/>
          </a:prstGeom>
        </p:spPr>
        <p:txBody>
          <a:bodyPr/>
          <a:lstStyle>
            <a:lvl1pPr>
              <a:defRPr>
                <a:latin typeface="Arial" charset="0"/>
              </a:defRPr>
            </a:lvl1pPr>
          </a:lstStyle>
          <a:p>
            <a:pPr>
              <a:defRPr/>
            </a:pPr>
            <a:r>
              <a:rPr lang="en-AU"/>
              <a:t>Aged Care</a:t>
            </a:r>
            <a:endParaRPr lang="en-AU" dirty="0"/>
          </a:p>
        </p:txBody>
      </p:sp>
    </p:spTree>
    <p:extLst>
      <p:ext uri="{BB962C8B-B14F-4D97-AF65-F5344CB8AC3E}">
        <p14:creationId xmlns:p14="http://schemas.microsoft.com/office/powerpoint/2010/main" val="14637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spTree>
      <p:nvGrpSpPr>
        <p:cNvPr id="1" name=""/>
        <p:cNvGrpSpPr/>
        <p:nvPr/>
      </p:nvGrpSpPr>
      <p:grpSpPr>
        <a:xfrm>
          <a:off x="0" y="0"/>
          <a:ext cx="0" cy="0"/>
          <a:chOff x="0" y="0"/>
          <a:chExt cx="0" cy="0"/>
        </a:xfrm>
      </p:grpSpPr>
      <p:sp>
        <p:nvSpPr>
          <p:cNvPr id="6" name="Date Placeholder 5"/>
          <p:cNvSpPr>
            <a:spLocks noGrp="1"/>
          </p:cNvSpPr>
          <p:nvPr>
            <p:ph type="dt" sz="half" idx="12"/>
          </p:nvPr>
        </p:nvSpPr>
        <p:spPr>
          <a:xfrm rot="16200000">
            <a:off x="-2400101" y="2952221"/>
            <a:ext cx="5360648" cy="345437"/>
          </a:xfrm>
          <a:prstGeom prst="rect">
            <a:avLst/>
          </a:prstGeom>
        </p:spPr>
        <p:txBody>
          <a:bodyPr/>
          <a:lstStyle/>
          <a:p>
            <a:endParaRPr lang="en-AU" dirty="0"/>
          </a:p>
        </p:txBody>
      </p:sp>
      <p:sp>
        <p:nvSpPr>
          <p:cNvPr id="5" name="Footer Placeholder 4"/>
          <p:cNvSpPr>
            <a:spLocks noGrp="1"/>
          </p:cNvSpPr>
          <p:nvPr>
            <p:ph type="ftr" sz="quarter" idx="10"/>
          </p:nvPr>
        </p:nvSpPr>
        <p:spPr/>
        <p:txBody>
          <a:bodyPr/>
          <a:lstStyle/>
          <a:p>
            <a:r>
              <a:rPr lang="en-AU"/>
              <a:t>Aged Care</a:t>
            </a:r>
            <a:endParaRPr lang="en-AU" dirty="0"/>
          </a:p>
        </p:txBody>
      </p:sp>
      <p:pic>
        <p:nvPicPr>
          <p:cNvPr id="10"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608400" y="2055303"/>
            <a:ext cx="5184525" cy="335559"/>
          </a:xfrm>
        </p:spPr>
        <p:txBody>
          <a:bodyPr anchor="t"/>
          <a:lstStyle>
            <a:lvl1pPr>
              <a:lnSpc>
                <a:spcPct val="90000"/>
              </a:lnSpc>
              <a:defRPr sz="3200">
                <a:solidFill>
                  <a:schemeClr val="bg1"/>
                </a:solidFill>
              </a:defRPr>
            </a:lvl1pPr>
          </a:lstStyle>
          <a:p>
            <a:r>
              <a:rPr lang="en-US" dirty="0"/>
              <a:t>Title layout</a:t>
            </a:r>
            <a:endParaRPr lang="en-AU" dirty="0"/>
          </a:p>
        </p:txBody>
      </p:sp>
      <p:sp>
        <p:nvSpPr>
          <p:cNvPr id="14" name="Subtitle 2"/>
          <p:cNvSpPr>
            <a:spLocks noGrp="1"/>
          </p:cNvSpPr>
          <p:nvPr>
            <p:ph type="subTitle" idx="1" hasCustomPrompt="1"/>
          </p:nvPr>
        </p:nvSpPr>
        <p:spPr>
          <a:xfrm>
            <a:off x="608400" y="2473846"/>
            <a:ext cx="5184525" cy="2136279"/>
          </a:xfrm>
        </p:spPr>
        <p:txBody>
          <a:bodyPr/>
          <a:lstStyle>
            <a:lvl1pPr marL="0" indent="0" algn="l">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endParaRPr lang="en-AU" dirty="0"/>
          </a:p>
        </p:txBody>
      </p:sp>
      <p:sp>
        <p:nvSpPr>
          <p:cNvPr id="3" name="Rectangle 2"/>
          <p:cNvSpPr/>
          <p:nvPr userDrawn="1"/>
        </p:nvSpPr>
        <p:spPr>
          <a:xfrm>
            <a:off x="0" y="-1368395"/>
            <a:ext cx="9144000" cy="12926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AU" sz="1400" b="0" dirty="0">
                <a:solidFill>
                  <a:schemeClr val="tx1"/>
                </a:solidFill>
              </a:rPr>
              <a:t>This</a:t>
            </a:r>
            <a:r>
              <a:rPr lang="en-AU" sz="1400" b="0" baseline="0" dirty="0">
                <a:solidFill>
                  <a:schemeClr val="tx1"/>
                </a:solidFill>
              </a:rPr>
              <a:t> layout has been designed for images. </a:t>
            </a:r>
          </a:p>
          <a:p>
            <a:pPr algn="ctr"/>
            <a:endParaRPr lang="en-AU" sz="1400" b="0" baseline="0" dirty="0">
              <a:solidFill>
                <a:schemeClr val="tx1"/>
              </a:solidFill>
            </a:endParaRPr>
          </a:p>
          <a:p>
            <a:pPr algn="ctr"/>
            <a:r>
              <a:rPr lang="en-AU" sz="1400" baseline="0" dirty="0">
                <a:solidFill>
                  <a:schemeClr val="tx1"/>
                </a:solidFill>
              </a:rPr>
              <a:t>If you require extra slides, </a:t>
            </a:r>
            <a:r>
              <a:rPr lang="en-AU" sz="1400" b="1" baseline="0" dirty="0">
                <a:solidFill>
                  <a:schemeClr val="tx1"/>
                </a:solidFill>
              </a:rPr>
              <a:t>copy and paste </a:t>
            </a:r>
            <a:r>
              <a:rPr lang="en-AU" sz="1400" baseline="0" dirty="0">
                <a:solidFill>
                  <a:schemeClr val="tx1"/>
                </a:solidFill>
              </a:rPr>
              <a:t>this slide into your desired location.</a:t>
            </a:r>
          </a:p>
          <a:p>
            <a:pPr algn="ctr"/>
            <a:endParaRPr lang="en-AU" sz="1400" baseline="0" dirty="0">
              <a:solidFill>
                <a:schemeClr val="tx1"/>
              </a:solidFill>
            </a:endParaRPr>
          </a:p>
          <a:p>
            <a:pPr algn="ctr"/>
            <a:r>
              <a:rPr lang="en-AU" sz="1400" dirty="0">
                <a:solidFill>
                  <a:schemeClr val="tx1"/>
                </a:solidFill>
              </a:rPr>
              <a:t>If the </a:t>
            </a:r>
            <a:r>
              <a:rPr lang="en-AU" sz="1400" b="1" dirty="0">
                <a:solidFill>
                  <a:schemeClr val="tx1"/>
                </a:solidFill>
              </a:rPr>
              <a:t>Text</a:t>
            </a:r>
            <a:r>
              <a:rPr lang="en-AU" sz="1400" b="1" baseline="0" dirty="0">
                <a:solidFill>
                  <a:schemeClr val="tx1"/>
                </a:solidFill>
              </a:rPr>
              <a:t> </a:t>
            </a:r>
            <a:r>
              <a:rPr lang="en-AU" sz="1400" b="0" baseline="0" dirty="0">
                <a:solidFill>
                  <a:schemeClr val="tx1"/>
                </a:solidFill>
              </a:rPr>
              <a:t>or </a:t>
            </a:r>
            <a:r>
              <a:rPr lang="en-AU" sz="1400" b="1" baseline="0" dirty="0">
                <a:solidFill>
                  <a:schemeClr val="tx1"/>
                </a:solidFill>
              </a:rPr>
              <a:t>Footer bar and logo </a:t>
            </a:r>
            <a:r>
              <a:rPr lang="en-AU" sz="1400" b="0" baseline="0" dirty="0">
                <a:solidFill>
                  <a:schemeClr val="tx1"/>
                </a:solidFill>
              </a:rPr>
              <a:t>are hidden: </a:t>
            </a:r>
          </a:p>
          <a:p>
            <a:pPr algn="ctr"/>
            <a:r>
              <a:rPr lang="en-AU" sz="1400" b="1" baseline="0" dirty="0">
                <a:solidFill>
                  <a:schemeClr val="tx1"/>
                </a:solidFill>
              </a:rPr>
              <a:t>Select the image,  </a:t>
            </a:r>
            <a:r>
              <a:rPr lang="en-AU" sz="1400" b="1" dirty="0">
                <a:solidFill>
                  <a:schemeClr val="tx1"/>
                </a:solidFill>
              </a:rPr>
              <a:t>Right</a:t>
            </a:r>
            <a:r>
              <a:rPr lang="en-AU" sz="1400" b="1" baseline="0" dirty="0">
                <a:solidFill>
                  <a:schemeClr val="tx1"/>
                </a:solidFill>
              </a:rPr>
              <a:t> Click &gt; Send to back</a:t>
            </a:r>
            <a:endParaRPr lang="en-AU" sz="1400" b="1" dirty="0">
              <a:solidFill>
                <a:schemeClr val="tx1"/>
              </a:solidFill>
            </a:endParaRPr>
          </a:p>
        </p:txBody>
      </p:sp>
      <p:sp>
        <p:nvSpPr>
          <p:cNvPr id="7" name="Picture Placeholder 6"/>
          <p:cNvSpPr>
            <a:spLocks noGrp="1"/>
          </p:cNvSpPr>
          <p:nvPr>
            <p:ph type="pic" sz="quarter" idx="13" hasCustomPrompt="1"/>
          </p:nvPr>
        </p:nvSpPr>
        <p:spPr>
          <a:xfrm>
            <a:off x="0" y="0"/>
            <a:ext cx="9144000" cy="6858000"/>
          </a:xfrm>
        </p:spPr>
        <p:txBody>
          <a:bodyPr lIns="540000" tIns="432000" anchor="t"/>
          <a:lstStyle>
            <a:lvl1pPr>
              <a:spcBef>
                <a:spcPts val="0"/>
              </a:spcBef>
              <a:defRPr/>
            </a:lvl1pPr>
          </a:lstStyle>
          <a:p>
            <a:r>
              <a:rPr lang="en-AU" dirty="0"/>
              <a:t>Insert picture via the Insert &gt; Picture button</a:t>
            </a:r>
          </a:p>
        </p:txBody>
      </p:sp>
    </p:spTree>
    <p:extLst>
      <p:ext uri="{BB962C8B-B14F-4D97-AF65-F5344CB8AC3E}">
        <p14:creationId xmlns:p14="http://schemas.microsoft.com/office/powerpoint/2010/main" val="213035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Layout with Outlin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 b="-1"/>
          <a:stretch/>
        </p:blipFill>
        <p:spPr>
          <a:xfrm>
            <a:off x="0" y="-18420"/>
            <a:ext cx="9144000" cy="6832371"/>
          </a:xfrm>
          <a:prstGeom prst="rect">
            <a:avLst/>
          </a:prstGeom>
        </p:spPr>
      </p:pic>
      <p:sp>
        <p:nvSpPr>
          <p:cNvPr id="8" name="Date Placeholder 7"/>
          <p:cNvSpPr>
            <a:spLocks noGrp="1"/>
          </p:cNvSpPr>
          <p:nvPr>
            <p:ph type="dt" sz="half" idx="14"/>
          </p:nvPr>
        </p:nvSpPr>
        <p:spPr>
          <a:xfrm rot="16200000">
            <a:off x="-2400101" y="2952221"/>
            <a:ext cx="5360648" cy="345437"/>
          </a:xfrm>
          <a:prstGeom prst="rect">
            <a:avLst/>
          </a:prstGeom>
        </p:spPr>
        <p:txBody>
          <a:bodyPr/>
          <a:lstStyle/>
          <a:p>
            <a:endParaRPr lang="en-AU" dirty="0"/>
          </a:p>
        </p:txBody>
      </p:sp>
      <p:sp>
        <p:nvSpPr>
          <p:cNvPr id="15" name="Rectangle 9"/>
          <p:cNvSpPr>
            <a:spLocks noChangeArrowheads="1"/>
          </p:cNvSpPr>
          <p:nvPr userDrawn="1"/>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5" name="Text Placeholder 4"/>
          <p:cNvSpPr>
            <a:spLocks noGrp="1"/>
          </p:cNvSpPr>
          <p:nvPr>
            <p:ph type="body" sz="quarter" idx="11" hasCustomPrompt="1"/>
          </p:nvPr>
        </p:nvSpPr>
        <p:spPr>
          <a:xfrm>
            <a:off x="6417578" y="2390862"/>
            <a:ext cx="2197916" cy="2827091"/>
          </a:xfrm>
        </p:spPr>
        <p:txBody>
          <a:bodyPr anchor="b"/>
          <a:lstStyle>
            <a:lvl1pPr marL="0" indent="0">
              <a:buNone/>
              <a:defRPr sz="2600" b="1">
                <a:solidFill>
                  <a:schemeClr val="bg1"/>
                </a:solidFill>
              </a:defRPr>
            </a:lvl1pPr>
            <a:lvl2pPr marL="180000" indent="-180000">
              <a:buClr>
                <a:schemeClr val="accent1"/>
              </a:buClr>
              <a:buFont typeface="Arial" pitchFamily="34" charset="0"/>
              <a:buChar char="•"/>
              <a:defRPr sz="1400" b="1">
                <a:solidFill>
                  <a:schemeClr val="bg1"/>
                </a:solidFill>
              </a:defRPr>
            </a:lvl2pPr>
            <a:lvl3pPr marL="180000" indent="-180000">
              <a:buClr>
                <a:schemeClr val="accent1"/>
              </a:buClr>
              <a:buFont typeface="Arial" pitchFamily="34" charset="0"/>
              <a:buChar char="•"/>
              <a:defRPr sz="1400" b="1">
                <a:solidFill>
                  <a:schemeClr val="bg1"/>
                </a:solidFill>
              </a:defRPr>
            </a:lvl3pPr>
            <a:lvl4pPr marL="180000" indent="-180000">
              <a:buClr>
                <a:schemeClr val="accent1"/>
              </a:buClr>
              <a:buFont typeface="Arial" pitchFamily="34" charset="0"/>
              <a:buChar char="•"/>
              <a:defRPr sz="1400" b="1">
                <a:solidFill>
                  <a:schemeClr val="bg1"/>
                </a:solidFill>
              </a:defRPr>
            </a:lvl4pPr>
            <a:lvl5pPr marL="0">
              <a:defRPr sz="1200">
                <a:solidFill>
                  <a:schemeClr val="bg1"/>
                </a:solidFill>
              </a:defRPr>
            </a:lvl5pPr>
          </a:lstStyle>
          <a:p>
            <a:pPr lvl="0"/>
            <a:r>
              <a:rPr lang="en-AU" dirty="0"/>
              <a:t>Level one</a:t>
            </a:r>
          </a:p>
          <a:p>
            <a:pPr lvl="1"/>
            <a:r>
              <a:rPr lang="en-AU" dirty="0"/>
              <a:t>Level two</a:t>
            </a:r>
          </a:p>
          <a:p>
            <a:pPr lvl="2"/>
            <a:r>
              <a:rPr lang="en-AU" dirty="0"/>
              <a:t>Level three</a:t>
            </a:r>
          </a:p>
          <a:p>
            <a:pPr lvl="3"/>
            <a:r>
              <a:rPr lang="en-AU" dirty="0"/>
              <a:t>Level four</a:t>
            </a:r>
          </a:p>
        </p:txBody>
      </p:sp>
      <p:sp>
        <p:nvSpPr>
          <p:cNvPr id="6" name="Footer Placeholder 5"/>
          <p:cNvSpPr>
            <a:spLocks noGrp="1"/>
          </p:cNvSpPr>
          <p:nvPr>
            <p:ph type="ftr" sz="quarter" idx="12"/>
          </p:nvPr>
        </p:nvSpPr>
        <p:spPr/>
        <p:txBody>
          <a:bodyPr/>
          <a:lstStyle/>
          <a:p>
            <a:r>
              <a:rPr lang="en-AU"/>
              <a:t>Aged Care</a:t>
            </a:r>
            <a:endParaRPr lang="en-AU" dirty="0"/>
          </a:p>
        </p:txBody>
      </p:sp>
      <p:pic>
        <p:nvPicPr>
          <p:cNvPr id="11"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ctrTitle" hasCustomPrompt="1"/>
          </p:nvPr>
        </p:nvSpPr>
        <p:spPr>
          <a:xfrm>
            <a:off x="608400" y="2055303"/>
            <a:ext cx="5184525" cy="335559"/>
          </a:xfrm>
        </p:spPr>
        <p:txBody>
          <a:bodyPr anchor="t"/>
          <a:lstStyle>
            <a:lvl1pPr>
              <a:lnSpc>
                <a:spcPct val="90000"/>
              </a:lnSpc>
              <a:defRPr sz="3200">
                <a:solidFill>
                  <a:schemeClr val="bg1"/>
                </a:solidFill>
              </a:defRPr>
            </a:lvl1pPr>
          </a:lstStyle>
          <a:p>
            <a:r>
              <a:rPr lang="en-US" dirty="0"/>
              <a:t>Title layout with outline</a:t>
            </a:r>
            <a:endParaRPr lang="en-AU" dirty="0"/>
          </a:p>
        </p:txBody>
      </p:sp>
      <p:sp>
        <p:nvSpPr>
          <p:cNvPr id="17" name="Subtitle 2"/>
          <p:cNvSpPr>
            <a:spLocks noGrp="1"/>
          </p:cNvSpPr>
          <p:nvPr>
            <p:ph type="subTitle" idx="1" hasCustomPrompt="1"/>
          </p:nvPr>
        </p:nvSpPr>
        <p:spPr>
          <a:xfrm>
            <a:off x="608400" y="2473846"/>
            <a:ext cx="5184525" cy="2136279"/>
          </a:xfrm>
        </p:spPr>
        <p:txBody>
          <a:bodyPr/>
          <a:lstStyle>
            <a:lvl1pPr marL="0" indent="0" algn="l">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endParaRPr lang="en-AU" dirty="0"/>
          </a:p>
        </p:txBody>
      </p:sp>
    </p:spTree>
    <p:extLst>
      <p:ext uri="{BB962C8B-B14F-4D97-AF65-F5344CB8AC3E}">
        <p14:creationId xmlns:p14="http://schemas.microsoft.com/office/powerpoint/2010/main" val="35088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Layout with Presenter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 b="-1"/>
          <a:stretch/>
        </p:blipFill>
        <p:spPr>
          <a:xfrm>
            <a:off x="0" y="-18420"/>
            <a:ext cx="9144000" cy="6832371"/>
          </a:xfrm>
          <a:prstGeom prst="rect">
            <a:avLst/>
          </a:prstGeom>
        </p:spPr>
      </p:pic>
      <p:sp>
        <p:nvSpPr>
          <p:cNvPr id="7" name="Date Placeholder 6"/>
          <p:cNvSpPr>
            <a:spLocks noGrp="1"/>
          </p:cNvSpPr>
          <p:nvPr>
            <p:ph type="dt" sz="half" idx="14"/>
          </p:nvPr>
        </p:nvSpPr>
        <p:spPr>
          <a:xfrm rot="16200000">
            <a:off x="-2400101" y="2952221"/>
            <a:ext cx="5360648" cy="345437"/>
          </a:xfrm>
          <a:prstGeom prst="rect">
            <a:avLst/>
          </a:prstGeom>
        </p:spPr>
        <p:txBody>
          <a:bodyPr/>
          <a:lstStyle/>
          <a:p>
            <a:endParaRPr lang="en-AU" dirty="0"/>
          </a:p>
        </p:txBody>
      </p:sp>
      <p:sp>
        <p:nvSpPr>
          <p:cNvPr id="5" name="Text Placeholder 4"/>
          <p:cNvSpPr>
            <a:spLocks noGrp="1"/>
          </p:cNvSpPr>
          <p:nvPr>
            <p:ph type="body" sz="quarter" idx="11" hasCustomPrompt="1"/>
          </p:nvPr>
        </p:nvSpPr>
        <p:spPr>
          <a:xfrm>
            <a:off x="6417578" y="2390862"/>
            <a:ext cx="2197916" cy="2827091"/>
          </a:xfrm>
        </p:spPr>
        <p:txBody>
          <a:bodyPr anchor="b"/>
          <a:lstStyle>
            <a:lvl1pPr marL="0" indent="0">
              <a:buFont typeface="Arial" pitchFamily="34" charset="0"/>
              <a:buNone/>
              <a:defRPr sz="1600" b="1">
                <a:solidFill>
                  <a:schemeClr val="bg1"/>
                </a:solidFill>
              </a:defRPr>
            </a:lvl1pPr>
            <a:lvl2pPr marL="0" indent="0">
              <a:buClr>
                <a:schemeClr val="accent1"/>
              </a:buClr>
              <a:buFont typeface="Arial" pitchFamily="34" charset="0"/>
              <a:buNone/>
              <a:defRPr sz="1200" b="0">
                <a:solidFill>
                  <a:schemeClr val="bg1"/>
                </a:solidFill>
              </a:defRPr>
            </a:lvl2pPr>
            <a:lvl3pPr marL="0" indent="0">
              <a:buFont typeface="Arial" pitchFamily="34" charset="0"/>
              <a:buNone/>
              <a:defRPr sz="1200" b="0">
                <a:solidFill>
                  <a:schemeClr val="bg1"/>
                </a:solidFill>
              </a:defRPr>
            </a:lvl3pPr>
            <a:lvl4pPr marL="0" indent="0">
              <a:buFont typeface="Arial" pitchFamily="34" charset="0"/>
              <a:buNone/>
              <a:defRPr sz="1200" b="0">
                <a:solidFill>
                  <a:schemeClr val="bg1"/>
                </a:solidFill>
              </a:defRPr>
            </a:lvl4pPr>
            <a:lvl5pPr marL="0">
              <a:defRPr sz="1200">
                <a:solidFill>
                  <a:schemeClr val="bg1"/>
                </a:solidFill>
              </a:defRPr>
            </a:lvl5pPr>
          </a:lstStyle>
          <a:p>
            <a:pPr lvl="0"/>
            <a:r>
              <a:rPr lang="en-AU" dirty="0"/>
              <a:t>Level one</a:t>
            </a:r>
          </a:p>
          <a:p>
            <a:pPr lvl="1"/>
            <a:r>
              <a:rPr lang="en-AU" dirty="0"/>
              <a:t>Level two</a:t>
            </a:r>
          </a:p>
          <a:p>
            <a:pPr lvl="2"/>
            <a:r>
              <a:rPr lang="en-AU" dirty="0"/>
              <a:t>Level three</a:t>
            </a:r>
          </a:p>
          <a:p>
            <a:pPr lvl="3"/>
            <a:r>
              <a:rPr lang="en-AU" dirty="0"/>
              <a:t>Level four</a:t>
            </a:r>
          </a:p>
        </p:txBody>
      </p:sp>
      <p:sp>
        <p:nvSpPr>
          <p:cNvPr id="15" name="Rectangle 9"/>
          <p:cNvSpPr>
            <a:spLocks noChangeArrowheads="1"/>
          </p:cNvSpPr>
          <p:nvPr userDrawn="1"/>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4" name="Footer Placeholder 3"/>
          <p:cNvSpPr>
            <a:spLocks noGrp="1"/>
          </p:cNvSpPr>
          <p:nvPr>
            <p:ph type="ftr" sz="quarter" idx="12"/>
          </p:nvPr>
        </p:nvSpPr>
        <p:spPr/>
        <p:txBody>
          <a:bodyPr/>
          <a:lstStyle/>
          <a:p>
            <a:r>
              <a:rPr lang="en-AU"/>
              <a:t>Aged Care</a:t>
            </a:r>
            <a:endParaRPr lang="en-AU" dirty="0"/>
          </a:p>
        </p:txBody>
      </p:sp>
      <p:pic>
        <p:nvPicPr>
          <p:cNvPr id="11"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hasCustomPrompt="1"/>
          </p:nvPr>
        </p:nvSpPr>
        <p:spPr>
          <a:xfrm>
            <a:off x="608400" y="2055303"/>
            <a:ext cx="5184525" cy="335559"/>
          </a:xfrm>
        </p:spPr>
        <p:txBody>
          <a:bodyPr anchor="t"/>
          <a:lstStyle>
            <a:lvl1pPr>
              <a:lnSpc>
                <a:spcPct val="90000"/>
              </a:lnSpc>
              <a:defRPr sz="3200">
                <a:solidFill>
                  <a:schemeClr val="bg1"/>
                </a:solidFill>
              </a:defRPr>
            </a:lvl1pPr>
          </a:lstStyle>
          <a:p>
            <a:r>
              <a:rPr lang="en-US" dirty="0"/>
              <a:t>Title layout</a:t>
            </a:r>
            <a:endParaRPr lang="en-AU" dirty="0"/>
          </a:p>
        </p:txBody>
      </p:sp>
      <p:sp>
        <p:nvSpPr>
          <p:cNvPr id="16" name="Subtitle 2"/>
          <p:cNvSpPr>
            <a:spLocks noGrp="1"/>
          </p:cNvSpPr>
          <p:nvPr>
            <p:ph type="subTitle" idx="1" hasCustomPrompt="1"/>
          </p:nvPr>
        </p:nvSpPr>
        <p:spPr>
          <a:xfrm>
            <a:off x="608400" y="2473846"/>
            <a:ext cx="5184525" cy="2136279"/>
          </a:xfrm>
        </p:spPr>
        <p:txBody>
          <a:bodyPr/>
          <a:lstStyle>
            <a:lvl1pPr marL="0" indent="0" algn="l">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endParaRPr lang="en-AU" dirty="0"/>
          </a:p>
        </p:txBody>
      </p:sp>
    </p:spTree>
    <p:extLst>
      <p:ext uri="{BB962C8B-B14F-4D97-AF65-F5344CB8AC3E}">
        <p14:creationId xmlns:p14="http://schemas.microsoft.com/office/powerpoint/2010/main" val="178873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 b="-1"/>
          <a:stretch/>
        </p:blipFill>
        <p:spPr>
          <a:xfrm>
            <a:off x="0" y="-18420"/>
            <a:ext cx="9144000" cy="6832371"/>
          </a:xfrm>
          <a:prstGeom prst="rect">
            <a:avLst/>
          </a:prstGeom>
        </p:spPr>
      </p:pic>
      <p:sp>
        <p:nvSpPr>
          <p:cNvPr id="4" name="Date Placeholder 3"/>
          <p:cNvSpPr>
            <a:spLocks noGrp="1"/>
          </p:cNvSpPr>
          <p:nvPr>
            <p:ph type="dt" sz="half" idx="12"/>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userDrawn="1">
            <p:ph type="ctrTitle" hasCustomPrompt="1"/>
          </p:nvPr>
        </p:nvSpPr>
        <p:spPr>
          <a:xfrm>
            <a:off x="608400" y="2057400"/>
            <a:ext cx="5184525" cy="2523728"/>
          </a:xfrm>
        </p:spPr>
        <p:txBody>
          <a:bodyPr lIns="0" tIns="0" rIns="0" bIns="0" anchor="t"/>
          <a:lstStyle>
            <a:lvl1pPr>
              <a:lnSpc>
                <a:spcPct val="90000"/>
              </a:lnSpc>
              <a:defRPr sz="3200" baseline="0">
                <a:solidFill>
                  <a:schemeClr val="bg1"/>
                </a:solidFill>
              </a:defRPr>
            </a:lvl1pPr>
          </a:lstStyle>
          <a:p>
            <a:r>
              <a:rPr lang="en-US" dirty="0"/>
              <a:t>Section Divider</a:t>
            </a:r>
            <a:endParaRPr lang="en-AU" dirty="0"/>
          </a:p>
        </p:txBody>
      </p:sp>
      <p:sp>
        <p:nvSpPr>
          <p:cNvPr id="11" name="Rectangle 9"/>
          <p:cNvSpPr>
            <a:spLocks noChangeArrowheads="1"/>
          </p:cNvSpPr>
          <p:nvPr userDrawn="1"/>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6" name="Footer Placeholder 5"/>
          <p:cNvSpPr>
            <a:spLocks noGrp="1"/>
          </p:cNvSpPr>
          <p:nvPr>
            <p:ph type="ftr" sz="quarter" idx="10"/>
          </p:nvPr>
        </p:nvSpPr>
        <p:spPr/>
        <p:txBody>
          <a:bodyPr/>
          <a:lstStyle/>
          <a:p>
            <a:r>
              <a:rPr lang="en-AU"/>
              <a:t>Aged Care</a:t>
            </a:r>
            <a:endParaRPr lang="en-AU" dirty="0"/>
          </a:p>
        </p:txBody>
      </p:sp>
      <p:pic>
        <p:nvPicPr>
          <p:cNvPr id="9" name="Picture 2" descr="\\cssyda012\challau\Investor Relations\Results\16. 2013 Feb 28 - 1H Results Announcement\Presentation\Presentation\UpsideDown\Andrew R\Challenger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0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Content">
    <p:spTree>
      <p:nvGrpSpPr>
        <p:cNvPr id="1" name=""/>
        <p:cNvGrpSpPr/>
        <p:nvPr/>
      </p:nvGrpSpPr>
      <p:grpSpPr>
        <a:xfrm>
          <a:off x="0" y="0"/>
          <a:ext cx="0" cy="0"/>
          <a:chOff x="0" y="0"/>
          <a:chExt cx="0" cy="0"/>
        </a:xfrm>
      </p:grpSpPr>
      <p:sp>
        <p:nvSpPr>
          <p:cNvPr id="4" name="Date Placeholder 3"/>
          <p:cNvSpPr>
            <a:spLocks noGrp="1"/>
          </p:cNvSpPr>
          <p:nvPr>
            <p:ph type="dt" sz="half" idx="21"/>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7"/>
            <a:ext cx="7984821" cy="360000"/>
          </a:xfrm>
        </p:spPr>
        <p:txBody>
          <a:bodyPr/>
          <a:lstStyle>
            <a:lvl1pPr>
              <a:defRPr sz="3200"/>
            </a:lvl1pPr>
          </a:lstStyle>
          <a:p>
            <a:r>
              <a:rPr lang="en-US" dirty="0"/>
              <a:t>Numbered contents layout</a:t>
            </a:r>
            <a:endParaRPr lang="en-AU" dirty="0"/>
          </a:p>
        </p:txBody>
      </p:sp>
      <p:sp>
        <p:nvSpPr>
          <p:cNvPr id="3" name="Content Placeholder 2"/>
          <p:cNvSpPr>
            <a:spLocks noGrp="1"/>
          </p:cNvSpPr>
          <p:nvPr>
            <p:ph idx="1" hasCustomPrompt="1"/>
          </p:nvPr>
        </p:nvSpPr>
        <p:spPr>
          <a:xfrm>
            <a:off x="608400" y="1584000"/>
            <a:ext cx="7984821" cy="4210464"/>
          </a:xfrm>
        </p:spPr>
        <p:txBody>
          <a:bodyPr/>
          <a:lstStyle>
            <a:lvl1pPr marL="252000" indent="-252000">
              <a:buClr>
                <a:schemeClr val="bg2"/>
              </a:buClr>
              <a:buFont typeface="+mj-lt"/>
              <a:buAutoNum type="arabicPeriod"/>
              <a:defRPr sz="1800" b="1">
                <a:solidFill>
                  <a:schemeClr val="tx1"/>
                </a:solidFill>
              </a:defRPr>
            </a:lvl1pPr>
            <a:lvl2pPr marL="432000" indent="-180000">
              <a:spcAft>
                <a:spcPts val="0"/>
              </a:spcAft>
              <a:buClr>
                <a:schemeClr val="accent1"/>
              </a:buClr>
              <a:buFont typeface="Arial" pitchFamily="34" charset="0"/>
              <a:buChar char="•"/>
              <a:defRPr sz="1600" b="0">
                <a:solidFill>
                  <a:schemeClr val="bg2"/>
                </a:solidFill>
              </a:defRPr>
            </a:lvl2pPr>
            <a:lvl3pPr marL="612000" indent="-180000">
              <a:buClr>
                <a:schemeClr val="accent1"/>
              </a:buClr>
              <a:buFont typeface="Arial" pitchFamily="34" charset="0"/>
              <a:buChar char="–"/>
              <a:defRPr sz="1400">
                <a:solidFill>
                  <a:schemeClr val="bg2"/>
                </a:solidFill>
              </a:defRPr>
            </a:lvl3pPr>
            <a:lvl4pPr marL="792000">
              <a:buClr>
                <a:schemeClr val="accent1"/>
              </a:buClr>
              <a:defRPr sz="1400" b="0">
                <a:solidFill>
                  <a:schemeClr val="bg2"/>
                </a:solidFill>
              </a:defRPr>
            </a:lvl4pPr>
            <a:lvl5pPr marL="972000">
              <a:buClr>
                <a:schemeClr val="accent1"/>
              </a:buClr>
              <a:defRPr sz="1400" b="0">
                <a:solidFill>
                  <a:schemeClr val="bg2"/>
                </a:solidFill>
              </a:defRPr>
            </a:lvl5pPr>
            <a:lvl6pPr marL="1152000">
              <a:defRPr sz="1400" b="0"/>
            </a:lvl6pPr>
            <a:lvl7pPr marL="1332000">
              <a:defRPr sz="1400" b="0"/>
            </a:lvl7pPr>
            <a:lvl8pPr marL="1512000">
              <a:defRPr sz="1400" b="0"/>
            </a:lvl8pPr>
            <a:lvl9pPr marL="1692000">
              <a:defRPr sz="1400" b="0"/>
            </a:lvl9pPr>
          </a:lstStyle>
          <a:p>
            <a:pPr lvl="0"/>
            <a:r>
              <a:rPr lang="en-AU" dirty="0"/>
              <a:t>Level one</a:t>
            </a:r>
          </a:p>
          <a:p>
            <a:pPr lvl="1"/>
            <a:r>
              <a:rPr lang="en-AU" dirty="0"/>
              <a:t>Level two</a:t>
            </a:r>
          </a:p>
          <a:p>
            <a:pPr lvl="2"/>
            <a:r>
              <a:rPr lang="en-AU" dirty="0"/>
              <a:t>Level three</a:t>
            </a:r>
          </a:p>
          <a:p>
            <a:pPr lvl="3"/>
            <a:r>
              <a:rPr lang="en-AU" dirty="0"/>
              <a:t>Level four</a:t>
            </a:r>
          </a:p>
          <a:p>
            <a:pPr lvl="4"/>
            <a:r>
              <a:rPr lang="en-AU" dirty="0"/>
              <a:t>Level five</a:t>
            </a:r>
          </a:p>
          <a:p>
            <a:pPr lvl="5"/>
            <a:r>
              <a:rPr lang="en-AU" dirty="0"/>
              <a:t>Level six</a:t>
            </a:r>
          </a:p>
          <a:p>
            <a:pPr lvl="6"/>
            <a:r>
              <a:rPr lang="en-AU" dirty="0"/>
              <a:t>Level seven</a:t>
            </a:r>
          </a:p>
          <a:p>
            <a:pPr lvl="7"/>
            <a:r>
              <a:rPr lang="en-AU" dirty="0"/>
              <a:t>Level eight</a:t>
            </a:r>
          </a:p>
          <a:p>
            <a:pPr lvl="8"/>
            <a:r>
              <a:rPr lang="en-AU" dirty="0"/>
              <a:t>Level nine</a:t>
            </a:r>
          </a:p>
        </p:txBody>
      </p:sp>
      <p:sp>
        <p:nvSpPr>
          <p:cNvPr id="7"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5" name="Footer Placeholder 4"/>
          <p:cNvSpPr>
            <a:spLocks noGrp="1"/>
          </p:cNvSpPr>
          <p:nvPr>
            <p:ph type="ftr" sz="quarter" idx="22"/>
          </p:nvPr>
        </p:nvSpPr>
        <p:spPr/>
        <p:txBody>
          <a:bodyPr/>
          <a:lstStyle/>
          <a:p>
            <a:r>
              <a:rPr lang="en-AU"/>
              <a:t>Aged Care</a:t>
            </a:r>
            <a:endParaRPr lang="en-AU" dirty="0"/>
          </a:p>
        </p:txBody>
      </p:sp>
      <p:sp>
        <p:nvSpPr>
          <p:cNvPr id="8" name="Text Placeholder 4"/>
          <p:cNvSpPr>
            <a:spLocks noGrp="1"/>
          </p:cNvSpPr>
          <p:nvPr>
            <p:ph type="body" sz="quarter" idx="16" hasCustomPrompt="1"/>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Tree>
    <p:extLst>
      <p:ext uri="{BB962C8B-B14F-4D97-AF65-F5344CB8AC3E}">
        <p14:creationId xmlns:p14="http://schemas.microsoft.com/office/powerpoint/2010/main" val="15896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21"/>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7"/>
            <a:ext cx="7992675" cy="360000"/>
          </a:xfrm>
        </p:spPr>
        <p:txBody>
          <a:bodyPr/>
          <a:lstStyle>
            <a:lvl1pPr>
              <a:defRPr sz="3200" baseline="0"/>
            </a:lvl1pPr>
          </a:lstStyle>
          <a:p>
            <a:r>
              <a:rPr lang="en-US" dirty="0"/>
              <a:t>Title &amp; Content</a:t>
            </a:r>
            <a:endParaRPr lang="en-AU" dirty="0"/>
          </a:p>
        </p:txBody>
      </p:sp>
      <p:sp>
        <p:nvSpPr>
          <p:cNvPr id="3" name="Content Placeholder 2"/>
          <p:cNvSpPr>
            <a:spLocks noGrp="1"/>
          </p:cNvSpPr>
          <p:nvPr>
            <p:ph idx="1"/>
          </p:nvPr>
        </p:nvSpPr>
        <p:spPr>
          <a:xfrm>
            <a:off x="608400" y="1584325"/>
            <a:ext cx="7992675" cy="42209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6" hasCustomPrompt="1"/>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9"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6" name="Footer Placeholder 5"/>
          <p:cNvSpPr>
            <a:spLocks noGrp="1"/>
          </p:cNvSpPr>
          <p:nvPr>
            <p:ph type="ftr" sz="quarter" idx="22"/>
          </p:nvPr>
        </p:nvSpPr>
        <p:spPr/>
        <p:txBody>
          <a:bodyPr/>
          <a:lstStyle/>
          <a:p>
            <a:r>
              <a:rPr lang="en-AU"/>
              <a:t>Aged Care</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Date Placeholder 2"/>
          <p:cNvSpPr>
            <a:spLocks noGrp="1"/>
          </p:cNvSpPr>
          <p:nvPr>
            <p:ph type="dt" sz="half" idx="23"/>
          </p:nvPr>
        </p:nvSpPr>
        <p:spPr>
          <a:xfrm rot="16200000">
            <a:off x="-2400101" y="2952221"/>
            <a:ext cx="5360648" cy="345437"/>
          </a:xfrm>
          <a:prstGeom prst="rect">
            <a:avLst/>
          </a:prstGeom>
        </p:spPr>
        <p:txBody>
          <a:bodyPr/>
          <a:lstStyle/>
          <a:p>
            <a:endParaRPr lang="en-AU" dirty="0"/>
          </a:p>
        </p:txBody>
      </p:sp>
      <p:sp>
        <p:nvSpPr>
          <p:cNvPr id="2" name="Title 1"/>
          <p:cNvSpPr>
            <a:spLocks noGrp="1"/>
          </p:cNvSpPr>
          <p:nvPr>
            <p:ph type="title" hasCustomPrompt="1"/>
          </p:nvPr>
        </p:nvSpPr>
        <p:spPr>
          <a:xfrm>
            <a:off x="608399" y="444617"/>
            <a:ext cx="7992675" cy="360000"/>
          </a:xfrm>
        </p:spPr>
        <p:txBody>
          <a:bodyPr/>
          <a:lstStyle>
            <a:lvl1pPr>
              <a:defRPr sz="3200" baseline="0"/>
            </a:lvl1pPr>
          </a:lstStyle>
          <a:p>
            <a:r>
              <a:rPr lang="en-US" dirty="0"/>
              <a:t>Split Content</a:t>
            </a:r>
            <a:endParaRPr lang="en-AU" dirty="0"/>
          </a:p>
        </p:txBody>
      </p:sp>
      <p:sp>
        <p:nvSpPr>
          <p:cNvPr id="5" name="Text Placeholder 4"/>
          <p:cNvSpPr>
            <a:spLocks noGrp="1"/>
          </p:cNvSpPr>
          <p:nvPr>
            <p:ph type="body" sz="quarter" idx="16" hasCustomPrompt="1"/>
          </p:nvPr>
        </p:nvSpPr>
        <p:spPr>
          <a:xfrm>
            <a:off x="608399" y="900000"/>
            <a:ext cx="7992675" cy="360000"/>
          </a:xfrm>
        </p:spPr>
        <p:txBody>
          <a:bodyPr/>
          <a:lstStyle>
            <a:lvl1pPr marL="0" indent="0">
              <a:buClr>
                <a:schemeClr val="accent1"/>
              </a:buClr>
              <a:buNone/>
              <a:defRPr sz="2200" b="1">
                <a:solidFill>
                  <a:schemeClr val="accent1"/>
                </a:solidFill>
              </a:defRPr>
            </a:lvl1pPr>
            <a:lvl2pPr marL="0">
              <a:defRPr sz="2400" b="1"/>
            </a:lvl2pPr>
            <a:lvl3pPr marL="0">
              <a:defRPr sz="2400" b="1"/>
            </a:lvl3pPr>
            <a:lvl4pPr marL="0">
              <a:defRPr sz="2400" b="1"/>
            </a:lvl4pPr>
            <a:lvl5pPr marL="0">
              <a:defRPr sz="2400" b="1"/>
            </a:lvl5pPr>
          </a:lstStyle>
          <a:p>
            <a:pPr lvl="0"/>
            <a:r>
              <a:rPr lang="en-US" dirty="0"/>
              <a:t>Subtitle</a:t>
            </a:r>
          </a:p>
        </p:txBody>
      </p:sp>
      <p:sp>
        <p:nvSpPr>
          <p:cNvPr id="13" name="Text Placeholder 21"/>
          <p:cNvSpPr>
            <a:spLocks noGrp="1"/>
          </p:cNvSpPr>
          <p:nvPr>
            <p:ph type="body" sz="quarter" idx="20" hasCustomPrompt="1"/>
          </p:nvPr>
        </p:nvSpPr>
        <p:spPr>
          <a:xfrm>
            <a:off x="621085" y="6248400"/>
            <a:ext cx="6143401" cy="495935"/>
          </a:xfrm>
        </p:spPr>
        <p:txBody>
          <a:bodyPr anchor="t"/>
          <a:lstStyle>
            <a:lvl1pPr marL="144000" indent="-144000">
              <a:spcBef>
                <a:spcPts val="0"/>
              </a:spcBef>
              <a:buClr>
                <a:schemeClr val="bg2"/>
              </a:buClr>
              <a:buFont typeface="+mj-lt"/>
              <a:buAutoNum type="arabicPeriod"/>
              <a:defRPr sz="800" b="0">
                <a:solidFill>
                  <a:schemeClr val="tx1"/>
                </a:solidFill>
              </a:defRPr>
            </a:lvl1pPr>
            <a:lvl2pPr marL="252000" indent="-108000">
              <a:buClrTx/>
              <a:buFont typeface="Arial" pitchFamily="34" charset="0"/>
              <a:buChar char="•"/>
              <a:defRPr sz="800"/>
            </a:lvl2pPr>
            <a:lvl3pPr marL="360000" indent="-108000">
              <a:buClrTx/>
              <a:defRPr sz="800" baseline="0"/>
            </a:lvl3pPr>
            <a:lvl4pPr marL="432000" indent="-108000">
              <a:defRPr sz="900"/>
            </a:lvl4pPr>
            <a:lvl5pPr marL="540000" indent="-108000">
              <a:defRPr sz="900"/>
            </a:lvl5pPr>
            <a:lvl6pPr marL="648000" indent="-108000">
              <a:defRPr sz="900"/>
            </a:lvl6pPr>
            <a:lvl7pPr marL="756000" indent="-108000">
              <a:defRPr sz="900"/>
            </a:lvl7pPr>
            <a:lvl8pPr marL="864000" indent="-108000">
              <a:defRPr sz="900"/>
            </a:lvl8pPr>
            <a:lvl9pPr marL="972000" indent="-108000">
              <a:defRPr sz="900"/>
            </a:lvl9pPr>
          </a:lstStyle>
          <a:p>
            <a:pPr lvl="0"/>
            <a:r>
              <a:rPr lang="en-US" dirty="0"/>
              <a:t>Level one</a:t>
            </a:r>
          </a:p>
          <a:p>
            <a:pPr lvl="1"/>
            <a:r>
              <a:rPr lang="en-US" dirty="0"/>
              <a:t>Level two</a:t>
            </a:r>
          </a:p>
          <a:p>
            <a:pPr lvl="2"/>
            <a:r>
              <a:rPr lang="en-US" dirty="0"/>
              <a:t>Level three</a:t>
            </a:r>
          </a:p>
        </p:txBody>
      </p:sp>
      <p:sp>
        <p:nvSpPr>
          <p:cNvPr id="9" name="Content Placeholder 2"/>
          <p:cNvSpPr>
            <a:spLocks noGrp="1"/>
          </p:cNvSpPr>
          <p:nvPr>
            <p:ph idx="21" hasCustomPrompt="1"/>
          </p:nvPr>
        </p:nvSpPr>
        <p:spPr>
          <a:xfrm>
            <a:off x="608400" y="1584000"/>
            <a:ext cx="7992675" cy="2699246"/>
          </a:xfrm>
        </p:spPr>
        <p:txBody>
          <a:bodyPr/>
          <a:lstStyle>
            <a:lvl1pPr>
              <a:buClr>
                <a:schemeClr val="accent1"/>
              </a:buClr>
              <a:defRPr baseline="0"/>
            </a:lvl1pPr>
            <a:lvl2pPr>
              <a:buClr>
                <a:schemeClr val="accent1"/>
              </a:buClr>
              <a:defRPr/>
            </a:lvl2pPr>
            <a:lvl3pPr>
              <a:buClr>
                <a:schemeClr val="accent1"/>
              </a:buClr>
              <a:defRPr/>
            </a:lvl3pPr>
            <a:lvl5pPr>
              <a:defRPr/>
            </a:lvl5pPr>
          </a:lstStyle>
          <a:p>
            <a:pPr lvl="0"/>
            <a:r>
              <a:rPr lang="en-US" dirty="0"/>
              <a:t>Insert text, table or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p:cNvSpPr>
            <a:spLocks noGrp="1"/>
          </p:cNvSpPr>
          <p:nvPr>
            <p:ph type="body" sz="quarter" idx="22" hasCustomPrompt="1"/>
          </p:nvPr>
        </p:nvSpPr>
        <p:spPr>
          <a:xfrm>
            <a:off x="608013" y="4464000"/>
            <a:ext cx="7993062" cy="1308100"/>
          </a:xfrm>
        </p:spPr>
        <p:txBody>
          <a:bodyPr/>
          <a:lstStyle>
            <a:lvl1pPr>
              <a:buClr>
                <a:schemeClr val="accent1"/>
              </a:buClr>
              <a:defRPr/>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24"/>
          </p:nvPr>
        </p:nvSpPr>
        <p:spPr/>
        <p:txBody>
          <a:bodyPr/>
          <a:lstStyle/>
          <a:p>
            <a:r>
              <a:rPr lang="en-AU"/>
              <a:t>Aged Care</a:t>
            </a:r>
            <a:endParaRPr lang="en-AU" dirty="0"/>
          </a:p>
        </p:txBody>
      </p:sp>
    </p:spTree>
    <p:extLst>
      <p:ext uri="{BB962C8B-B14F-4D97-AF65-F5344CB8AC3E}">
        <p14:creationId xmlns:p14="http://schemas.microsoft.com/office/powerpoint/2010/main" val="18645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9"/>
          <p:cNvSpPr>
            <a:spLocks noChangeArrowheads="1"/>
          </p:cNvSpPr>
          <p:nvPr/>
        </p:nvSpPr>
        <p:spPr bwMode="auto">
          <a:xfrm>
            <a:off x="-1" y="5949280"/>
            <a:ext cx="9144001" cy="2524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3" name="Text Placeholder 2"/>
          <p:cNvSpPr>
            <a:spLocks noGrp="1"/>
          </p:cNvSpPr>
          <p:nvPr>
            <p:ph type="body" idx="1"/>
          </p:nvPr>
        </p:nvSpPr>
        <p:spPr>
          <a:xfrm>
            <a:off x="608400" y="1584325"/>
            <a:ext cx="7973763" cy="4220939"/>
          </a:xfrm>
          <a:prstGeom prst="rect">
            <a:avLst/>
          </a:prstGeom>
        </p:spPr>
        <p:txBody>
          <a:bodyPr vert="horz" lIns="0" tIns="0" rIns="0" bIns="0" rtlCol="0">
            <a:noAutofit/>
          </a:bodyPr>
          <a:lstStyle/>
          <a:p>
            <a:pPr lvl="0"/>
            <a:r>
              <a:rPr lang="en-AU" dirty="0"/>
              <a:t>Level one</a:t>
            </a:r>
          </a:p>
          <a:p>
            <a:pPr lvl="1"/>
            <a:r>
              <a:rPr lang="en-AU" dirty="0"/>
              <a:t>Level two</a:t>
            </a:r>
          </a:p>
          <a:p>
            <a:pPr lvl="2"/>
            <a:r>
              <a:rPr lang="en-AU" dirty="0"/>
              <a:t>Level three</a:t>
            </a:r>
          </a:p>
          <a:p>
            <a:pPr lvl="3"/>
            <a:r>
              <a:rPr lang="en-AU" dirty="0"/>
              <a:t>Level four</a:t>
            </a:r>
          </a:p>
          <a:p>
            <a:pPr lvl="4"/>
            <a:r>
              <a:rPr lang="en-AU" dirty="0"/>
              <a:t>Level five</a:t>
            </a:r>
          </a:p>
          <a:p>
            <a:pPr lvl="5"/>
            <a:r>
              <a:rPr lang="en-AU" dirty="0"/>
              <a:t>Level six</a:t>
            </a:r>
          </a:p>
          <a:p>
            <a:pPr lvl="6"/>
            <a:r>
              <a:rPr lang="en-AU" dirty="0"/>
              <a:t>Level seven</a:t>
            </a:r>
          </a:p>
          <a:p>
            <a:pPr lvl="7"/>
            <a:r>
              <a:rPr lang="en-AU" dirty="0"/>
              <a:t>Level eight</a:t>
            </a:r>
          </a:p>
          <a:p>
            <a:pPr lvl="8"/>
            <a:r>
              <a:rPr lang="en-AU" dirty="0"/>
              <a:t>Level nine</a:t>
            </a:r>
          </a:p>
        </p:txBody>
      </p:sp>
      <p:sp>
        <p:nvSpPr>
          <p:cNvPr id="2" name="Title Placeholder 1"/>
          <p:cNvSpPr>
            <a:spLocks noGrp="1"/>
          </p:cNvSpPr>
          <p:nvPr>
            <p:ph type="title"/>
          </p:nvPr>
        </p:nvSpPr>
        <p:spPr>
          <a:xfrm>
            <a:off x="608400" y="444616"/>
            <a:ext cx="8046217" cy="360000"/>
          </a:xfrm>
          <a:prstGeom prst="rect">
            <a:avLst/>
          </a:prstGeom>
        </p:spPr>
        <p:txBody>
          <a:bodyPr vert="horz" lIns="0" tIns="0" rIns="0" bIns="0" rtlCol="0" anchor="t">
            <a:noAutofit/>
          </a:bodyPr>
          <a:lstStyle/>
          <a:p>
            <a:r>
              <a:rPr lang="en-US" dirty="0"/>
              <a:t>Title</a:t>
            </a:r>
            <a:endParaRPr lang="en-AU" dirty="0"/>
          </a:p>
        </p:txBody>
      </p:sp>
      <p:sp>
        <p:nvSpPr>
          <p:cNvPr id="5" name="Footer Placeholder 4"/>
          <p:cNvSpPr>
            <a:spLocks noGrp="1"/>
          </p:cNvSpPr>
          <p:nvPr>
            <p:ph type="ftr" sz="quarter" idx="3"/>
          </p:nvPr>
        </p:nvSpPr>
        <p:spPr>
          <a:xfrm>
            <a:off x="608996" y="5966058"/>
            <a:ext cx="4611076" cy="216000"/>
          </a:xfrm>
          <a:prstGeom prst="rect">
            <a:avLst/>
          </a:prstGeom>
        </p:spPr>
        <p:txBody>
          <a:bodyPr vert="horz" lIns="0" tIns="0" rIns="0" bIns="0" rtlCol="0" anchor="ctr"/>
          <a:lstStyle>
            <a:lvl1pPr>
              <a:defRPr lang="en-AU" sz="1200" dirty="0">
                <a:solidFill>
                  <a:schemeClr val="bg2"/>
                </a:solidFill>
                <a:latin typeface="Arial" pitchFamily="34" charset="0"/>
                <a:cs typeface="Arial" pitchFamily="34" charset="0"/>
              </a:defRPr>
            </a:lvl1pPr>
          </a:lstStyle>
          <a:p>
            <a:r>
              <a:rPr lang="en-AU" dirty="0"/>
              <a:t>Aged Care</a:t>
            </a:r>
          </a:p>
        </p:txBody>
      </p:sp>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167" y="0"/>
            <a:ext cx="9179999" cy="235620"/>
          </a:xfrm>
          <a:prstGeom prst="rect">
            <a:avLst/>
          </a:prstGeom>
        </p:spPr>
      </p:pic>
      <p:sp>
        <p:nvSpPr>
          <p:cNvPr id="11" name="TextBox 10"/>
          <p:cNvSpPr txBox="1"/>
          <p:nvPr/>
        </p:nvSpPr>
        <p:spPr>
          <a:xfrm>
            <a:off x="104806" y="6622604"/>
            <a:ext cx="434746" cy="121731"/>
          </a:xfrm>
          <a:prstGeom prst="rect">
            <a:avLst/>
          </a:prstGeom>
        </p:spPr>
        <p:txBody>
          <a:bodyPr vert="horz" lIns="0" tIns="0" rIns="0" bIns="0" rtlCol="0" anchor="t"/>
          <a:lstStyle>
            <a:defPPr>
              <a:defRPr lang="en-US"/>
            </a:defPPr>
            <a:lvl1pPr>
              <a:defRPr sz="800"/>
            </a:lvl1pPr>
          </a:lstStyle>
          <a:p>
            <a:pPr lvl="0"/>
            <a:fld id="{F745DD52-C089-4804-975C-ED5A5B9523AB}" type="slidenum">
              <a:rPr lang="en-AU" smtClean="0"/>
              <a:pPr lvl="0"/>
              <a:t>‹#›</a:t>
            </a:fld>
            <a:endParaRPr lang="en-AU" dirty="0"/>
          </a:p>
        </p:txBody>
      </p:sp>
      <p:pic>
        <p:nvPicPr>
          <p:cNvPr id="10" name="Picture 2" descr="\\cssyda012\challau\Investor Relations\Results\16. 2013 Feb 28 - 1H Results Announcement\Presentation\Presentation\UpsideDown\Andrew R\ChallengerLogo_RGB.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43042" y="6315895"/>
            <a:ext cx="1411003" cy="35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7" r:id="rId1"/>
    <p:sldLayoutId id="2147483671" r:id="rId2"/>
    <p:sldLayoutId id="2147483679" r:id="rId3"/>
    <p:sldLayoutId id="2147483669" r:id="rId4"/>
    <p:sldLayoutId id="2147483670" r:id="rId5"/>
    <p:sldLayoutId id="2147483672" r:id="rId6"/>
    <p:sldLayoutId id="2147483662" r:id="rId7"/>
    <p:sldLayoutId id="2147483650" r:id="rId8"/>
    <p:sldLayoutId id="2147483676" r:id="rId9"/>
    <p:sldLayoutId id="2147483677" r:id="rId10"/>
    <p:sldLayoutId id="2147483663" r:id="rId11"/>
    <p:sldLayoutId id="2147483665" r:id="rId12"/>
    <p:sldLayoutId id="2147483674" r:id="rId13"/>
    <p:sldLayoutId id="2147483678" r:id="rId14"/>
    <p:sldLayoutId id="2147483664" r:id="rId15"/>
    <p:sldLayoutId id="2147483675" r:id="rId16"/>
    <p:sldLayoutId id="2147483655" r:id="rId17"/>
    <p:sldLayoutId id="2147483681" r:id="rId18"/>
    <p:sldLayoutId id="2147483682" r:id="rId19"/>
    <p:sldLayoutId id="2147483683" r:id="rId20"/>
    <p:sldLayoutId id="2147483684" r:id="rId21"/>
    <p:sldLayoutId id="2147483685" r:id="rId22"/>
    <p:sldLayoutId id="2147483686" r:id="rId23"/>
    <p:sldLayoutId id="2147483687" r:id="rId24"/>
  </p:sldLayoutIdLst>
  <p:hf sldNum="0" hdr="0" dt="0"/>
  <p:txStyles>
    <p:titleStyle>
      <a:lvl1pPr algn="l" defTabSz="914400" rtl="0" eaLnBrk="1" latinLnBrk="0" hangingPunct="1">
        <a:lnSpc>
          <a:spcPct val="80000"/>
        </a:lnSpc>
        <a:spcBef>
          <a:spcPct val="0"/>
        </a:spcBef>
        <a:buNone/>
        <a:defRPr sz="32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AU" dirty="0"/>
              <a:t>August 2017</a:t>
            </a:r>
          </a:p>
        </p:txBody>
      </p:sp>
      <p:sp>
        <p:nvSpPr>
          <p:cNvPr id="8" name="Title 6"/>
          <p:cNvSpPr>
            <a:spLocks noGrp="1"/>
          </p:cNvSpPr>
          <p:nvPr>
            <p:ph type="ctrTitle"/>
          </p:nvPr>
        </p:nvSpPr>
        <p:spPr>
          <a:xfrm>
            <a:off x="608400" y="2057400"/>
            <a:ext cx="7636008" cy="2523728"/>
          </a:xfrm>
        </p:spPr>
        <p:txBody>
          <a:bodyPr/>
          <a:lstStyle/>
          <a:p>
            <a:r>
              <a:rPr lang="en-AU" dirty="0"/>
              <a:t>Aged Care: Strategies and Solutions</a:t>
            </a:r>
            <a:br>
              <a:rPr lang="en-AU"/>
            </a:br>
            <a:endParaRPr lang="en-AU" sz="2800" dirty="0">
              <a:solidFill>
                <a:schemeClr val="accent1"/>
              </a:solidFill>
            </a:endParaRPr>
          </a:p>
        </p:txBody>
      </p:sp>
      <p:sp>
        <p:nvSpPr>
          <p:cNvPr id="4" name="Text Placeholder 4"/>
          <p:cNvSpPr txBox="1">
            <a:spLocks/>
          </p:cNvSpPr>
          <p:nvPr/>
        </p:nvSpPr>
        <p:spPr>
          <a:xfrm>
            <a:off x="467544" y="4509120"/>
            <a:ext cx="6192688" cy="1512168"/>
          </a:xfrm>
          <a:prstGeom prst="rect">
            <a:avLst/>
          </a:prstGeom>
        </p:spPr>
        <p:txBody>
          <a:bodyPr vert="horz" lIns="0" tIns="0" rIns="0" bIns="0" rtlCol="0" anchor="b">
            <a:noAutofit/>
          </a:bodyPr>
          <a:lstStyle>
            <a:lvl1pPr marL="0" indent="0" algn="l" defTabSz="914400" rtl="0" eaLnBrk="1" latinLnBrk="0" hangingPunct="1">
              <a:spcBef>
                <a:spcPts val="900"/>
              </a:spcBef>
              <a:buClr>
                <a:schemeClr val="accent1"/>
              </a:buClr>
              <a:buFont typeface="Arial" pitchFamily="34" charset="0"/>
              <a:buNone/>
              <a:defRPr sz="2600" b="1" kern="1200">
                <a:solidFill>
                  <a:schemeClr val="bg1"/>
                </a:solidFill>
                <a:latin typeface="Arial" pitchFamily="34" charset="0"/>
                <a:ea typeface="+mn-ea"/>
                <a:cs typeface="Arial" pitchFamily="34" charset="0"/>
              </a:defRPr>
            </a:lvl1pPr>
            <a:lvl2pPr marL="180000" indent="-180000" algn="l" defTabSz="914400" rtl="0" eaLnBrk="1" latinLnBrk="0" hangingPunct="1">
              <a:spcBef>
                <a:spcPts val="0"/>
              </a:spcBef>
              <a:buClr>
                <a:schemeClr val="accent1"/>
              </a:buClr>
              <a:buFont typeface="Arial" pitchFamily="34" charset="0"/>
              <a:buChar char="•"/>
              <a:defRPr sz="1400" b="1" kern="1200">
                <a:solidFill>
                  <a:schemeClr val="bg1"/>
                </a:solidFill>
                <a:latin typeface="Arial" pitchFamily="34" charset="0"/>
                <a:ea typeface="+mn-ea"/>
                <a:cs typeface="Arial" pitchFamily="34" charset="0"/>
              </a:defRPr>
            </a:lvl2pPr>
            <a:lvl3pPr marL="180000" indent="-180000" algn="l" defTabSz="898525" rtl="0" eaLnBrk="1" latinLnBrk="0" hangingPunct="1">
              <a:spcBef>
                <a:spcPts val="0"/>
              </a:spcBef>
              <a:buClr>
                <a:schemeClr val="accent1"/>
              </a:buClr>
              <a:buFont typeface="Arial" pitchFamily="34" charset="0"/>
              <a:buChar char="•"/>
              <a:defRPr sz="1400" b="1" kern="1200">
                <a:solidFill>
                  <a:schemeClr val="bg1"/>
                </a:solidFill>
                <a:latin typeface="Arial" pitchFamily="34" charset="0"/>
                <a:ea typeface="+mn-ea"/>
                <a:cs typeface="Arial" pitchFamily="34" charset="0"/>
              </a:defRPr>
            </a:lvl3pPr>
            <a:lvl4pPr marL="180000" indent="-180000" algn="l" defTabSz="914400" rtl="0" eaLnBrk="1" latinLnBrk="0" hangingPunct="1">
              <a:spcBef>
                <a:spcPts val="0"/>
              </a:spcBef>
              <a:buClr>
                <a:schemeClr val="accent1"/>
              </a:buClr>
              <a:buFont typeface="Arial" pitchFamily="34" charset="0"/>
              <a:buChar char="•"/>
              <a:defRPr sz="1400" b="1" kern="1200">
                <a:solidFill>
                  <a:schemeClr val="bg1"/>
                </a:solidFill>
                <a:latin typeface="Arial" pitchFamily="34" charset="0"/>
                <a:ea typeface="+mn-ea"/>
                <a:cs typeface="Arial" pitchFamily="34" charset="0"/>
              </a:defRPr>
            </a:lvl4pPr>
            <a:lvl5pPr marL="0" indent="-180000" algn="l" defTabSz="914400" rtl="0" eaLnBrk="1" latinLnBrk="0" hangingPunct="1">
              <a:spcBef>
                <a:spcPts val="0"/>
              </a:spcBef>
              <a:spcAft>
                <a:spcPts val="0"/>
              </a:spcAft>
              <a:buClr>
                <a:schemeClr val="accent1"/>
              </a:buClr>
              <a:buFont typeface="Arial" pitchFamily="34" charset="0"/>
              <a:buChar char="–"/>
              <a:defRPr sz="1200" kern="1200" baseline="0">
                <a:solidFill>
                  <a:schemeClr val="bg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r>
              <a:rPr lang="en-AU" sz="1800" dirty="0"/>
              <a:t> </a:t>
            </a:r>
          </a:p>
          <a:p>
            <a:pPr>
              <a:spcBef>
                <a:spcPts val="0"/>
              </a:spcBef>
            </a:pPr>
            <a:endParaRPr lang="en-AU" sz="1400" dirty="0"/>
          </a:p>
          <a:p>
            <a:pPr>
              <a:spcBef>
                <a:spcPts val="0"/>
              </a:spcBef>
            </a:pPr>
            <a:r>
              <a:rPr lang="en-AU" sz="1800" dirty="0"/>
              <a:t>Josh Nissenbaum</a:t>
            </a:r>
          </a:p>
          <a:p>
            <a:pPr>
              <a:spcBef>
                <a:spcPts val="0"/>
              </a:spcBef>
            </a:pPr>
            <a:r>
              <a:rPr lang="en-AU" sz="1400" b="0" dirty="0"/>
              <a:t>Business Development Manager</a:t>
            </a:r>
          </a:p>
          <a:p>
            <a:pPr>
              <a:spcBef>
                <a:spcPts val="0"/>
              </a:spcBef>
            </a:pPr>
            <a:endParaRPr lang="en-AU" sz="1400" b="0" dirty="0"/>
          </a:p>
          <a:p>
            <a:pPr>
              <a:spcBef>
                <a:spcPts val="0"/>
              </a:spcBef>
            </a:pPr>
            <a:endParaRPr lang="en-AU" sz="1400" b="0" dirty="0"/>
          </a:p>
          <a:p>
            <a:pPr>
              <a:spcBef>
                <a:spcPts val="0"/>
              </a:spcBef>
            </a:pPr>
            <a:r>
              <a:rPr lang="en-AU" sz="1800" b="0" dirty="0"/>
              <a:t>	</a:t>
            </a:r>
          </a:p>
        </p:txBody>
      </p:sp>
    </p:spTree>
    <p:extLst>
      <p:ext uri="{BB962C8B-B14F-4D97-AF65-F5344CB8AC3E}">
        <p14:creationId xmlns:p14="http://schemas.microsoft.com/office/powerpoint/2010/main" val="156814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Overview of residential aged care</a:t>
            </a:r>
          </a:p>
        </p:txBody>
      </p:sp>
      <p:sp>
        <p:nvSpPr>
          <p:cNvPr id="5" name="Content Placeholder 4"/>
          <p:cNvSpPr>
            <a:spLocks noGrp="1"/>
          </p:cNvSpPr>
          <p:nvPr>
            <p:ph idx="1"/>
          </p:nvPr>
        </p:nvSpPr>
        <p:spPr>
          <a:xfrm>
            <a:off x="648387" y="1584325"/>
            <a:ext cx="7992675" cy="4597733"/>
          </a:xfrm>
        </p:spPr>
        <p:txBody>
          <a:bodyPr/>
          <a:lstStyle/>
          <a:p>
            <a:pPr marL="180000" lvl="2" indent="0">
              <a:spcAft>
                <a:spcPts val="600"/>
              </a:spcAft>
              <a:buNone/>
            </a:pPr>
            <a:r>
              <a:rPr lang="en-AU" sz="1600" dirty="0"/>
              <a:t>Time spent waiting for a place</a:t>
            </a:r>
            <a:endParaRPr lang="en-AU" sz="1600" baseline="30000" dirty="0"/>
          </a:p>
          <a:p>
            <a:pPr marL="285750" lvl="2" indent="-285750" defTabSz="914400">
              <a:spcAft>
                <a:spcPts val="600"/>
              </a:spcAft>
              <a:buFont typeface="Arial" pitchFamily="34" charset="0"/>
              <a:buChar char="•"/>
              <a:defRPr/>
            </a:pPr>
            <a:r>
              <a:rPr lang="en-AU" sz="1600" dirty="0">
                <a:solidFill>
                  <a:schemeClr val="dk1"/>
                </a:solidFill>
                <a:latin typeface="+mn-lt"/>
                <a:cs typeface="+mn-cs"/>
              </a:rPr>
              <a:t>10% within a week</a:t>
            </a:r>
          </a:p>
          <a:p>
            <a:pPr marL="285750" lvl="2" indent="-285750" defTabSz="914400">
              <a:spcAft>
                <a:spcPts val="600"/>
              </a:spcAft>
              <a:buFont typeface="Arial" pitchFamily="34" charset="0"/>
              <a:buChar char="•"/>
              <a:defRPr/>
            </a:pPr>
            <a:r>
              <a:rPr lang="en-AU" sz="1600" dirty="0">
                <a:solidFill>
                  <a:schemeClr val="dk1"/>
                </a:solidFill>
                <a:latin typeface="+mn-lt"/>
                <a:cs typeface="+mn-cs"/>
              </a:rPr>
              <a:t>31% within a month</a:t>
            </a:r>
          </a:p>
          <a:p>
            <a:pPr marL="285750" lvl="2" indent="-285750" defTabSz="914400">
              <a:spcAft>
                <a:spcPts val="600"/>
              </a:spcAft>
              <a:buFont typeface="Arial" pitchFamily="34" charset="0"/>
              <a:buChar char="•"/>
              <a:defRPr/>
            </a:pPr>
            <a:r>
              <a:rPr lang="en-AU" sz="1600" dirty="0">
                <a:solidFill>
                  <a:schemeClr val="dk1"/>
                </a:solidFill>
                <a:latin typeface="+mn-lt"/>
                <a:cs typeface="+mn-cs"/>
              </a:rPr>
              <a:t>58% within 3 months</a:t>
            </a:r>
          </a:p>
          <a:p>
            <a:pPr marL="285750" lvl="2" indent="-285750" defTabSz="914400">
              <a:spcAft>
                <a:spcPts val="600"/>
              </a:spcAft>
              <a:buFont typeface="Arial" pitchFamily="34" charset="0"/>
              <a:buChar char="•"/>
              <a:defRPr/>
            </a:pPr>
            <a:r>
              <a:rPr lang="en-AU" sz="1600" dirty="0">
                <a:solidFill>
                  <a:schemeClr val="dk1"/>
                </a:solidFill>
                <a:latin typeface="+mn-lt"/>
                <a:cs typeface="+mn-cs"/>
              </a:rPr>
              <a:t>81% within 9 months</a:t>
            </a:r>
          </a:p>
          <a:p>
            <a:pPr marL="180000" lvl="2" indent="0">
              <a:spcAft>
                <a:spcPts val="600"/>
              </a:spcAft>
              <a:buNone/>
            </a:pPr>
            <a:endParaRPr lang="en-AU" sz="1600" b="1" dirty="0">
              <a:solidFill>
                <a:schemeClr val="bg2"/>
              </a:solidFill>
            </a:endParaRPr>
          </a:p>
          <a:p>
            <a:pPr marL="180000" lvl="2" indent="0">
              <a:spcAft>
                <a:spcPts val="600"/>
              </a:spcAft>
              <a:buNone/>
            </a:pPr>
            <a:endParaRPr lang="en-AU" sz="1600" dirty="0"/>
          </a:p>
          <a:p>
            <a:pPr marL="180000" lvl="2" indent="0">
              <a:spcAft>
                <a:spcPts val="600"/>
              </a:spcAft>
              <a:buNone/>
            </a:pPr>
            <a:endParaRPr lang="en-AU" sz="1600" dirty="0"/>
          </a:p>
          <a:p>
            <a:pPr lvl="2">
              <a:spcAft>
                <a:spcPts val="600"/>
              </a:spcAft>
              <a:buFontTx/>
              <a:buChar char="-"/>
            </a:pPr>
            <a:endParaRPr lang="en-AU" sz="1600" dirty="0"/>
          </a:p>
          <a:p>
            <a:pPr>
              <a:spcBef>
                <a:spcPts val="0"/>
              </a:spcBef>
            </a:pPr>
            <a:endParaRPr lang="en-AU" sz="1600" dirty="0"/>
          </a:p>
        </p:txBody>
      </p:sp>
      <p:sp>
        <p:nvSpPr>
          <p:cNvPr id="6" name="Text Placeholder 5"/>
          <p:cNvSpPr>
            <a:spLocks noGrp="1"/>
          </p:cNvSpPr>
          <p:nvPr>
            <p:ph type="body" sz="quarter" idx="16"/>
          </p:nvPr>
        </p:nvSpPr>
        <p:spPr/>
        <p:txBody>
          <a:bodyPr/>
          <a:lstStyle/>
          <a:p>
            <a:r>
              <a:rPr lang="en-AU" dirty="0"/>
              <a:t>Facts about residents</a:t>
            </a:r>
          </a:p>
        </p:txBody>
      </p:sp>
      <p:sp>
        <p:nvSpPr>
          <p:cNvPr id="7" name="Text Placeholder 6"/>
          <p:cNvSpPr>
            <a:spLocks noGrp="1"/>
          </p:cNvSpPr>
          <p:nvPr>
            <p:ph type="body" sz="quarter" idx="20"/>
          </p:nvPr>
        </p:nvSpPr>
        <p:spPr>
          <a:xfrm>
            <a:off x="611560" y="6248400"/>
            <a:ext cx="6143401" cy="495935"/>
          </a:xfrm>
        </p:spPr>
        <p:txBody>
          <a:bodyPr/>
          <a:lstStyle/>
          <a:p>
            <a:pPr marL="0" indent="0">
              <a:buNone/>
            </a:pPr>
            <a:r>
              <a:rPr lang="en-AU" dirty="0"/>
              <a:t>Source: ‘</a:t>
            </a:r>
            <a:r>
              <a:rPr lang="en-AU" dirty="0">
                <a:solidFill>
                  <a:schemeClr val="bg2"/>
                </a:solidFill>
              </a:rPr>
              <a:t>Residential aged care and home care 2014-15’,</a:t>
            </a:r>
            <a:r>
              <a:rPr lang="en-AU" i="1" dirty="0">
                <a:solidFill>
                  <a:schemeClr val="bg2"/>
                </a:solidFill>
              </a:rPr>
              <a:t> </a:t>
            </a:r>
            <a:r>
              <a:rPr lang="en-AU" dirty="0">
                <a:solidFill>
                  <a:schemeClr val="bg2"/>
                </a:solidFill>
              </a:rPr>
              <a:t>Australian Institute of Health and Welfare</a:t>
            </a:r>
          </a:p>
          <a:p>
            <a:pPr marL="0" indent="0">
              <a:buNone/>
            </a:pPr>
            <a:endParaRPr lang="en-AU" dirty="0"/>
          </a:p>
        </p:txBody>
      </p:sp>
      <p:sp>
        <p:nvSpPr>
          <p:cNvPr id="9" name="Rectangle 8"/>
          <p:cNvSpPr/>
          <p:nvPr/>
        </p:nvSpPr>
        <p:spPr>
          <a:xfrm>
            <a:off x="485306" y="3734572"/>
            <a:ext cx="3582638" cy="1231106"/>
          </a:xfrm>
          <a:prstGeom prst="rect">
            <a:avLst/>
          </a:prstGeom>
        </p:spPr>
        <p:txBody>
          <a:bodyPr wrap="square">
            <a:spAutoFit/>
          </a:bodyPr>
          <a:lstStyle/>
          <a:p>
            <a:pPr marL="180000" lvl="2" indent="0">
              <a:spcAft>
                <a:spcPts val="600"/>
              </a:spcAft>
              <a:buNone/>
            </a:pPr>
            <a:r>
              <a:rPr lang="en-AU" sz="1600" dirty="0">
                <a:latin typeface="Arial" pitchFamily="34" charset="0"/>
                <a:cs typeface="Arial" pitchFamily="34" charset="0"/>
              </a:rPr>
              <a:t>Time in aged care</a:t>
            </a:r>
            <a:endParaRPr lang="en-AU" sz="1600" baseline="30000" dirty="0">
              <a:latin typeface="Arial" pitchFamily="34" charset="0"/>
              <a:cs typeface="Arial" pitchFamily="34" charset="0"/>
            </a:endParaRPr>
          </a:p>
          <a:p>
            <a:pPr marL="285750" lvl="1" indent="-285750">
              <a:spcAft>
                <a:spcPts val="600"/>
              </a:spcAft>
              <a:buClr>
                <a:schemeClr val="accent1"/>
              </a:buClr>
              <a:buFont typeface="Arial" panose="020B0604020202020204" pitchFamily="34" charset="0"/>
              <a:buChar char="•"/>
            </a:pPr>
            <a:r>
              <a:rPr lang="en-AU" sz="1600" dirty="0">
                <a:solidFill>
                  <a:schemeClr val="bg2"/>
                </a:solidFill>
                <a:ea typeface="ＭＳ Ｐゴシック" pitchFamily="34" charset="-128"/>
              </a:rPr>
              <a:t>19</a:t>
            </a:r>
            <a:r>
              <a:rPr lang="en-AU" sz="1600" dirty="0">
                <a:ea typeface="ＭＳ Ｐゴシック" pitchFamily="34" charset="-128"/>
              </a:rPr>
              <a:t>% of all residents stay 5 years  or more</a:t>
            </a:r>
          </a:p>
          <a:p>
            <a:pPr marL="1085850" lvl="2" indent="-171450">
              <a:spcAft>
                <a:spcPts val="600"/>
              </a:spcAft>
              <a:buClr>
                <a:schemeClr val="accent1"/>
              </a:buClr>
              <a:buFont typeface="Arial" panose="020B0604020202020204" pitchFamily="34" charset="0"/>
              <a:buChar char="–"/>
            </a:pPr>
            <a:endParaRPr lang="en-AU" sz="1600" dirty="0">
              <a:ea typeface="ＭＳ Ｐゴシック"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099498922"/>
              </p:ext>
            </p:extLst>
          </p:nvPr>
        </p:nvGraphicFramePr>
        <p:xfrm>
          <a:off x="4067944" y="991372"/>
          <a:ext cx="4752528" cy="4453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1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 of residential aged care</a:t>
            </a:r>
          </a:p>
        </p:txBody>
      </p:sp>
      <p:sp>
        <p:nvSpPr>
          <p:cNvPr id="4" name="Content Placeholder 3"/>
          <p:cNvSpPr>
            <a:spLocks noGrp="1"/>
          </p:cNvSpPr>
          <p:nvPr>
            <p:ph idx="1"/>
          </p:nvPr>
        </p:nvSpPr>
        <p:spPr/>
        <p:txBody>
          <a:bodyPr/>
          <a:lstStyle/>
          <a:p>
            <a:pPr marL="285750" lvl="2" indent="-285750" defTabSz="914400">
              <a:buFont typeface="Arial" panose="020B0604020202020204" pitchFamily="34" charset="0"/>
              <a:buChar char="•"/>
              <a:defRPr/>
            </a:pPr>
            <a:r>
              <a:rPr lang="en-AU" sz="1600" dirty="0">
                <a:solidFill>
                  <a:schemeClr val="dk1"/>
                </a:solidFill>
                <a:latin typeface="+mn-lt"/>
                <a:cs typeface="+mn-cs"/>
              </a:rPr>
              <a:t>How do I find out about getting the right care for mum and/or dad?</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Which aged care home is right for mum and/or dad?</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Can we keep the family home?</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What will the fees/costs be?</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Do we need to pay the fees/costs as a lump sum?</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How will it affect my Centrelink or DVA benefits?</a:t>
            </a:r>
          </a:p>
          <a:p>
            <a:pPr marL="285750" lvl="2" indent="-285750" defTabSz="914400">
              <a:buFont typeface="Arial" panose="020B0604020202020204" pitchFamily="34" charset="0"/>
              <a:buChar char="•"/>
              <a:defRPr/>
            </a:pPr>
            <a:endParaRPr lang="en-AU" sz="1600" dirty="0">
              <a:solidFill>
                <a:schemeClr val="dk1"/>
              </a:solidFill>
              <a:latin typeface="+mn-lt"/>
              <a:cs typeface="+mn-cs"/>
            </a:endParaRPr>
          </a:p>
          <a:p>
            <a:pPr marL="285750" lvl="2" indent="-285750" defTabSz="914400">
              <a:buFont typeface="Arial" panose="020B0604020202020204" pitchFamily="34" charset="0"/>
              <a:buChar char="•"/>
              <a:defRPr/>
            </a:pPr>
            <a:r>
              <a:rPr lang="en-AU" sz="1600" dirty="0">
                <a:solidFill>
                  <a:schemeClr val="dk1"/>
                </a:solidFill>
                <a:latin typeface="+mn-lt"/>
                <a:cs typeface="+mn-cs"/>
              </a:rPr>
              <a:t>What will be left for the family?</a:t>
            </a:r>
          </a:p>
          <a:p>
            <a:pPr lvl="2"/>
            <a:endParaRPr lang="en-AU" dirty="0"/>
          </a:p>
          <a:p>
            <a:pPr marL="0" lvl="1" indent="0">
              <a:spcBef>
                <a:spcPts val="900"/>
              </a:spcBef>
              <a:buNone/>
            </a:pPr>
            <a:r>
              <a:rPr lang="en-AU" b="1" dirty="0"/>
              <a:t>Often the move into aged care is a rushed and stressful time</a:t>
            </a:r>
          </a:p>
          <a:p>
            <a:endParaRPr lang="en-AU" dirty="0"/>
          </a:p>
        </p:txBody>
      </p:sp>
      <p:sp>
        <p:nvSpPr>
          <p:cNvPr id="3" name="Content Placeholder 2"/>
          <p:cNvSpPr>
            <a:spLocks noGrp="1"/>
          </p:cNvSpPr>
          <p:nvPr>
            <p:ph type="body" sz="quarter" idx="16"/>
          </p:nvPr>
        </p:nvSpPr>
        <p:spPr/>
        <p:txBody>
          <a:bodyPr/>
          <a:lstStyle/>
          <a:p>
            <a:r>
              <a:rPr lang="en-AU" dirty="0"/>
              <a:t>Common questions to consider</a:t>
            </a:r>
          </a:p>
        </p:txBody>
      </p:sp>
      <p:sp>
        <p:nvSpPr>
          <p:cNvPr id="10" name="Text Placeholder 9"/>
          <p:cNvSpPr>
            <a:spLocks noGrp="1"/>
          </p:cNvSpPr>
          <p:nvPr>
            <p:ph type="body" sz="quarter" idx="20"/>
          </p:nvPr>
        </p:nvSpPr>
        <p:spPr/>
        <p:txBody>
          <a:bodyPr/>
          <a:lstStyle/>
          <a:p>
            <a:endParaRPr lang="en-AU"/>
          </a:p>
        </p:txBody>
      </p:sp>
    </p:spTree>
    <p:extLst>
      <p:ext uri="{BB962C8B-B14F-4D97-AF65-F5344CB8AC3E}">
        <p14:creationId xmlns:p14="http://schemas.microsoft.com/office/powerpoint/2010/main" val="169256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ctrTitle"/>
          </p:nvPr>
        </p:nvSpPr>
        <p:spPr>
          <a:xfrm>
            <a:off x="608400" y="2057400"/>
            <a:ext cx="5184525" cy="2523728"/>
          </a:xfrm>
        </p:spPr>
        <p:txBody>
          <a:bodyPr/>
          <a:lstStyle/>
          <a:p>
            <a:r>
              <a:rPr lang="en-AU" dirty="0"/>
              <a:t>The aged care process</a:t>
            </a:r>
            <a:endParaRPr lang="en-AU" sz="2800" dirty="0">
              <a:solidFill>
                <a:schemeClr val="accent1"/>
              </a:solidFill>
            </a:endParaRPr>
          </a:p>
        </p:txBody>
      </p:sp>
      <p:sp>
        <p:nvSpPr>
          <p:cNvPr id="2" name="Text Placeholder 1"/>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20658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aged care process</a:t>
            </a:r>
          </a:p>
        </p:txBody>
      </p:sp>
      <p:sp>
        <p:nvSpPr>
          <p:cNvPr id="16" name="Text Placeholder 15"/>
          <p:cNvSpPr>
            <a:spLocks noGrp="1"/>
          </p:cNvSpPr>
          <p:nvPr>
            <p:ph type="body" sz="quarter" idx="16"/>
          </p:nvPr>
        </p:nvSpPr>
        <p:spPr/>
        <p:txBody>
          <a:bodyPr/>
          <a:lstStyle/>
          <a:p>
            <a:r>
              <a:rPr lang="en-AU" dirty="0"/>
              <a:t>Accessing residential aged care</a:t>
            </a:r>
          </a:p>
        </p:txBody>
      </p:sp>
      <p:sp>
        <p:nvSpPr>
          <p:cNvPr id="14" name="Text Placeholder 13"/>
          <p:cNvSpPr>
            <a:spLocks noGrp="1"/>
          </p:cNvSpPr>
          <p:nvPr>
            <p:ph type="body" sz="quarter" idx="20"/>
          </p:nvPr>
        </p:nvSpPr>
        <p:spPr/>
        <p:txBody>
          <a:bodyPr/>
          <a:lstStyle/>
          <a:p>
            <a:r>
              <a:rPr lang="en-AU" dirty="0"/>
              <a:t>ACAT – Aged Care Assessment Team. Known as ACAS (Aged Care Assessment Services) in Victoria</a:t>
            </a:r>
          </a:p>
          <a:p>
            <a:endParaRPr lang="en-AU" dirty="0"/>
          </a:p>
        </p:txBody>
      </p:sp>
      <p:sp>
        <p:nvSpPr>
          <p:cNvPr id="17" name="Content Placeholder 16"/>
          <p:cNvSpPr>
            <a:spLocks noGrp="1"/>
          </p:cNvSpPr>
          <p:nvPr>
            <p:ph idx="21"/>
          </p:nvPr>
        </p:nvSpPr>
        <p:spPr/>
        <p:txBody>
          <a:bodyPr/>
          <a:lstStyle/>
          <a:p>
            <a:pPr marL="0" lvl="1" indent="0">
              <a:spcBef>
                <a:spcPts val="900"/>
              </a:spcBef>
              <a:buNone/>
            </a:pPr>
            <a:r>
              <a:rPr lang="en-AU" sz="2000" dirty="0"/>
              <a:t>The process of moving into residential aged care</a:t>
            </a:r>
          </a:p>
          <a:p>
            <a:endParaRPr lang="en-AU" dirty="0"/>
          </a:p>
        </p:txBody>
      </p:sp>
      <p:sp>
        <p:nvSpPr>
          <p:cNvPr id="15" name="Content Placeholder 14"/>
          <p:cNvSpPr>
            <a:spLocks noGrp="1"/>
          </p:cNvSpPr>
          <p:nvPr>
            <p:ph idx="22"/>
          </p:nvPr>
        </p:nvSpPr>
        <p:spPr>
          <a:xfrm>
            <a:off x="608401" y="4005064"/>
            <a:ext cx="7992675" cy="1811536"/>
          </a:xfrm>
        </p:spPr>
        <p:txBody>
          <a:bodyPr/>
          <a:lstStyle/>
          <a:p>
            <a:endParaRPr lang="en-AU" dirty="0"/>
          </a:p>
          <a:p>
            <a:endParaRPr lang="en-AU" dirty="0"/>
          </a:p>
        </p:txBody>
      </p:sp>
      <p:grpSp>
        <p:nvGrpSpPr>
          <p:cNvPr id="24" name="Group 23"/>
          <p:cNvGrpSpPr/>
          <p:nvPr/>
        </p:nvGrpSpPr>
        <p:grpSpPr>
          <a:xfrm>
            <a:off x="611190" y="2468861"/>
            <a:ext cx="7685087" cy="1152160"/>
            <a:chOff x="611189" y="2207036"/>
            <a:chExt cx="7685087" cy="864120"/>
          </a:xfrm>
        </p:grpSpPr>
        <p:sp>
          <p:nvSpPr>
            <p:cNvPr id="22" name="Isosceles Triangle 21"/>
            <p:cNvSpPr/>
            <p:nvPr/>
          </p:nvSpPr>
          <p:spPr>
            <a:xfrm rot="16200000" flipV="1">
              <a:off x="2933483" y="2618411"/>
              <a:ext cx="216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00" dirty="0">
                <a:solidFill>
                  <a:schemeClr val="tx1"/>
                </a:solidFill>
              </a:endParaRPr>
            </a:p>
          </p:txBody>
        </p:sp>
        <p:sp>
          <p:nvSpPr>
            <p:cNvPr id="23" name="Isosceles Triangle 22"/>
            <p:cNvSpPr/>
            <p:nvPr/>
          </p:nvSpPr>
          <p:spPr>
            <a:xfrm rot="16200000" flipV="1">
              <a:off x="5757985" y="2618411"/>
              <a:ext cx="216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00" dirty="0">
                <a:solidFill>
                  <a:schemeClr val="tx1"/>
                </a:solidFill>
              </a:endParaRPr>
            </a:p>
          </p:txBody>
        </p:sp>
        <p:grpSp>
          <p:nvGrpSpPr>
            <p:cNvPr id="4" name="Group 3"/>
            <p:cNvGrpSpPr/>
            <p:nvPr/>
          </p:nvGrpSpPr>
          <p:grpSpPr>
            <a:xfrm>
              <a:off x="3435691" y="2207036"/>
              <a:ext cx="2036085" cy="864120"/>
              <a:chOff x="3435688" y="2942715"/>
              <a:chExt cx="2036085" cy="1152160"/>
            </a:xfrm>
          </p:grpSpPr>
          <p:sp>
            <p:nvSpPr>
              <p:cNvPr id="19" name="Rectangle 18"/>
              <p:cNvSpPr/>
              <p:nvPr/>
            </p:nvSpPr>
            <p:spPr>
              <a:xfrm>
                <a:off x="3435688" y="2942715"/>
                <a:ext cx="2036085"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b="1" dirty="0">
                    <a:solidFill>
                      <a:schemeClr val="tx1"/>
                    </a:solidFill>
                  </a:rPr>
                  <a:t>Step 2 </a:t>
                </a:r>
              </a:p>
            </p:txBody>
          </p:sp>
          <p:sp>
            <p:nvSpPr>
              <p:cNvPr id="11" name="Rectangle 10"/>
              <p:cNvSpPr/>
              <p:nvPr/>
            </p:nvSpPr>
            <p:spPr>
              <a:xfrm>
                <a:off x="3435688" y="3374875"/>
                <a:ext cx="2036085"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dirty="0">
                    <a:solidFill>
                      <a:schemeClr val="tx1"/>
                    </a:solidFill>
                  </a:rPr>
                  <a:t>Identify a                suitable home</a:t>
                </a:r>
              </a:p>
            </p:txBody>
          </p:sp>
        </p:grpSp>
        <p:grpSp>
          <p:nvGrpSpPr>
            <p:cNvPr id="3" name="Group 2"/>
            <p:cNvGrpSpPr/>
            <p:nvPr/>
          </p:nvGrpSpPr>
          <p:grpSpPr>
            <a:xfrm>
              <a:off x="611189" y="2207036"/>
              <a:ext cx="2036085" cy="864119"/>
              <a:chOff x="611188" y="2942716"/>
              <a:chExt cx="2036085" cy="1152159"/>
            </a:xfrm>
          </p:grpSpPr>
          <p:sp>
            <p:nvSpPr>
              <p:cNvPr id="20" name="Rectangle 19"/>
              <p:cNvSpPr/>
              <p:nvPr/>
            </p:nvSpPr>
            <p:spPr>
              <a:xfrm>
                <a:off x="611188" y="2942716"/>
                <a:ext cx="2036085"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b="1" dirty="0">
                    <a:solidFill>
                      <a:schemeClr val="tx1"/>
                    </a:solidFill>
                  </a:rPr>
                  <a:t>Step 1</a:t>
                </a:r>
              </a:p>
            </p:txBody>
          </p:sp>
          <p:sp>
            <p:nvSpPr>
              <p:cNvPr id="12" name="Rectangle 11"/>
              <p:cNvSpPr/>
              <p:nvPr/>
            </p:nvSpPr>
            <p:spPr>
              <a:xfrm>
                <a:off x="611188" y="3374875"/>
                <a:ext cx="2036085"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dirty="0">
                    <a:solidFill>
                      <a:schemeClr val="tx1"/>
                    </a:solidFill>
                  </a:rPr>
                  <a:t>ACAT</a:t>
                </a:r>
                <a:r>
                  <a:rPr lang="en-AU" sz="1600" baseline="30000" dirty="0">
                    <a:solidFill>
                      <a:schemeClr val="tx1"/>
                    </a:solidFill>
                  </a:rPr>
                  <a:t>1</a:t>
                </a:r>
                <a:r>
                  <a:rPr lang="en-AU" sz="1600" dirty="0">
                    <a:solidFill>
                      <a:schemeClr val="tx1"/>
                    </a:solidFill>
                  </a:rPr>
                  <a:t> assessment</a:t>
                </a:r>
              </a:p>
            </p:txBody>
          </p:sp>
        </p:grpSp>
        <p:grpSp>
          <p:nvGrpSpPr>
            <p:cNvPr id="5" name="Group 4"/>
            <p:cNvGrpSpPr/>
            <p:nvPr/>
          </p:nvGrpSpPr>
          <p:grpSpPr>
            <a:xfrm>
              <a:off x="6260191" y="2207036"/>
              <a:ext cx="2036085" cy="864120"/>
              <a:chOff x="6260190" y="2942715"/>
              <a:chExt cx="2036085" cy="1152160"/>
            </a:xfrm>
          </p:grpSpPr>
          <p:sp>
            <p:nvSpPr>
              <p:cNvPr id="21" name="Rectangle 20"/>
              <p:cNvSpPr/>
              <p:nvPr/>
            </p:nvSpPr>
            <p:spPr>
              <a:xfrm>
                <a:off x="6260190" y="2942715"/>
                <a:ext cx="2036085"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b="1" dirty="0">
                    <a:solidFill>
                      <a:schemeClr val="tx1"/>
                    </a:solidFill>
                  </a:rPr>
                  <a:t>Step 3</a:t>
                </a:r>
              </a:p>
            </p:txBody>
          </p:sp>
          <p:sp>
            <p:nvSpPr>
              <p:cNvPr id="13" name="Rectangle 12"/>
              <p:cNvSpPr/>
              <p:nvPr/>
            </p:nvSpPr>
            <p:spPr>
              <a:xfrm>
                <a:off x="6260190" y="3374875"/>
                <a:ext cx="2036085"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dirty="0">
                    <a:solidFill>
                      <a:schemeClr val="tx1"/>
                    </a:solidFill>
                  </a:rPr>
                  <a:t>Organise finances</a:t>
                </a:r>
              </a:p>
            </p:txBody>
          </p:sp>
        </p:grpSp>
      </p:grpSp>
    </p:spTree>
    <p:extLst>
      <p:ext uri="{BB962C8B-B14F-4D97-AF65-F5344CB8AC3E}">
        <p14:creationId xmlns:p14="http://schemas.microsoft.com/office/powerpoint/2010/main" val="149876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The aged care process</a:t>
            </a:r>
          </a:p>
        </p:txBody>
      </p:sp>
      <p:sp>
        <p:nvSpPr>
          <p:cNvPr id="5" name="Content Placeholder 4"/>
          <p:cNvSpPr>
            <a:spLocks noGrp="1"/>
          </p:cNvSpPr>
          <p:nvPr>
            <p:ph idx="1"/>
          </p:nvPr>
        </p:nvSpPr>
        <p:spPr/>
        <p:txBody>
          <a:bodyPr/>
          <a:lstStyle/>
          <a:p>
            <a:pPr lvl="1">
              <a:spcAft>
                <a:spcPts val="600"/>
              </a:spcAft>
            </a:pPr>
            <a:r>
              <a:rPr lang="en-AU" dirty="0">
                <a:ea typeface="ＭＳ Ｐゴシック" pitchFamily="34" charset="-128"/>
              </a:rPr>
              <a:t>Assessment usually performed at your home and it is free</a:t>
            </a:r>
          </a:p>
          <a:p>
            <a:pPr lvl="1">
              <a:spcAft>
                <a:spcPts val="600"/>
              </a:spcAft>
            </a:pPr>
            <a:r>
              <a:rPr lang="en-AU" dirty="0" err="1">
                <a:ea typeface="ＭＳ Ｐゴシック" pitchFamily="34" charset="-128"/>
              </a:rPr>
              <a:t>ACAT</a:t>
            </a:r>
            <a:r>
              <a:rPr lang="en-AU" dirty="0">
                <a:ea typeface="ＭＳ Ｐゴシック" pitchFamily="34" charset="-128"/>
              </a:rPr>
              <a:t> members are </a:t>
            </a:r>
            <a:r>
              <a:rPr lang="en-AU" dirty="0"/>
              <a:t>usually a nurse, social worker or other health care professional</a:t>
            </a:r>
            <a:endParaRPr lang="en-AU" dirty="0">
              <a:ea typeface="ＭＳ Ｐゴシック" pitchFamily="34" charset="-128"/>
            </a:endParaRPr>
          </a:p>
          <a:p>
            <a:pPr lvl="1">
              <a:spcAft>
                <a:spcPts val="600"/>
              </a:spcAft>
            </a:pPr>
            <a:r>
              <a:rPr lang="en-AU" b="0" dirty="0"/>
              <a:t>During the assessment a family member/friend or carer can be there for support</a:t>
            </a:r>
          </a:p>
          <a:p>
            <a:pPr lvl="1">
              <a:spcAft>
                <a:spcPts val="600"/>
              </a:spcAft>
            </a:pPr>
            <a:r>
              <a:rPr lang="en-AU" dirty="0"/>
              <a:t>The assessor will</a:t>
            </a:r>
            <a:r>
              <a:rPr lang="en-AU" b="0" dirty="0"/>
              <a:t>:</a:t>
            </a:r>
          </a:p>
          <a:p>
            <a:pPr marL="645750" lvl="2" indent="-285750">
              <a:spcAft>
                <a:spcPts val="600"/>
              </a:spcAft>
              <a:defRPr/>
            </a:pPr>
            <a:r>
              <a:rPr lang="en-AU" dirty="0"/>
              <a:t>ask if you wish to apply for approval to receive certain aged care services,</a:t>
            </a:r>
          </a:p>
          <a:p>
            <a:pPr marL="645750" lvl="2" indent="-285750">
              <a:spcAft>
                <a:spcPts val="600"/>
              </a:spcAft>
              <a:defRPr/>
            </a:pPr>
            <a:r>
              <a:rPr lang="en-AU" dirty="0"/>
              <a:t>ask questions about your day-to-day living activities and if you need help with any or all of them,</a:t>
            </a:r>
          </a:p>
          <a:p>
            <a:pPr marL="645750" lvl="2" indent="-285750">
              <a:spcAft>
                <a:spcPts val="600"/>
              </a:spcAft>
              <a:defRPr/>
            </a:pPr>
            <a:r>
              <a:rPr lang="en-AU" dirty="0"/>
              <a:t>talk to you about whether you can keep living in your own home, or if they think you might be better supported in an aged care home and</a:t>
            </a:r>
          </a:p>
          <a:p>
            <a:pPr marL="645750" lvl="2" indent="-285750">
              <a:spcAft>
                <a:spcPts val="600"/>
              </a:spcAft>
              <a:defRPr/>
            </a:pPr>
            <a:r>
              <a:rPr lang="en-AU" dirty="0"/>
              <a:t>provide information about the services available to you.</a:t>
            </a:r>
          </a:p>
          <a:p>
            <a:pPr lvl="1">
              <a:spcAft>
                <a:spcPts val="600"/>
              </a:spcAft>
            </a:pPr>
            <a:endParaRPr lang="en-AU" dirty="0">
              <a:ea typeface="ＭＳ Ｐゴシック" pitchFamily="34" charset="-128"/>
            </a:endParaRPr>
          </a:p>
          <a:p>
            <a:pPr lvl="1">
              <a:spcAft>
                <a:spcPts val="600"/>
              </a:spcAft>
            </a:pPr>
            <a:endParaRPr lang="en-AU" baseline="30000" dirty="0">
              <a:ea typeface="ＭＳ Ｐゴシック" pitchFamily="34" charset="-128"/>
            </a:endParaRPr>
          </a:p>
          <a:p>
            <a:pPr>
              <a:spcBef>
                <a:spcPts val="0"/>
              </a:spcBef>
            </a:pPr>
            <a:endParaRPr lang="en-AU" sz="1600" dirty="0"/>
          </a:p>
        </p:txBody>
      </p:sp>
      <p:sp>
        <p:nvSpPr>
          <p:cNvPr id="6" name="Text Placeholder 5"/>
          <p:cNvSpPr>
            <a:spLocks noGrp="1"/>
          </p:cNvSpPr>
          <p:nvPr>
            <p:ph type="body" sz="quarter" idx="16"/>
          </p:nvPr>
        </p:nvSpPr>
        <p:spPr/>
        <p:txBody>
          <a:bodyPr/>
          <a:lstStyle/>
          <a:p>
            <a:pPr lvl="0"/>
            <a:r>
              <a:rPr lang="en-AU" sz="2000" dirty="0"/>
              <a:t>The ACAT assessment</a:t>
            </a:r>
          </a:p>
          <a:p>
            <a:endParaRPr lang="en-AU" dirty="0"/>
          </a:p>
        </p:txBody>
      </p:sp>
      <p:sp>
        <p:nvSpPr>
          <p:cNvPr id="3" name="Text Placeholder 2"/>
          <p:cNvSpPr>
            <a:spLocks noGrp="1"/>
          </p:cNvSpPr>
          <p:nvPr>
            <p:ph type="body" sz="quarter" idx="20"/>
          </p:nvPr>
        </p:nvSpPr>
        <p:spPr/>
        <p:txBody>
          <a:bodyPr/>
          <a:lstStyle/>
          <a:p>
            <a:endParaRPr lang="en-AU"/>
          </a:p>
        </p:txBody>
      </p:sp>
    </p:spTree>
    <p:extLst>
      <p:ext uri="{BB962C8B-B14F-4D97-AF65-F5344CB8AC3E}">
        <p14:creationId xmlns:p14="http://schemas.microsoft.com/office/powerpoint/2010/main" val="319672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The aged care process</a:t>
            </a:r>
          </a:p>
        </p:txBody>
      </p:sp>
      <p:sp>
        <p:nvSpPr>
          <p:cNvPr id="5" name="Content Placeholder 4"/>
          <p:cNvSpPr>
            <a:spLocks noGrp="1"/>
          </p:cNvSpPr>
          <p:nvPr>
            <p:ph idx="1"/>
          </p:nvPr>
        </p:nvSpPr>
        <p:spPr/>
        <p:txBody>
          <a:bodyPr/>
          <a:lstStyle/>
          <a:p>
            <a:pPr lvl="1">
              <a:spcAft>
                <a:spcPts val="600"/>
              </a:spcAft>
            </a:pPr>
            <a:endParaRPr lang="en-AU" sz="1800" dirty="0">
              <a:ea typeface="ＭＳ Ｐゴシック" pitchFamily="34" charset="-128"/>
            </a:endParaRPr>
          </a:p>
          <a:p>
            <a:pPr lvl="1">
              <a:spcAft>
                <a:spcPts val="600"/>
              </a:spcAft>
            </a:pPr>
            <a:endParaRPr lang="en-AU" sz="1800" dirty="0">
              <a:ea typeface="ＭＳ Ｐゴシック" pitchFamily="34" charset="-128"/>
            </a:endParaRPr>
          </a:p>
          <a:p>
            <a:pPr lvl="1">
              <a:spcAft>
                <a:spcPts val="600"/>
              </a:spcAft>
            </a:pPr>
            <a:endParaRPr lang="en-AU" sz="1800" baseline="30000" dirty="0">
              <a:ea typeface="ＭＳ Ｐゴシック" pitchFamily="34" charset="-128"/>
            </a:endParaRPr>
          </a:p>
          <a:p>
            <a:pPr>
              <a:spcBef>
                <a:spcPts val="0"/>
              </a:spcBef>
            </a:pPr>
            <a:endParaRPr lang="en-AU" dirty="0"/>
          </a:p>
        </p:txBody>
      </p:sp>
      <p:sp>
        <p:nvSpPr>
          <p:cNvPr id="6" name="Text Placeholder 5"/>
          <p:cNvSpPr>
            <a:spLocks noGrp="1"/>
          </p:cNvSpPr>
          <p:nvPr>
            <p:ph type="body" sz="quarter" idx="16"/>
          </p:nvPr>
        </p:nvSpPr>
        <p:spPr/>
        <p:txBody>
          <a:bodyPr/>
          <a:lstStyle/>
          <a:p>
            <a:pPr lvl="0"/>
            <a:r>
              <a:rPr lang="en-AU" sz="2000" dirty="0"/>
              <a:t>Finding out about services and places | www.myagedcare.gov.au</a:t>
            </a:r>
          </a:p>
          <a:p>
            <a:endParaRPr lang="en-AU" dirty="0"/>
          </a:p>
        </p:txBody>
      </p:sp>
      <p:sp>
        <p:nvSpPr>
          <p:cNvPr id="3" name="Text Placeholder 2"/>
          <p:cNvSpPr>
            <a:spLocks noGrp="1"/>
          </p:cNvSpPr>
          <p:nvPr>
            <p:ph type="body" sz="quarter" idx="20"/>
          </p:nvPr>
        </p:nvSpPr>
        <p:spPr/>
        <p:txBody>
          <a:bodyPr/>
          <a:lstStyle/>
          <a:p>
            <a:pPr marL="0" indent="0">
              <a:buNone/>
            </a:pPr>
            <a:endParaRPr lang="en-AU"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77" y="1312735"/>
            <a:ext cx="5725609" cy="4492530"/>
          </a:xfrm>
          <a:prstGeom prst="rect">
            <a:avLst/>
          </a:prstGeom>
        </p:spPr>
      </p:pic>
    </p:spTree>
    <p:extLst>
      <p:ext uri="{BB962C8B-B14F-4D97-AF65-F5344CB8AC3E}">
        <p14:creationId xmlns:p14="http://schemas.microsoft.com/office/powerpoint/2010/main" val="87566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The aged care process</a:t>
            </a:r>
          </a:p>
        </p:txBody>
      </p:sp>
      <p:sp>
        <p:nvSpPr>
          <p:cNvPr id="5" name="Content Placeholder 4"/>
          <p:cNvSpPr>
            <a:spLocks noGrp="1"/>
          </p:cNvSpPr>
          <p:nvPr>
            <p:ph idx="1"/>
          </p:nvPr>
        </p:nvSpPr>
        <p:spPr/>
        <p:txBody>
          <a:bodyPr/>
          <a:lstStyle/>
          <a:p>
            <a:pPr lvl="1">
              <a:spcAft>
                <a:spcPts val="600"/>
              </a:spcAft>
            </a:pPr>
            <a:endParaRPr lang="en-AU" sz="1800" dirty="0">
              <a:ea typeface="ＭＳ Ｐゴシック" pitchFamily="34" charset="-128"/>
            </a:endParaRPr>
          </a:p>
          <a:p>
            <a:pPr lvl="1">
              <a:spcAft>
                <a:spcPts val="600"/>
              </a:spcAft>
            </a:pPr>
            <a:endParaRPr lang="en-AU" sz="1800" dirty="0">
              <a:ea typeface="ＭＳ Ｐゴシック" pitchFamily="34" charset="-128"/>
            </a:endParaRPr>
          </a:p>
          <a:p>
            <a:pPr lvl="1">
              <a:spcAft>
                <a:spcPts val="600"/>
              </a:spcAft>
            </a:pPr>
            <a:endParaRPr lang="en-AU" sz="1800" baseline="30000" dirty="0">
              <a:ea typeface="ＭＳ Ｐゴシック" pitchFamily="34" charset="-128"/>
            </a:endParaRPr>
          </a:p>
          <a:p>
            <a:pPr>
              <a:spcBef>
                <a:spcPts val="0"/>
              </a:spcBef>
            </a:pPr>
            <a:endParaRPr lang="en-AU" dirty="0"/>
          </a:p>
        </p:txBody>
      </p:sp>
      <p:sp>
        <p:nvSpPr>
          <p:cNvPr id="6" name="Text Placeholder 5"/>
          <p:cNvSpPr>
            <a:spLocks noGrp="1"/>
          </p:cNvSpPr>
          <p:nvPr>
            <p:ph type="body" sz="quarter" idx="16"/>
          </p:nvPr>
        </p:nvSpPr>
        <p:spPr/>
        <p:txBody>
          <a:bodyPr/>
          <a:lstStyle/>
          <a:p>
            <a:pPr lvl="0"/>
            <a:r>
              <a:rPr lang="en-AU" sz="2000" dirty="0"/>
              <a:t>Finding out about services and places | www.myagedcare.gov.au</a:t>
            </a:r>
          </a:p>
          <a:p>
            <a:endParaRPr lang="en-AU" dirty="0"/>
          </a:p>
        </p:txBody>
      </p:sp>
      <p:sp>
        <p:nvSpPr>
          <p:cNvPr id="3" name="Text Placeholder 2"/>
          <p:cNvSpPr>
            <a:spLocks noGrp="1"/>
          </p:cNvSpPr>
          <p:nvPr>
            <p:ph type="body" sz="quarter" idx="20"/>
          </p:nvPr>
        </p:nvSpPr>
        <p:spPr/>
        <p:txBody>
          <a:bodyPr/>
          <a:lstStyle/>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0" y="1280924"/>
            <a:ext cx="3977084" cy="452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71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aged care process</a:t>
            </a:r>
          </a:p>
        </p:txBody>
      </p:sp>
      <p:sp>
        <p:nvSpPr>
          <p:cNvPr id="3" name="Text Placeholder 2"/>
          <p:cNvSpPr>
            <a:spLocks noGrp="1"/>
          </p:cNvSpPr>
          <p:nvPr>
            <p:ph type="body" sz="quarter" idx="16"/>
          </p:nvPr>
        </p:nvSpPr>
        <p:spPr>
          <a:xfrm>
            <a:off x="608399" y="900000"/>
            <a:ext cx="7992675" cy="360000"/>
          </a:xfrm>
        </p:spPr>
        <p:txBody>
          <a:bodyPr/>
          <a:lstStyle/>
          <a:p>
            <a:r>
              <a:rPr lang="en-AU" dirty="0"/>
              <a:t>The many financial considerations </a:t>
            </a:r>
          </a:p>
          <a:p>
            <a:endParaRPr lang="en-AU" dirty="0"/>
          </a:p>
        </p:txBody>
      </p:sp>
      <p:sp>
        <p:nvSpPr>
          <p:cNvPr id="4" name="Text Placeholder 3"/>
          <p:cNvSpPr>
            <a:spLocks noGrp="1"/>
          </p:cNvSpPr>
          <p:nvPr>
            <p:ph type="body" sz="quarter" idx="20"/>
          </p:nvPr>
        </p:nvSpPr>
        <p:spPr/>
        <p:txBody>
          <a:bodyPr/>
          <a:lstStyle/>
          <a:p>
            <a:endParaRPr lang="en-AU" dirty="0"/>
          </a:p>
        </p:txBody>
      </p:sp>
      <p:grpSp>
        <p:nvGrpSpPr>
          <p:cNvPr id="22" name="Group 21"/>
          <p:cNvGrpSpPr/>
          <p:nvPr/>
        </p:nvGrpSpPr>
        <p:grpSpPr>
          <a:xfrm>
            <a:off x="683568" y="1628800"/>
            <a:ext cx="7992079" cy="4177513"/>
            <a:chOff x="608995" y="1542492"/>
            <a:chExt cx="7992079" cy="4177513"/>
          </a:xfrm>
        </p:grpSpPr>
        <p:sp>
          <p:nvSpPr>
            <p:cNvPr id="36" name="Isosceles Triangle 35"/>
            <p:cNvSpPr/>
            <p:nvPr/>
          </p:nvSpPr>
          <p:spPr>
            <a:xfrm rot="16200000" flipV="1">
              <a:off x="3018619" y="3210955"/>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37" name="Isosceles Triangle 36"/>
            <p:cNvSpPr/>
            <p:nvPr/>
          </p:nvSpPr>
          <p:spPr>
            <a:xfrm rot="16200000" flipV="1">
              <a:off x="3018619" y="3845312"/>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38" name="Isosceles Triangle 37"/>
            <p:cNvSpPr/>
            <p:nvPr/>
          </p:nvSpPr>
          <p:spPr>
            <a:xfrm rot="16200000" flipV="1">
              <a:off x="5865424" y="3164243"/>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39" name="Isosceles Triangle 38"/>
            <p:cNvSpPr/>
            <p:nvPr/>
          </p:nvSpPr>
          <p:spPr>
            <a:xfrm rot="16200000" flipV="1">
              <a:off x="5865423" y="3989313"/>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40" name="Isosceles Triangle 39"/>
            <p:cNvSpPr/>
            <p:nvPr/>
          </p:nvSpPr>
          <p:spPr>
            <a:xfrm rot="16200000" flipV="1">
              <a:off x="5865423" y="4706129"/>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41" name="Isosceles Triangle 40"/>
            <p:cNvSpPr/>
            <p:nvPr/>
          </p:nvSpPr>
          <p:spPr>
            <a:xfrm rot="16200000" flipV="1">
              <a:off x="5865423" y="2428102"/>
              <a:ext cx="288000" cy="149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grpSp>
          <p:nvGrpSpPr>
            <p:cNvPr id="5" name="Group 4"/>
            <p:cNvGrpSpPr/>
            <p:nvPr/>
          </p:nvGrpSpPr>
          <p:grpSpPr>
            <a:xfrm>
              <a:off x="608995" y="3095860"/>
              <a:ext cx="2304000" cy="1083378"/>
              <a:chOff x="608996" y="2443863"/>
              <a:chExt cx="2227681" cy="1083378"/>
            </a:xfrm>
          </p:grpSpPr>
          <p:sp>
            <p:nvSpPr>
              <p:cNvPr id="6" name="Rectangle 5"/>
              <p:cNvSpPr/>
              <p:nvPr/>
            </p:nvSpPr>
            <p:spPr>
              <a:xfrm>
                <a:off x="608996" y="2915241"/>
                <a:ext cx="222768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current investments</a:t>
                </a:r>
              </a:p>
              <a:p>
                <a:pPr algn="ctr"/>
                <a:r>
                  <a:rPr lang="en-AU" sz="1200" dirty="0">
                    <a:solidFill>
                      <a:schemeClr val="tx1"/>
                    </a:solidFill>
                  </a:rPr>
                  <a:t>funding accommodation payments</a:t>
                </a:r>
              </a:p>
            </p:txBody>
          </p:sp>
          <p:sp>
            <p:nvSpPr>
              <p:cNvPr id="17" name="Rectangle 16"/>
              <p:cNvSpPr/>
              <p:nvPr/>
            </p:nvSpPr>
            <p:spPr>
              <a:xfrm>
                <a:off x="608996" y="2443863"/>
                <a:ext cx="2227681"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Review current position</a:t>
                </a:r>
              </a:p>
            </p:txBody>
          </p:sp>
        </p:grpSp>
        <p:grpSp>
          <p:nvGrpSpPr>
            <p:cNvPr id="21" name="Group 20"/>
            <p:cNvGrpSpPr/>
            <p:nvPr/>
          </p:nvGrpSpPr>
          <p:grpSpPr>
            <a:xfrm>
              <a:off x="3453034" y="2311585"/>
              <a:ext cx="2304000" cy="1091114"/>
              <a:chOff x="3453035" y="2338586"/>
              <a:chExt cx="2304000" cy="1091114"/>
            </a:xfrm>
          </p:grpSpPr>
          <p:sp>
            <p:nvSpPr>
              <p:cNvPr id="7" name="Rectangle 6"/>
              <p:cNvSpPr/>
              <p:nvPr/>
            </p:nvSpPr>
            <p:spPr>
              <a:xfrm>
                <a:off x="3453035" y="2817700"/>
                <a:ext cx="2304000"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keep? sell?</a:t>
                </a:r>
              </a:p>
              <a:p>
                <a:pPr algn="ctr"/>
                <a:r>
                  <a:rPr lang="en-AU" sz="1200" dirty="0">
                    <a:solidFill>
                      <a:schemeClr val="tx1"/>
                    </a:solidFill>
                  </a:rPr>
                  <a:t>investing sale proceeds</a:t>
                </a:r>
              </a:p>
            </p:txBody>
          </p:sp>
          <p:sp>
            <p:nvSpPr>
              <p:cNvPr id="18" name="Rectangle 17"/>
              <p:cNvSpPr/>
              <p:nvPr/>
            </p:nvSpPr>
            <p:spPr>
              <a:xfrm>
                <a:off x="3453035" y="2338586"/>
                <a:ext cx="2304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Family home options</a:t>
                </a:r>
              </a:p>
            </p:txBody>
          </p:sp>
        </p:grpSp>
        <p:grpSp>
          <p:nvGrpSpPr>
            <p:cNvPr id="13" name="Group 12"/>
            <p:cNvGrpSpPr/>
            <p:nvPr/>
          </p:nvGrpSpPr>
          <p:grpSpPr>
            <a:xfrm>
              <a:off x="3453035" y="3872398"/>
              <a:ext cx="2304000" cy="1080391"/>
              <a:chOff x="3302750" y="3714098"/>
              <a:chExt cx="2227681" cy="1080391"/>
            </a:xfrm>
          </p:grpSpPr>
          <p:sp>
            <p:nvSpPr>
              <p:cNvPr id="8" name="Rectangle 7"/>
              <p:cNvSpPr/>
              <p:nvPr/>
            </p:nvSpPr>
            <p:spPr>
              <a:xfrm>
                <a:off x="3302750" y="3714098"/>
                <a:ext cx="2227681"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Centrelink/DVA</a:t>
                </a:r>
              </a:p>
            </p:txBody>
          </p:sp>
          <p:sp>
            <p:nvSpPr>
              <p:cNvPr id="19" name="Rectangle 18"/>
              <p:cNvSpPr/>
              <p:nvPr/>
            </p:nvSpPr>
            <p:spPr>
              <a:xfrm>
                <a:off x="3302750" y="4182489"/>
                <a:ext cx="222768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impact on Age Pension</a:t>
                </a:r>
              </a:p>
              <a:p>
                <a:pPr algn="ctr"/>
                <a:r>
                  <a:rPr lang="en-AU" sz="1200" dirty="0">
                    <a:solidFill>
                      <a:schemeClr val="tx1"/>
                    </a:solidFill>
                  </a:rPr>
                  <a:t>strategies to maximise pension</a:t>
                </a:r>
              </a:p>
            </p:txBody>
          </p:sp>
        </p:grpSp>
        <p:grpSp>
          <p:nvGrpSpPr>
            <p:cNvPr id="14" name="Group 13"/>
            <p:cNvGrpSpPr/>
            <p:nvPr/>
          </p:nvGrpSpPr>
          <p:grpSpPr>
            <a:xfrm>
              <a:off x="6297074" y="1542492"/>
              <a:ext cx="2304000" cy="1076805"/>
              <a:chOff x="6068594" y="1252895"/>
              <a:chExt cx="2227681" cy="1076805"/>
            </a:xfrm>
          </p:grpSpPr>
          <p:sp>
            <p:nvSpPr>
              <p:cNvPr id="9" name="Rectangle 8"/>
              <p:cNvSpPr/>
              <p:nvPr/>
            </p:nvSpPr>
            <p:spPr>
              <a:xfrm>
                <a:off x="6068594" y="1717700"/>
                <a:ext cx="222768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calculate fees</a:t>
                </a:r>
              </a:p>
              <a:p>
                <a:pPr algn="ctr"/>
                <a:r>
                  <a:rPr lang="en-AU" sz="1200" dirty="0">
                    <a:solidFill>
                      <a:schemeClr val="tx1"/>
                    </a:solidFill>
                  </a:rPr>
                  <a:t>strategies to minimise fees</a:t>
                </a:r>
              </a:p>
            </p:txBody>
          </p:sp>
          <p:sp>
            <p:nvSpPr>
              <p:cNvPr id="23" name="Rectangle 22"/>
              <p:cNvSpPr/>
              <p:nvPr/>
            </p:nvSpPr>
            <p:spPr>
              <a:xfrm>
                <a:off x="6068594" y="1252895"/>
                <a:ext cx="2227681"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Aged care fees </a:t>
                </a:r>
                <a:br>
                  <a:rPr lang="en-AU" sz="1200" b="1" dirty="0">
                    <a:solidFill>
                      <a:schemeClr val="tx1"/>
                    </a:solidFill>
                  </a:rPr>
                </a:br>
                <a:r>
                  <a:rPr lang="en-AU" sz="1200" b="1" dirty="0">
                    <a:solidFill>
                      <a:schemeClr val="tx1"/>
                    </a:solidFill>
                  </a:rPr>
                  <a:t>and charges</a:t>
                </a:r>
              </a:p>
            </p:txBody>
          </p:sp>
        </p:grpSp>
        <p:grpSp>
          <p:nvGrpSpPr>
            <p:cNvPr id="16" name="Group 15"/>
            <p:cNvGrpSpPr/>
            <p:nvPr/>
          </p:nvGrpSpPr>
          <p:grpSpPr>
            <a:xfrm>
              <a:off x="6297074" y="3094988"/>
              <a:ext cx="2304000" cy="1079760"/>
              <a:chOff x="6068594" y="2797296"/>
              <a:chExt cx="2227681" cy="1079760"/>
            </a:xfrm>
          </p:grpSpPr>
          <p:sp>
            <p:nvSpPr>
              <p:cNvPr id="10" name="Rectangle 9"/>
              <p:cNvSpPr/>
              <p:nvPr/>
            </p:nvSpPr>
            <p:spPr>
              <a:xfrm>
                <a:off x="6068594" y="3265056"/>
                <a:ext cx="222768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death benefits</a:t>
                </a:r>
              </a:p>
              <a:p>
                <a:pPr algn="ctr"/>
                <a:r>
                  <a:rPr lang="en-AU" sz="1200" dirty="0">
                    <a:solidFill>
                      <a:schemeClr val="tx1"/>
                    </a:solidFill>
                  </a:rPr>
                  <a:t>wills and enduring </a:t>
                </a:r>
                <a:r>
                  <a:rPr lang="en-AU" sz="1200" dirty="0" err="1">
                    <a:solidFill>
                      <a:schemeClr val="tx1"/>
                    </a:solidFill>
                  </a:rPr>
                  <a:t>POAs</a:t>
                </a:r>
                <a:r>
                  <a:rPr lang="en-AU" sz="1200" dirty="0">
                    <a:solidFill>
                      <a:schemeClr val="tx1"/>
                    </a:solidFill>
                  </a:rPr>
                  <a:t> </a:t>
                </a:r>
              </a:p>
            </p:txBody>
          </p:sp>
          <p:sp>
            <p:nvSpPr>
              <p:cNvPr id="24" name="Rectangle 23"/>
              <p:cNvSpPr/>
              <p:nvPr/>
            </p:nvSpPr>
            <p:spPr>
              <a:xfrm>
                <a:off x="6068594" y="2797296"/>
                <a:ext cx="2227681"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Estate planning</a:t>
                </a:r>
              </a:p>
            </p:txBody>
          </p:sp>
        </p:grpSp>
        <p:grpSp>
          <p:nvGrpSpPr>
            <p:cNvPr id="20" name="Group 19"/>
            <p:cNvGrpSpPr/>
            <p:nvPr/>
          </p:nvGrpSpPr>
          <p:grpSpPr>
            <a:xfrm>
              <a:off x="6297074" y="4650438"/>
              <a:ext cx="2304000" cy="1069567"/>
              <a:chOff x="6068594" y="4417070"/>
              <a:chExt cx="2227681" cy="1069567"/>
            </a:xfrm>
          </p:grpSpPr>
          <p:sp>
            <p:nvSpPr>
              <p:cNvPr id="11" name="Rectangle 10"/>
              <p:cNvSpPr/>
              <p:nvPr/>
            </p:nvSpPr>
            <p:spPr>
              <a:xfrm>
                <a:off x="6068594" y="4874637"/>
                <a:ext cx="222768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AU" sz="1200" dirty="0">
                    <a:solidFill>
                      <a:schemeClr val="tx1"/>
                    </a:solidFill>
                  </a:rPr>
                  <a:t>PAYG and CGT</a:t>
                </a:r>
              </a:p>
              <a:p>
                <a:pPr algn="ctr"/>
                <a:r>
                  <a:rPr lang="en-AU" sz="1200" dirty="0">
                    <a:solidFill>
                      <a:schemeClr val="tx1"/>
                    </a:solidFill>
                  </a:rPr>
                  <a:t>tax offsets </a:t>
                </a:r>
              </a:p>
            </p:txBody>
          </p:sp>
          <p:sp>
            <p:nvSpPr>
              <p:cNvPr id="25" name="Rectangle 24"/>
              <p:cNvSpPr/>
              <p:nvPr/>
            </p:nvSpPr>
            <p:spPr>
              <a:xfrm>
                <a:off x="6068594" y="4417070"/>
                <a:ext cx="2227681"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AU" sz="1200" b="1" dirty="0">
                    <a:solidFill>
                      <a:schemeClr val="tx1"/>
                    </a:solidFill>
                  </a:rPr>
                  <a:t>Tax planning</a:t>
                </a:r>
              </a:p>
            </p:txBody>
          </p:sp>
        </p:grpSp>
      </p:grpSp>
    </p:spTree>
    <p:extLst>
      <p:ext uri="{BB962C8B-B14F-4D97-AF65-F5344CB8AC3E}">
        <p14:creationId xmlns:p14="http://schemas.microsoft.com/office/powerpoint/2010/main" val="210519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ctrTitle"/>
          </p:nvPr>
        </p:nvSpPr>
        <p:spPr>
          <a:xfrm>
            <a:off x="608400" y="2057400"/>
            <a:ext cx="5184525" cy="2523728"/>
          </a:xfrm>
        </p:spPr>
        <p:txBody>
          <a:bodyPr/>
          <a:lstStyle/>
          <a:p>
            <a:r>
              <a:rPr lang="en-AU" dirty="0"/>
              <a:t>The costs and options</a:t>
            </a:r>
            <a:endParaRPr lang="en-AU" sz="2800" dirty="0">
              <a:solidFill>
                <a:schemeClr val="accent1"/>
              </a:solidFill>
            </a:endParaRPr>
          </a:p>
        </p:txBody>
      </p:sp>
      <p:sp>
        <p:nvSpPr>
          <p:cNvPr id="2" name="Text Placeholder 1"/>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58033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noChangeArrowheads="1"/>
          </p:cNvSpPr>
          <p:nvPr>
            <p:ph type="title"/>
          </p:nvPr>
        </p:nvSpPr>
        <p:spPr/>
        <p:txBody>
          <a:bodyPr/>
          <a:lstStyle/>
          <a:p>
            <a:r>
              <a:rPr lang="en-AU" dirty="0"/>
              <a:t>The aged care process</a:t>
            </a:r>
          </a:p>
        </p:txBody>
      </p:sp>
      <p:sp>
        <p:nvSpPr>
          <p:cNvPr id="26" name="TextBox 2"/>
          <p:cNvSpPr txBox="1">
            <a:spLocks noChangeArrowheads="1"/>
          </p:cNvSpPr>
          <p:nvPr/>
        </p:nvSpPr>
        <p:spPr bwMode="auto">
          <a:xfrm>
            <a:off x="467544" y="2157542"/>
            <a:ext cx="1872209" cy="584775"/>
          </a:xfrm>
          <a:prstGeom prst="rect">
            <a:avLst/>
          </a:prstGeom>
          <a:solidFill>
            <a:schemeClr val="accent2"/>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Accommodation payments</a:t>
            </a:r>
          </a:p>
        </p:txBody>
      </p:sp>
      <p:sp>
        <p:nvSpPr>
          <p:cNvPr id="29" name="TextBox 7"/>
          <p:cNvSpPr txBox="1">
            <a:spLocks noChangeArrowheads="1"/>
          </p:cNvSpPr>
          <p:nvPr/>
        </p:nvSpPr>
        <p:spPr bwMode="auto">
          <a:xfrm>
            <a:off x="2627174" y="2157541"/>
            <a:ext cx="1712913" cy="584775"/>
          </a:xfrm>
          <a:prstGeom prst="rect">
            <a:avLst/>
          </a:prstGeom>
          <a:solidFill>
            <a:schemeClr val="accent2"/>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Extra service fee</a:t>
            </a:r>
          </a:p>
          <a:p>
            <a:endParaRPr lang="en-AU" sz="1600" dirty="0"/>
          </a:p>
        </p:txBody>
      </p:sp>
      <p:graphicFrame>
        <p:nvGraphicFramePr>
          <p:cNvPr id="30" name="Group 115"/>
          <p:cNvGraphicFramePr>
            <a:graphicFrameLocks noGrp="1"/>
          </p:cNvGraphicFramePr>
          <p:nvPr>
            <p:extLst>
              <p:ext uri="{D42A27DB-BD31-4B8C-83A1-F6EECF244321}">
                <p14:modId xmlns:p14="http://schemas.microsoft.com/office/powerpoint/2010/main" val="1818927022"/>
              </p:ext>
            </p:extLst>
          </p:nvPr>
        </p:nvGraphicFramePr>
        <p:xfrm>
          <a:off x="467545" y="3004291"/>
          <a:ext cx="1872208" cy="102993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tblGrid>
              <a:tr h="10299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kern="1200" baseline="0" dirty="0">
                          <a:solidFill>
                            <a:schemeClr val="bg1"/>
                          </a:solidFill>
                        </a:rPr>
                        <a:t>Amount payable based on ‘means’</a:t>
                      </a:r>
                      <a:endParaRPr lang="en-AU" sz="1400" b="0" kern="1200" dirty="0">
                        <a:solidFill>
                          <a:schemeClr val="bg1"/>
                        </a:solidFill>
                        <a:latin typeface="+mn-lt"/>
                        <a:ea typeface="+mn-ea"/>
                        <a:cs typeface="+mn-cs"/>
                      </a:endParaRPr>
                    </a:p>
                  </a:txBody>
                  <a:tcPr marL="91474" marR="91474" marT="45577" marB="45577" anchor="ctr" horzOverflow="overflow">
                    <a:solidFill>
                      <a:schemeClr val="accent3"/>
                    </a:solidFill>
                  </a:tcPr>
                </a:tc>
                <a:extLst>
                  <a:ext uri="{0D108BD9-81ED-4DB2-BD59-A6C34878D82A}">
                    <a16:rowId xmlns:a16="http://schemas.microsoft.com/office/drawing/2014/main" val="10000"/>
                  </a:ext>
                </a:extLst>
              </a:tr>
            </a:tbl>
          </a:graphicData>
        </a:graphic>
      </p:graphicFrame>
      <p:sp>
        <p:nvSpPr>
          <p:cNvPr id="31" name="TextBox 3"/>
          <p:cNvSpPr txBox="1">
            <a:spLocks noChangeArrowheads="1"/>
          </p:cNvSpPr>
          <p:nvPr/>
        </p:nvSpPr>
        <p:spPr bwMode="auto">
          <a:xfrm>
            <a:off x="435237" y="1700808"/>
            <a:ext cx="3920724" cy="369332"/>
          </a:xfrm>
          <a:prstGeom prst="rect">
            <a:avLst/>
          </a:prstGeom>
          <a:solidFill>
            <a:schemeClr val="accent1"/>
          </a:solidFill>
          <a:ln w="22225">
            <a:solidFill>
              <a:schemeClr val="accent1"/>
            </a:solidFill>
            <a:miter lim="800000"/>
            <a:headEnd/>
            <a:tailEnd/>
          </a:ln>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algn="ctr"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algn="ctr"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algn="ctr"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algn="ctr"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a:r>
              <a:rPr lang="en-AU" sz="1800" b="0" dirty="0">
                <a:solidFill>
                  <a:schemeClr val="bg2"/>
                </a:solidFill>
                <a:latin typeface="+mj-lt"/>
              </a:rPr>
              <a:t>Accommodation costs</a:t>
            </a:r>
          </a:p>
        </p:txBody>
      </p:sp>
      <p:sp>
        <p:nvSpPr>
          <p:cNvPr id="33" name="TextBox 23"/>
          <p:cNvSpPr txBox="1">
            <a:spLocks noChangeArrowheads="1"/>
          </p:cNvSpPr>
          <p:nvPr/>
        </p:nvSpPr>
        <p:spPr bwMode="auto">
          <a:xfrm>
            <a:off x="4716016" y="1700808"/>
            <a:ext cx="4086421" cy="369332"/>
          </a:xfrm>
          <a:prstGeom prst="rect">
            <a:avLst/>
          </a:prstGeom>
          <a:solidFill>
            <a:schemeClr val="accent1"/>
          </a:solidFill>
          <a:ln w="22225">
            <a:solidFill>
              <a:schemeClr val="accent1"/>
            </a:solidFill>
            <a:miter lim="800000"/>
            <a:headEnd/>
            <a:tailEnd/>
          </a:ln>
          <a:extLst/>
        </p:spPr>
        <p:txBody>
          <a:bodyPr wrap="square">
            <a:spAutoFit/>
          </a:bodyPr>
          <a:lstStyle>
            <a:defPPr>
              <a:defRPr lang="en-US"/>
            </a:defPPr>
            <a:lvl1pPr>
              <a:defRPr sz="1600" b="0">
                <a:solidFill>
                  <a:schemeClr val="bg2"/>
                </a:solidFill>
                <a:latin typeface="+mj-lt"/>
                <a:ea typeface="ヒラギノ角ゴ Pro W3" pitchFamily="1" charset="-128"/>
              </a:defRPr>
            </a:lvl1pPr>
            <a:lvl2pPr marL="742950" indent="-285750">
              <a:defRPr sz="2400">
                <a:latin typeface="Arial" charset="0"/>
                <a:ea typeface="ヒラギノ角ゴ Pro W3" pitchFamily="1" charset="-128"/>
              </a:defRPr>
            </a:lvl2pPr>
            <a:lvl3pPr marL="1143000" indent="-228600">
              <a:defRPr sz="2400">
                <a:latin typeface="Arial" charset="0"/>
                <a:ea typeface="ヒラギノ角ゴ Pro W3" pitchFamily="1" charset="-128"/>
              </a:defRPr>
            </a:lvl3pPr>
            <a:lvl4pPr marL="1600200" indent="-228600">
              <a:defRPr sz="2400">
                <a:latin typeface="Arial" charset="0"/>
                <a:ea typeface="ヒラギノ角ゴ Pro W3" pitchFamily="1" charset="-128"/>
              </a:defRPr>
            </a:lvl4pPr>
            <a:lvl5pPr marL="2057400" indent="-228600">
              <a:defRPr sz="2400">
                <a:latin typeface="Arial" charset="0"/>
                <a:ea typeface="ヒラギノ角ゴ Pro W3" pitchFamily="1" charset="-128"/>
              </a:defRPr>
            </a:lvl5pPr>
            <a:lvl6pPr marL="2514600" indent="-228600" algn="ctr" eaLnBrk="0" fontAlgn="base" hangingPunct="0">
              <a:spcBef>
                <a:spcPct val="0"/>
              </a:spcBef>
              <a:spcAft>
                <a:spcPct val="0"/>
              </a:spcAft>
              <a:defRPr sz="2400">
                <a:latin typeface="Arial" charset="0"/>
                <a:ea typeface="ヒラギノ角ゴ Pro W3" pitchFamily="1" charset="-128"/>
              </a:defRPr>
            </a:lvl6pPr>
            <a:lvl7pPr marL="2971800" indent="-228600" algn="ctr" eaLnBrk="0" fontAlgn="base" hangingPunct="0">
              <a:spcBef>
                <a:spcPct val="0"/>
              </a:spcBef>
              <a:spcAft>
                <a:spcPct val="0"/>
              </a:spcAft>
              <a:defRPr sz="2400">
                <a:latin typeface="Arial" charset="0"/>
                <a:ea typeface="ヒラギノ角ゴ Pro W3" pitchFamily="1" charset="-128"/>
              </a:defRPr>
            </a:lvl7pPr>
            <a:lvl8pPr marL="3429000" indent="-228600" algn="ctr" eaLnBrk="0" fontAlgn="base" hangingPunct="0">
              <a:spcBef>
                <a:spcPct val="0"/>
              </a:spcBef>
              <a:spcAft>
                <a:spcPct val="0"/>
              </a:spcAft>
              <a:defRPr sz="2400">
                <a:latin typeface="Arial" charset="0"/>
                <a:ea typeface="ヒラギノ角ゴ Pro W3" pitchFamily="1" charset="-128"/>
              </a:defRPr>
            </a:lvl8pPr>
            <a:lvl9pPr marL="3886200" indent="-228600" algn="ctr" eaLnBrk="0" fontAlgn="base" hangingPunct="0">
              <a:spcBef>
                <a:spcPct val="0"/>
              </a:spcBef>
              <a:spcAft>
                <a:spcPct val="0"/>
              </a:spcAft>
              <a:defRPr sz="2400">
                <a:latin typeface="Arial" charset="0"/>
                <a:ea typeface="ヒラギノ角ゴ Pro W3" pitchFamily="1" charset="-128"/>
              </a:defRPr>
            </a:lvl9pPr>
          </a:lstStyle>
          <a:p>
            <a:pPr algn="ctr"/>
            <a:r>
              <a:rPr lang="en-AU" sz="1800" dirty="0"/>
              <a:t>Ongoing care costs</a:t>
            </a:r>
          </a:p>
        </p:txBody>
      </p:sp>
      <p:graphicFrame>
        <p:nvGraphicFramePr>
          <p:cNvPr id="40" name="Group 115"/>
          <p:cNvGraphicFramePr>
            <a:graphicFrameLocks noGrp="1"/>
          </p:cNvGraphicFramePr>
          <p:nvPr>
            <p:extLst>
              <p:ext uri="{D42A27DB-BD31-4B8C-83A1-F6EECF244321}">
                <p14:modId xmlns:p14="http://schemas.microsoft.com/office/powerpoint/2010/main" val="4102786728"/>
              </p:ext>
            </p:extLst>
          </p:nvPr>
        </p:nvGraphicFramePr>
        <p:xfrm>
          <a:off x="2627174" y="3004291"/>
          <a:ext cx="1728787" cy="1029938"/>
        </p:xfrm>
        <a:graphic>
          <a:graphicData uri="http://schemas.openxmlformats.org/drawingml/2006/table">
            <a:tbl>
              <a:tblPr firstRow="1" bandRow="1">
                <a:tableStyleId>{5C22544A-7EE6-4342-B048-85BDC9FD1C3A}</a:tableStyleId>
              </a:tblPr>
              <a:tblGrid>
                <a:gridCol w="1728787">
                  <a:extLst>
                    <a:ext uri="{9D8B030D-6E8A-4147-A177-3AD203B41FA5}">
                      <a16:colId xmlns:a16="http://schemas.microsoft.com/office/drawing/2014/main" val="20000"/>
                    </a:ext>
                  </a:extLst>
                </a:gridCol>
              </a:tblGrid>
              <a:tr h="10299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kern="1200" dirty="0">
                          <a:solidFill>
                            <a:schemeClr val="bg1"/>
                          </a:solidFill>
                        </a:rPr>
                        <a:t>Agreed with facility where</a:t>
                      </a:r>
                      <a:r>
                        <a:rPr lang="en-AU" sz="1400" b="0" kern="1200" baseline="0" dirty="0">
                          <a:solidFill>
                            <a:schemeClr val="bg1"/>
                          </a:solidFill>
                        </a:rPr>
                        <a:t> an extra service is chosen</a:t>
                      </a:r>
                      <a:endParaRPr lang="en-AU" sz="1400" b="0" kern="1200" dirty="0">
                        <a:solidFill>
                          <a:schemeClr val="bg1"/>
                        </a:solidFill>
                      </a:endParaRPr>
                    </a:p>
                  </a:txBody>
                  <a:tcPr marL="91474" marR="91474" marT="45577" marB="45577" anchor="ctr" horzOverflow="overflow">
                    <a:solidFill>
                      <a:schemeClr val="accent3"/>
                    </a:solid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20"/>
          </p:nvPr>
        </p:nvSpPr>
        <p:spPr/>
        <p:txBody>
          <a:bodyPr/>
          <a:lstStyle/>
          <a:p>
            <a:pPr marL="0" lvl="0" indent="0">
              <a:buClr>
                <a:srgbClr val="000000"/>
              </a:buClr>
              <a:buNone/>
            </a:pPr>
            <a:r>
              <a:rPr lang="en-AU" dirty="0">
                <a:solidFill>
                  <a:srgbClr val="231F20"/>
                </a:solidFill>
              </a:rPr>
              <a:t>Based on rates as at 1 July 2017</a:t>
            </a:r>
          </a:p>
          <a:p>
            <a:endParaRPr lang="en-AU" dirty="0"/>
          </a:p>
        </p:txBody>
      </p:sp>
      <p:sp>
        <p:nvSpPr>
          <p:cNvPr id="23" name="TextBox 5"/>
          <p:cNvSpPr txBox="1">
            <a:spLocks noChangeArrowheads="1"/>
          </p:cNvSpPr>
          <p:nvPr/>
        </p:nvSpPr>
        <p:spPr bwMode="auto">
          <a:xfrm>
            <a:off x="4733464" y="2157542"/>
            <a:ext cx="1871161" cy="584775"/>
          </a:xfrm>
          <a:prstGeom prst="rect">
            <a:avLst/>
          </a:prstGeom>
          <a:solidFill>
            <a:schemeClr val="accent2"/>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Basic</a:t>
            </a:r>
          </a:p>
          <a:p>
            <a:r>
              <a:rPr lang="en-AU" sz="1600" dirty="0">
                <a:solidFill>
                  <a:schemeClr val="bg1"/>
                </a:solidFill>
              </a:rPr>
              <a:t>daily fee</a:t>
            </a:r>
          </a:p>
        </p:txBody>
      </p:sp>
      <p:sp>
        <p:nvSpPr>
          <p:cNvPr id="24" name="TextBox 6"/>
          <p:cNvSpPr txBox="1">
            <a:spLocks noChangeArrowheads="1"/>
          </p:cNvSpPr>
          <p:nvPr/>
        </p:nvSpPr>
        <p:spPr bwMode="auto">
          <a:xfrm>
            <a:off x="6759226" y="2157542"/>
            <a:ext cx="2021177" cy="584775"/>
          </a:xfrm>
          <a:prstGeom prst="rect">
            <a:avLst/>
          </a:prstGeom>
          <a:solidFill>
            <a:schemeClr val="accent2"/>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Means-tested care fee</a:t>
            </a:r>
          </a:p>
        </p:txBody>
      </p:sp>
      <p:graphicFrame>
        <p:nvGraphicFramePr>
          <p:cNvPr id="45" name="Group 115"/>
          <p:cNvGraphicFramePr>
            <a:graphicFrameLocks noGrp="1"/>
          </p:cNvGraphicFramePr>
          <p:nvPr>
            <p:extLst>
              <p:ext uri="{D42A27DB-BD31-4B8C-83A1-F6EECF244321}">
                <p14:modId xmlns:p14="http://schemas.microsoft.com/office/powerpoint/2010/main" val="4290636901"/>
              </p:ext>
            </p:extLst>
          </p:nvPr>
        </p:nvGraphicFramePr>
        <p:xfrm>
          <a:off x="4732600" y="3004291"/>
          <a:ext cx="1871161" cy="1029938"/>
        </p:xfrm>
        <a:graphic>
          <a:graphicData uri="http://schemas.openxmlformats.org/drawingml/2006/table">
            <a:tbl>
              <a:tblPr firstRow="1" bandRow="1">
                <a:tableStyleId>{5C22544A-7EE6-4342-B048-85BDC9FD1C3A}</a:tableStyleId>
              </a:tblPr>
              <a:tblGrid>
                <a:gridCol w="1871161">
                  <a:extLst>
                    <a:ext uri="{9D8B030D-6E8A-4147-A177-3AD203B41FA5}">
                      <a16:colId xmlns:a16="http://schemas.microsoft.com/office/drawing/2014/main" val="20000"/>
                    </a:ext>
                  </a:extLst>
                </a:gridCol>
              </a:tblGrid>
              <a:tr h="77077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kern="1200" dirty="0">
                          <a:solidFill>
                            <a:schemeClr val="bg1"/>
                          </a:solidFill>
                        </a:rPr>
                        <a:t>$49.07 per day</a:t>
                      </a:r>
                      <a:endParaRPr lang="en-AU" sz="1400" b="0" kern="1200" baseline="30000" dirty="0">
                        <a:solidFill>
                          <a:schemeClr val="bg1"/>
                        </a:solidFill>
                      </a:endParaRPr>
                    </a:p>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endParaRPr lang="en-AU" sz="1400" b="0" dirty="0">
                        <a:solidFill>
                          <a:schemeClr val="bg1"/>
                        </a:solidFill>
                      </a:endParaRPr>
                    </a:p>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dirty="0">
                          <a:solidFill>
                            <a:schemeClr val="bg1"/>
                          </a:solidFill>
                        </a:rPr>
                        <a:t>Indexed half yearly (March/September)</a:t>
                      </a:r>
                      <a:endParaRPr lang="en-AU" sz="1400" b="0" kern="1200" dirty="0">
                        <a:solidFill>
                          <a:schemeClr val="bg1"/>
                        </a:solidFill>
                      </a:endParaRPr>
                    </a:p>
                  </a:txBody>
                  <a:tcPr marL="91474" marR="91474" marT="45577" marB="45577" anchor="ctr" horzOverflow="overflow">
                    <a:solidFill>
                      <a:schemeClr val="accent3"/>
                    </a:solidFill>
                  </a:tcPr>
                </a:tc>
                <a:extLst>
                  <a:ext uri="{0D108BD9-81ED-4DB2-BD59-A6C34878D82A}">
                    <a16:rowId xmlns:a16="http://schemas.microsoft.com/office/drawing/2014/main" val="10000"/>
                  </a:ext>
                </a:extLst>
              </a:tr>
            </a:tbl>
          </a:graphicData>
        </a:graphic>
      </p:graphicFrame>
      <p:graphicFrame>
        <p:nvGraphicFramePr>
          <p:cNvPr id="46" name="Group 115"/>
          <p:cNvGraphicFramePr>
            <a:graphicFrameLocks noGrp="1"/>
          </p:cNvGraphicFramePr>
          <p:nvPr>
            <p:extLst>
              <p:ext uri="{D42A27DB-BD31-4B8C-83A1-F6EECF244321}">
                <p14:modId xmlns:p14="http://schemas.microsoft.com/office/powerpoint/2010/main" val="1450279269"/>
              </p:ext>
            </p:extLst>
          </p:nvPr>
        </p:nvGraphicFramePr>
        <p:xfrm>
          <a:off x="6764486" y="3004291"/>
          <a:ext cx="2025237" cy="1029938"/>
        </p:xfrm>
        <a:graphic>
          <a:graphicData uri="http://schemas.openxmlformats.org/drawingml/2006/table">
            <a:tbl>
              <a:tblPr firstRow="1" bandRow="1">
                <a:tableStyleId>{5C22544A-7EE6-4342-B048-85BDC9FD1C3A}</a:tableStyleId>
              </a:tblPr>
              <a:tblGrid>
                <a:gridCol w="2025237">
                  <a:extLst>
                    <a:ext uri="{9D8B030D-6E8A-4147-A177-3AD203B41FA5}">
                      <a16:colId xmlns:a16="http://schemas.microsoft.com/office/drawing/2014/main" val="20000"/>
                    </a:ext>
                  </a:extLst>
                </a:gridCol>
              </a:tblGrid>
              <a:tr h="77077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kern="1200" dirty="0">
                          <a:solidFill>
                            <a:schemeClr val="bg1"/>
                          </a:solidFill>
                        </a:rPr>
                        <a:t>Based on ‘means’</a:t>
                      </a:r>
                    </a:p>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endParaRPr lang="en-AU" sz="1400" b="0" kern="1200" dirty="0">
                        <a:solidFill>
                          <a:schemeClr val="bg1"/>
                        </a:solidFill>
                      </a:endParaRPr>
                    </a:p>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lang="en-AU" sz="1400" b="0" kern="1200" dirty="0">
                          <a:solidFill>
                            <a:schemeClr val="bg1"/>
                          </a:solidFill>
                        </a:rPr>
                        <a:t>Annual cap of $26,381 Lifetime cap of $63,313</a:t>
                      </a:r>
                    </a:p>
                  </a:txBody>
                  <a:tcPr marL="91474" marR="91474" marT="45577" marB="45577" anchor="ctr" horzOverflow="overflow">
                    <a:solidFill>
                      <a:schemeClr val="accent3"/>
                    </a:solidFill>
                  </a:tcPr>
                </a:tc>
                <a:extLst>
                  <a:ext uri="{0D108BD9-81ED-4DB2-BD59-A6C34878D82A}">
                    <a16:rowId xmlns:a16="http://schemas.microsoft.com/office/drawing/2014/main" val="10000"/>
                  </a:ext>
                </a:extLst>
              </a:tr>
            </a:tbl>
          </a:graphicData>
        </a:graphic>
      </p:graphicFrame>
      <p:sp>
        <p:nvSpPr>
          <p:cNvPr id="47"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Understanding the costs</a:t>
            </a:r>
          </a:p>
        </p:txBody>
      </p:sp>
    </p:spTree>
    <p:extLst>
      <p:ext uri="{BB962C8B-B14F-4D97-AF65-F5344CB8AC3E}">
        <p14:creationId xmlns:p14="http://schemas.microsoft.com/office/powerpoint/2010/main" val="364485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045" y="970275"/>
            <a:ext cx="8280920" cy="4401205"/>
          </a:xfrm>
          <a:prstGeom prst="rect">
            <a:avLst/>
          </a:prstGeom>
          <a:noFill/>
        </p:spPr>
        <p:txBody>
          <a:bodyPr wrap="square" lIns="0" tIns="0" rIns="0" bIns="0" rtlCol="0" anchor="b" anchorCtr="0">
            <a:spAutoFit/>
          </a:bodyPr>
          <a:lstStyle/>
          <a:p>
            <a:pPr>
              <a:spcAft>
                <a:spcPts val="0"/>
              </a:spcAft>
            </a:pPr>
            <a:r>
              <a:rPr lang="en-AU" sz="1000" dirty="0">
                <a:solidFill>
                  <a:srgbClr val="000000"/>
                </a:solidFill>
                <a:ea typeface="Times New Roman"/>
                <a:cs typeface="Times New Roman"/>
              </a:rPr>
              <a:t>This information is current as at July 2017 unless otherwise specified and is provided by Challenger Life Company Limited ABN 44 072 486 938, AFSL 234670 and Challenger Retirement and Investment Services Limited ABN 80 115 534 453, AFSL 295642 (Challenger), the issuers of Challenger’s financial products for retirement (Retirement Products). It is intended to be general information only and not financial product advice and has been prepared without taking into account any person’s objectives, financial situation or needs. Investors should, before making any investment decision, consider its appropriateness having regard to these matters and the information in the product disclosure statement (PDS) for the relevant Retirement Product before deciding whether to acquire or continue to hold a Retirement Product.  Copies of the </a:t>
            </a:r>
            <a:r>
              <a:rPr lang="en-AU" sz="1000" dirty="0" err="1">
                <a:solidFill>
                  <a:srgbClr val="000000"/>
                </a:solidFill>
                <a:ea typeface="Times New Roman"/>
                <a:cs typeface="Times New Roman"/>
              </a:rPr>
              <a:t>PDS’s</a:t>
            </a:r>
            <a:r>
              <a:rPr lang="en-AU" sz="1000" dirty="0">
                <a:solidFill>
                  <a:srgbClr val="000000"/>
                </a:solidFill>
                <a:ea typeface="Times New Roman"/>
                <a:cs typeface="Times New Roman"/>
              </a:rPr>
              <a:t> are available at www.challenger.com.au or by contacting our Investor Services Team on 13 35 66. </a:t>
            </a:r>
            <a:endParaRPr lang="en-AU" sz="1200" dirty="0">
              <a:latin typeface="Times New Roman"/>
              <a:ea typeface="Times New Roman"/>
            </a:endParaRPr>
          </a:p>
          <a:p>
            <a:pPr>
              <a:spcAft>
                <a:spcPts val="0"/>
              </a:spcAft>
            </a:pPr>
            <a:r>
              <a:rPr lang="en-AU" sz="1200" dirty="0">
                <a:latin typeface="Times New Roman"/>
                <a:ea typeface="Times New Roman"/>
              </a:rPr>
              <a:t> </a:t>
            </a:r>
          </a:p>
          <a:p>
            <a:pPr>
              <a:spcAft>
                <a:spcPts val="0"/>
              </a:spcAft>
            </a:pPr>
            <a:r>
              <a:rPr lang="en-AU" sz="1000" dirty="0">
                <a:solidFill>
                  <a:srgbClr val="000000"/>
                </a:solidFill>
                <a:ea typeface="Times New Roman"/>
                <a:cs typeface="Times New Roman"/>
              </a:rPr>
              <a:t>Where examples, hypotheticals or case studies are used, they are used for illustrative purposes only.   They are not to be relied on and do not reflect any person’s particular objectives, financial situation or needs. This information may also include statements of opinion, forward looking statements, forecasts or predictions based on current expectations about future events and results. Any such statements are subject to change and actual results may be materially different from those shown. This is because outcomes reflect the assumptions made and may be affected by known or unknown risks and uncertainties that are not able to be presently identified.  The taxation, Centrelink and Department of Veterans’ Affairs (</a:t>
            </a:r>
            <a:r>
              <a:rPr lang="en-AU" sz="1000" dirty="0" err="1">
                <a:solidFill>
                  <a:srgbClr val="000000"/>
                </a:solidFill>
                <a:ea typeface="Times New Roman"/>
                <a:cs typeface="Times New Roman"/>
              </a:rPr>
              <a:t>DVA</a:t>
            </a:r>
            <a:r>
              <a:rPr lang="en-AU" sz="1000" dirty="0">
                <a:solidFill>
                  <a:srgbClr val="000000"/>
                </a:solidFill>
                <a:ea typeface="Times New Roman"/>
                <a:cs typeface="Times New Roman"/>
              </a:rPr>
              <a:t>) information and illustrations are based on current law at the time of writing which may change at a future date.  Challenger is not licensed or authorised to provide tax, social security or </a:t>
            </a:r>
            <a:r>
              <a:rPr lang="en-AU" sz="1000" dirty="0" err="1">
                <a:solidFill>
                  <a:srgbClr val="000000"/>
                </a:solidFill>
                <a:ea typeface="Times New Roman"/>
                <a:cs typeface="Times New Roman"/>
              </a:rPr>
              <a:t>DVA</a:t>
            </a:r>
            <a:r>
              <a:rPr lang="en-AU" sz="1000" dirty="0">
                <a:solidFill>
                  <a:srgbClr val="000000"/>
                </a:solidFill>
                <a:ea typeface="Times New Roman"/>
                <a:cs typeface="Times New Roman"/>
              </a:rPr>
              <a:t> advice.  We strongly recommend that professional taxation, social security and/or </a:t>
            </a:r>
            <a:r>
              <a:rPr lang="en-AU" sz="1000" dirty="0" err="1">
                <a:solidFill>
                  <a:srgbClr val="000000"/>
                </a:solidFill>
                <a:ea typeface="Times New Roman"/>
                <a:cs typeface="Times New Roman"/>
              </a:rPr>
              <a:t>DVA</a:t>
            </a:r>
            <a:r>
              <a:rPr lang="en-AU" sz="1000" dirty="0">
                <a:solidFill>
                  <a:srgbClr val="000000"/>
                </a:solidFill>
                <a:ea typeface="Times New Roman"/>
                <a:cs typeface="Times New Roman"/>
              </a:rPr>
              <a:t> advice for individual circumstances be sought. Past performance is not a reliable indicator of future performance.</a:t>
            </a:r>
            <a:endParaRPr lang="en-AU" sz="1200" dirty="0">
              <a:latin typeface="Times New Roman"/>
              <a:ea typeface="Times New Roman"/>
            </a:endParaRPr>
          </a:p>
          <a:p>
            <a:pPr>
              <a:spcAft>
                <a:spcPts val="0"/>
              </a:spcAft>
            </a:pPr>
            <a:r>
              <a:rPr lang="en-AU" sz="1200" dirty="0">
                <a:latin typeface="Times New Roman"/>
                <a:ea typeface="Times New Roman"/>
              </a:rPr>
              <a:t> </a:t>
            </a:r>
          </a:p>
          <a:p>
            <a:pPr>
              <a:spcAft>
                <a:spcPts val="0"/>
              </a:spcAft>
            </a:pPr>
            <a:r>
              <a:rPr lang="en-AU" sz="1000" dirty="0">
                <a:solidFill>
                  <a:srgbClr val="000000"/>
                </a:solidFill>
                <a:ea typeface="Times New Roman"/>
                <a:cs typeface="Times New Roman"/>
              </a:rPr>
              <a:t>In preparing this information, Challenger has relied on publicly available information and sources believed to be reliable, however the information has not been independently verified. While due care and attention has been exercised in the preparation of this information, no representation or warranty, either express or implied, is given as to the accuracy, completeness or reliability of that information. The information presented is not intended to be a complete statement or summary of the industries, markets, securities or developments referred to in the presentation.  Neither Challenger nor their related entities, nor any of their directors, employees or agents accept any liability for any loss or damage arising out of the use of all or part of, or any omission, inadequacy or inaccuracy in, the information presented. </a:t>
            </a:r>
            <a:endParaRPr lang="en-AU" sz="1200" dirty="0">
              <a:latin typeface="Times New Roman"/>
              <a:ea typeface="Times New Roman"/>
            </a:endParaRPr>
          </a:p>
          <a:p>
            <a:pPr>
              <a:spcAft>
                <a:spcPts val="0"/>
              </a:spcAft>
            </a:pPr>
            <a:r>
              <a:rPr lang="en-AU" sz="1200" dirty="0">
                <a:latin typeface="Times New Roman"/>
                <a:ea typeface="Times New Roman"/>
              </a:rPr>
              <a:t> </a:t>
            </a:r>
          </a:p>
          <a:p>
            <a:pPr>
              <a:spcAft>
                <a:spcPts val="0"/>
              </a:spcAft>
            </a:pPr>
            <a:r>
              <a:rPr lang="en-AU" sz="1000" dirty="0">
                <a:solidFill>
                  <a:srgbClr val="000000"/>
                </a:solidFill>
                <a:ea typeface="Times New Roman"/>
                <a:cs typeface="Times New Roman"/>
              </a:rPr>
              <a:t>Where a person acquires or holds a Retirement Product, Challenger and its related parties will receive the fees and/or other benefits disclosed in the relevant PDS. Neither Challenger, its related entities nor their employees receive any specific remuneration for any advice provided. Financial advisers, however, may receive fees if they provide advice to you or arrange for you to invest in a Challenger Retirement Product. Some or all Challenger Group companies and their directors may benefit from fees and other benefits received by another Group company.</a:t>
            </a:r>
            <a:endParaRPr lang="en-AU" sz="1200" dirty="0">
              <a:latin typeface="Times New Roman"/>
              <a:ea typeface="Times New Roman"/>
            </a:endParaRPr>
          </a:p>
        </p:txBody>
      </p:sp>
    </p:spTree>
    <p:extLst>
      <p:ext uri="{BB962C8B-B14F-4D97-AF65-F5344CB8AC3E}">
        <p14:creationId xmlns:p14="http://schemas.microsoft.com/office/powerpoint/2010/main" val="134201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Title 9"/>
          <p:cNvSpPr>
            <a:spLocks noGrp="1"/>
          </p:cNvSpPr>
          <p:nvPr>
            <p:ph type="title"/>
          </p:nvPr>
        </p:nvSpPr>
        <p:spPr/>
        <p:txBody>
          <a:bodyPr/>
          <a:lstStyle/>
          <a:p>
            <a:r>
              <a:rPr lang="en-AU" dirty="0"/>
              <a:t>Costs and options</a:t>
            </a:r>
          </a:p>
        </p:txBody>
      </p:sp>
      <p:sp>
        <p:nvSpPr>
          <p:cNvPr id="19" name="Content Placeholder 2"/>
          <p:cNvSpPr>
            <a:spLocks noGrp="1"/>
          </p:cNvSpPr>
          <p:nvPr>
            <p:ph idx="1"/>
          </p:nvPr>
        </p:nvSpPr>
        <p:spPr/>
        <p:txBody>
          <a:bodyPr/>
          <a:lstStyle/>
          <a:p>
            <a:pPr lvl="1">
              <a:spcAft>
                <a:spcPts val="600"/>
              </a:spcAft>
            </a:pPr>
            <a:r>
              <a:rPr lang="en-US" dirty="0">
                <a:cs typeface="Osaka"/>
              </a:rPr>
              <a:t>Aged care facilities are required to publish their accommodation prices</a:t>
            </a:r>
          </a:p>
          <a:p>
            <a:pPr lvl="1">
              <a:spcAft>
                <a:spcPts val="600"/>
              </a:spcAft>
            </a:pPr>
            <a:endParaRPr lang="en-US" dirty="0">
              <a:cs typeface="Osaka"/>
            </a:endParaRPr>
          </a:p>
          <a:p>
            <a:pPr lvl="1">
              <a:spcAft>
                <a:spcPts val="600"/>
              </a:spcAft>
            </a:pPr>
            <a:r>
              <a:rPr lang="en-US" dirty="0">
                <a:cs typeface="Osaka"/>
              </a:rPr>
              <a:t>The published price is payable by residents who have the ‘means’. Otherwise, the amount cannot exceed their ‘means’</a:t>
            </a:r>
          </a:p>
          <a:p>
            <a:pPr lvl="1">
              <a:spcAft>
                <a:spcPts val="600"/>
              </a:spcAft>
            </a:pPr>
            <a:endParaRPr lang="en-US" dirty="0">
              <a:cs typeface="Osaka"/>
            </a:endParaRPr>
          </a:p>
          <a:p>
            <a:pPr lvl="1">
              <a:spcAft>
                <a:spcPts val="600"/>
              </a:spcAft>
            </a:pPr>
            <a:r>
              <a:rPr lang="en-US" dirty="0">
                <a:cs typeface="Osaka"/>
              </a:rPr>
              <a:t>Residents have 28 days after date of entry to decide how to pay</a:t>
            </a:r>
          </a:p>
          <a:p>
            <a:pPr lvl="1">
              <a:spcAft>
                <a:spcPts val="600"/>
              </a:spcAft>
            </a:pPr>
            <a:endParaRPr lang="en-US" dirty="0"/>
          </a:p>
          <a:p>
            <a:pPr lvl="1">
              <a:spcAft>
                <a:spcPts val="600"/>
              </a:spcAft>
            </a:pPr>
            <a:r>
              <a:rPr lang="en-US" dirty="0"/>
              <a:t>The accommodation payment can be paid as a:</a:t>
            </a:r>
          </a:p>
          <a:p>
            <a:pPr marL="645750" lvl="2" indent="-285750">
              <a:spcAft>
                <a:spcPts val="600"/>
              </a:spcAft>
              <a:defRPr/>
            </a:pPr>
            <a:r>
              <a:rPr lang="en-US" dirty="0"/>
              <a:t>lump sum that is refundable, known as a Refundable Accommodation Deposit (RAD),</a:t>
            </a:r>
          </a:p>
          <a:p>
            <a:pPr marL="645750" lvl="2" indent="-285750">
              <a:spcAft>
                <a:spcPts val="600"/>
              </a:spcAft>
              <a:defRPr/>
            </a:pPr>
            <a:r>
              <a:rPr lang="en-US" dirty="0"/>
              <a:t>daily amount that is not refundable, known as a Daily Accommodation Payment (DAP), or</a:t>
            </a:r>
          </a:p>
          <a:p>
            <a:pPr marL="645750" lvl="2" indent="-285750">
              <a:spcAft>
                <a:spcPts val="600"/>
              </a:spcAft>
              <a:defRPr/>
            </a:pPr>
            <a:r>
              <a:rPr lang="en-US" dirty="0"/>
              <a:t>combination of both.</a:t>
            </a:r>
            <a:endParaRPr lang="en-US" sz="1600" dirty="0"/>
          </a:p>
          <a:p>
            <a:pPr lvl="1">
              <a:spcAft>
                <a:spcPts val="600"/>
              </a:spcAft>
              <a:defRPr/>
            </a:pPr>
            <a:endParaRPr lang="en-US" dirty="0">
              <a:cs typeface="Osaka"/>
            </a:endParaRPr>
          </a:p>
          <a:p>
            <a:pPr lvl="1">
              <a:spcAft>
                <a:spcPts val="600"/>
              </a:spcAft>
              <a:defRPr/>
            </a:pPr>
            <a:r>
              <a:rPr lang="en-US" dirty="0">
                <a:cs typeface="Osaka"/>
              </a:rPr>
              <a:t>DAP can be paid or deducted from RAD</a:t>
            </a:r>
          </a:p>
        </p:txBody>
      </p:sp>
      <p:sp>
        <p:nvSpPr>
          <p:cNvPr id="4" name="Text Placeholder 3"/>
          <p:cNvSpPr>
            <a:spLocks noGrp="1"/>
          </p:cNvSpPr>
          <p:nvPr>
            <p:ph type="body" sz="quarter" idx="20"/>
          </p:nvPr>
        </p:nvSpPr>
        <p:spPr/>
        <p:txBody>
          <a:bodyPr/>
          <a:lstStyle/>
          <a:p>
            <a:endParaRPr lang="en-AU" dirty="0">
              <a:solidFill>
                <a:srgbClr val="231F20"/>
              </a:solidFill>
            </a:endParaRPr>
          </a:p>
        </p:txBody>
      </p:sp>
      <p:sp>
        <p:nvSpPr>
          <p:cNvPr id="15"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Accommodation Payment</a:t>
            </a:r>
          </a:p>
        </p:txBody>
      </p:sp>
      <p:sp>
        <p:nvSpPr>
          <p:cNvPr id="16"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Tree>
    <p:extLst>
      <p:ext uri="{BB962C8B-B14F-4D97-AF65-F5344CB8AC3E}">
        <p14:creationId xmlns:p14="http://schemas.microsoft.com/office/powerpoint/2010/main" val="159626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Title 9"/>
          <p:cNvSpPr>
            <a:spLocks noGrp="1"/>
          </p:cNvSpPr>
          <p:nvPr>
            <p:ph type="title"/>
          </p:nvPr>
        </p:nvSpPr>
        <p:spPr/>
        <p:txBody>
          <a:bodyPr/>
          <a:lstStyle/>
          <a:p>
            <a:r>
              <a:rPr lang="en-AU" dirty="0"/>
              <a:t>Costs and options</a:t>
            </a:r>
          </a:p>
        </p:txBody>
      </p:sp>
      <p:sp>
        <p:nvSpPr>
          <p:cNvPr id="15"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Refundable</a:t>
            </a:r>
            <a:r>
              <a:rPr lang="en-AU" sz="2400" dirty="0"/>
              <a:t> </a:t>
            </a:r>
            <a:r>
              <a:rPr lang="en-AU" sz="2200" dirty="0">
                <a:solidFill>
                  <a:schemeClr val="accent1"/>
                </a:solidFill>
              </a:rPr>
              <a:t>accommodation payments</a:t>
            </a:r>
          </a:p>
        </p:txBody>
      </p:sp>
      <p:sp>
        <p:nvSpPr>
          <p:cNvPr id="16"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81044208"/>
              </p:ext>
            </p:extLst>
          </p:nvPr>
        </p:nvGraphicFramePr>
        <p:xfrm>
          <a:off x="608013" y="1584325"/>
          <a:ext cx="7974012"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03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3" name="Content Placeholder 2"/>
          <p:cNvSpPr>
            <a:spLocks noGrp="1"/>
          </p:cNvSpPr>
          <p:nvPr>
            <p:ph idx="1"/>
          </p:nvPr>
        </p:nvSpPr>
        <p:spPr/>
        <p:txBody>
          <a:bodyPr/>
          <a:lstStyle/>
          <a:p>
            <a:pPr marL="285750" lvl="0" indent="-285750">
              <a:spcBef>
                <a:spcPts val="0"/>
              </a:spcBef>
              <a:buFont typeface="Arial" panose="020B0604020202020204" pitchFamily="34" charset="0"/>
              <a:buChar char="•"/>
            </a:pPr>
            <a:r>
              <a:rPr lang="en-AU" sz="1600" b="0" dirty="0">
                <a:solidFill>
                  <a:schemeClr val="bg2"/>
                </a:solidFill>
                <a:latin typeface="Arial"/>
                <a:cs typeface="+mn-cs"/>
              </a:rPr>
              <a:t>Based on a resident’s income and asset assessment and converted into a daily amount</a:t>
            </a:r>
          </a:p>
          <a:p>
            <a:pPr marL="285750" lvl="0" indent="-285750">
              <a:spcBef>
                <a:spcPts val="0"/>
              </a:spcBef>
              <a:buFont typeface="Arial" panose="020B0604020202020204" pitchFamily="34" charset="0"/>
              <a:buChar char="•"/>
            </a:pPr>
            <a:endParaRPr lang="en-AU" sz="1600" b="0" dirty="0">
              <a:solidFill>
                <a:srgbClr val="231F20"/>
              </a:solidFill>
              <a:latin typeface="Arial"/>
              <a:cs typeface="+mn-cs"/>
            </a:endParaRPr>
          </a:p>
          <a:p>
            <a:pPr marL="285750" lvl="0" indent="-285750">
              <a:spcBef>
                <a:spcPts val="0"/>
              </a:spcBef>
              <a:buFont typeface="Arial" panose="020B0604020202020204" pitchFamily="34" charset="0"/>
              <a:buChar char="•"/>
            </a:pPr>
            <a:r>
              <a:rPr lang="en-AU" sz="1600" b="0" dirty="0">
                <a:solidFill>
                  <a:srgbClr val="231F20"/>
                </a:solidFill>
                <a:latin typeface="Arial"/>
                <a:cs typeface="+mn-cs"/>
              </a:rPr>
              <a:t>If the daily amount is above $</a:t>
            </a:r>
            <a:r>
              <a:rPr lang="en-AU" sz="1600" b="0" dirty="0">
                <a:solidFill>
                  <a:schemeClr val="bg2"/>
                </a:solidFill>
                <a:latin typeface="Arial"/>
                <a:cs typeface="+mn-cs"/>
              </a:rPr>
              <a:t>55.09</a:t>
            </a:r>
            <a:r>
              <a:rPr lang="en-AU" sz="1600" b="0" dirty="0">
                <a:solidFill>
                  <a:srgbClr val="FFFF00"/>
                </a:solidFill>
                <a:latin typeface="Arial"/>
                <a:cs typeface="+mn-cs"/>
              </a:rPr>
              <a:t> </a:t>
            </a:r>
            <a:r>
              <a:rPr lang="en-AU" sz="1600" b="0" dirty="0">
                <a:solidFill>
                  <a:srgbClr val="231F20"/>
                </a:solidFill>
                <a:latin typeface="Arial"/>
                <a:cs typeface="+mn-cs"/>
              </a:rPr>
              <a:t>the resident is considered to have the ‘means’</a:t>
            </a:r>
          </a:p>
          <a:p>
            <a:pPr marL="285750" lvl="0" indent="-285750">
              <a:spcBef>
                <a:spcPts val="0"/>
              </a:spcBef>
              <a:buFont typeface="Arial" panose="020B0604020202020204" pitchFamily="34" charset="0"/>
              <a:buChar char="•"/>
            </a:pPr>
            <a:endParaRPr lang="en-AU" sz="1600" b="0" dirty="0">
              <a:solidFill>
                <a:srgbClr val="231F20"/>
              </a:solidFill>
              <a:latin typeface="Arial"/>
              <a:cs typeface="+mn-cs"/>
            </a:endParaRPr>
          </a:p>
          <a:p>
            <a:pPr marL="285750" lvl="0" indent="-285750">
              <a:spcBef>
                <a:spcPts val="0"/>
              </a:spcBef>
              <a:spcAft>
                <a:spcPts val="600"/>
              </a:spcAft>
              <a:buFont typeface="Arial" pitchFamily="34" charset="0"/>
              <a:buChar char="•"/>
            </a:pPr>
            <a:r>
              <a:rPr lang="en-AU" sz="1600" b="0" dirty="0"/>
              <a:t>Residents who have the ‘means’ pay:</a:t>
            </a:r>
          </a:p>
          <a:p>
            <a:pPr marL="645750" lvl="2" indent="-285750">
              <a:spcAft>
                <a:spcPts val="600"/>
              </a:spcAft>
              <a:defRPr/>
            </a:pPr>
            <a:r>
              <a:rPr lang="en-AU" dirty="0"/>
              <a:t>the published price (determined on entry) and</a:t>
            </a:r>
          </a:p>
          <a:p>
            <a:pPr marL="645750" lvl="2" indent="-285750">
              <a:spcAft>
                <a:spcPts val="600"/>
              </a:spcAft>
              <a:defRPr/>
            </a:pPr>
            <a:r>
              <a:rPr lang="en-AU" dirty="0"/>
              <a:t>a means tested care fee (calculated quarterly).</a:t>
            </a:r>
          </a:p>
          <a:p>
            <a:pPr marL="285750" indent="-285750">
              <a:buFont typeface="Arial" panose="020B0604020202020204" pitchFamily="34" charset="0"/>
              <a:buChar char="•"/>
            </a:pPr>
            <a:r>
              <a:rPr lang="en-AU" sz="1600" b="0" dirty="0"/>
              <a:t>Residents who don’t have the ‘means’:</a:t>
            </a:r>
          </a:p>
          <a:p>
            <a:pPr marL="645750" lvl="2" indent="-285750">
              <a:spcAft>
                <a:spcPts val="600"/>
              </a:spcAft>
              <a:defRPr/>
            </a:pPr>
            <a:r>
              <a:rPr lang="en-AU" dirty="0"/>
              <a:t>Cannot be asked to pay the published price </a:t>
            </a:r>
          </a:p>
          <a:p>
            <a:pPr marL="645750" lvl="2" indent="-285750">
              <a:spcAft>
                <a:spcPts val="600"/>
              </a:spcAft>
              <a:defRPr/>
            </a:pPr>
            <a:r>
              <a:rPr lang="en-AU" dirty="0"/>
              <a:t>Pay an accommodation payment based on their means; and</a:t>
            </a:r>
          </a:p>
          <a:p>
            <a:pPr marL="645750" lvl="2" indent="-285750">
              <a:spcAft>
                <a:spcPts val="600"/>
              </a:spcAft>
              <a:defRPr/>
            </a:pPr>
            <a:r>
              <a:rPr lang="en-AU" dirty="0"/>
              <a:t>Do not pay a means tested care fee whilst their means is below the relevant threshold (currently $</a:t>
            </a:r>
            <a:r>
              <a:rPr lang="en-AU" dirty="0">
                <a:solidFill>
                  <a:schemeClr val="bg2"/>
                </a:solidFill>
              </a:rPr>
              <a:t>55.09</a:t>
            </a:r>
            <a:r>
              <a:rPr lang="en-AU" dirty="0"/>
              <a:t>)</a:t>
            </a:r>
          </a:p>
          <a:p>
            <a:pPr lvl="1">
              <a:spcAft>
                <a:spcPts val="600"/>
              </a:spcAft>
            </a:pPr>
            <a:endParaRPr lang="en-AU" dirty="0"/>
          </a:p>
        </p:txBody>
      </p:sp>
      <p:sp>
        <p:nvSpPr>
          <p:cNvPr id="11" name="Text Placeholder 3"/>
          <p:cNvSpPr txBox="1">
            <a:spLocks/>
          </p:cNvSpPr>
          <p:nvPr/>
        </p:nvSpPr>
        <p:spPr>
          <a:xfrm>
            <a:off x="608399" y="900000"/>
            <a:ext cx="7992675" cy="360000"/>
          </a:xfrm>
          <a:prstGeom prst="rect">
            <a:avLst/>
          </a:prstGeom>
        </p:spPr>
        <p:txBody>
          <a:bodyPr lIns="0" tIns="0" rIns="0" bIns="0" anchor="ct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Determining ‘means’</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2" name="TextBox 1"/>
          <p:cNvSpPr txBox="1"/>
          <p:nvPr/>
        </p:nvSpPr>
        <p:spPr>
          <a:xfrm>
            <a:off x="608399" y="6248400"/>
            <a:ext cx="6843921" cy="215444"/>
          </a:xfrm>
          <a:prstGeom prst="rect">
            <a:avLst/>
          </a:prstGeom>
          <a:noFill/>
        </p:spPr>
        <p:txBody>
          <a:bodyPr wrap="square" rtlCol="0">
            <a:spAutoFit/>
          </a:bodyPr>
          <a:lstStyle/>
          <a:p>
            <a:pPr lvl="0">
              <a:buClr>
                <a:srgbClr val="000000"/>
              </a:buClr>
            </a:pPr>
            <a:r>
              <a:rPr lang="en-AU" sz="800" dirty="0">
                <a:solidFill>
                  <a:srgbClr val="231F20"/>
                </a:solidFill>
                <a:latin typeface="Arial" pitchFamily="34" charset="0"/>
                <a:cs typeface="Arial" pitchFamily="34" charset="0"/>
              </a:rPr>
              <a:t>Based on rates as at 1 July 2017 </a:t>
            </a:r>
          </a:p>
        </p:txBody>
      </p:sp>
    </p:spTree>
    <p:extLst>
      <p:ext uri="{BB962C8B-B14F-4D97-AF65-F5344CB8AC3E}">
        <p14:creationId xmlns:p14="http://schemas.microsoft.com/office/powerpoint/2010/main" val="7003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Costs and options</a:t>
            </a:r>
          </a:p>
        </p:txBody>
      </p:sp>
      <p:sp>
        <p:nvSpPr>
          <p:cNvPr id="3" name="Content Placeholder 2"/>
          <p:cNvSpPr>
            <a:spLocks noGrp="1"/>
          </p:cNvSpPr>
          <p:nvPr>
            <p:ph idx="1"/>
          </p:nvPr>
        </p:nvSpPr>
        <p:spPr/>
        <p:txBody>
          <a:bodyPr/>
          <a:lstStyle/>
          <a:p>
            <a:endParaRPr lang="en-AU" dirty="0"/>
          </a:p>
          <a:p>
            <a:endParaRPr lang="en-AU" dirty="0"/>
          </a:p>
          <a:p>
            <a:endParaRPr lang="en-AU" dirty="0"/>
          </a:p>
          <a:p>
            <a:endParaRPr lang="en-AU" dirty="0"/>
          </a:p>
          <a:p>
            <a:endParaRPr lang="en-AU" dirty="0"/>
          </a:p>
          <a:p>
            <a:pPr lvl="1"/>
            <a:endParaRPr lang="en-AU" dirty="0"/>
          </a:p>
          <a:p>
            <a:pPr lvl="1"/>
            <a:endParaRPr lang="en-AU" dirty="0"/>
          </a:p>
          <a:p>
            <a:pPr lvl="1"/>
            <a:endParaRPr lang="en-AU" dirty="0"/>
          </a:p>
          <a:p>
            <a:endParaRPr lang="en-AU" dirty="0"/>
          </a:p>
        </p:txBody>
      </p:sp>
      <p:sp>
        <p:nvSpPr>
          <p:cNvPr id="6" name="Text Placeholder 5"/>
          <p:cNvSpPr>
            <a:spLocks noGrp="1"/>
          </p:cNvSpPr>
          <p:nvPr>
            <p:ph type="body" sz="quarter" idx="16"/>
          </p:nvPr>
        </p:nvSpPr>
        <p:spPr/>
        <p:txBody>
          <a:bodyPr/>
          <a:lstStyle/>
          <a:p>
            <a:r>
              <a:rPr lang="en-AU" dirty="0"/>
              <a:t>Income and assets for aged care</a:t>
            </a:r>
          </a:p>
        </p:txBody>
      </p:sp>
      <p:sp>
        <p:nvSpPr>
          <p:cNvPr id="9" name="Text Placeholder 8"/>
          <p:cNvSpPr>
            <a:spLocks noGrp="1"/>
          </p:cNvSpPr>
          <p:nvPr>
            <p:ph type="body" sz="quarter" idx="20"/>
          </p:nvPr>
        </p:nvSpPr>
        <p:spPr/>
        <p:txBody>
          <a:bodyPr/>
          <a:lstStyle/>
          <a:p>
            <a:pPr marL="0" lvl="0" indent="0">
              <a:buNone/>
            </a:pPr>
            <a:r>
              <a:rPr lang="en-AU" dirty="0">
                <a:solidFill>
                  <a:srgbClr val="231F20"/>
                </a:solidFill>
              </a:rPr>
              <a:t>Based on rates as at 1 July 2017. </a:t>
            </a:r>
          </a:p>
          <a:p>
            <a:pPr marL="0" indent="0">
              <a:buNone/>
            </a:pPr>
            <a:endParaRPr lang="en-AU" dirty="0"/>
          </a:p>
        </p:txBody>
      </p:sp>
      <p:sp>
        <p:nvSpPr>
          <p:cNvPr id="21" name="Content Placeholder 2"/>
          <p:cNvSpPr txBox="1">
            <a:spLocks/>
          </p:cNvSpPr>
          <p:nvPr/>
        </p:nvSpPr>
        <p:spPr>
          <a:xfrm>
            <a:off x="760800" y="1736725"/>
            <a:ext cx="7992675" cy="4220939"/>
          </a:xfrm>
          <a:prstGeom prst="rect">
            <a:avLst/>
          </a:prstGeom>
        </p:spPr>
        <p:txBody>
          <a:bodyPr vert="horz" lIns="0" tIns="0" rIns="0" bIns="0" rtlCol="0">
            <a:noAutofit/>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marL="0" lvl="1" indent="0">
              <a:spcAft>
                <a:spcPts val="600"/>
              </a:spcAft>
              <a:buNone/>
            </a:pPr>
            <a:r>
              <a:rPr lang="en-US" b="1" dirty="0">
                <a:cs typeface="Osaka"/>
              </a:rPr>
              <a:t>Assessable income for aged care</a:t>
            </a:r>
          </a:p>
          <a:p>
            <a:pPr lvl="1">
              <a:spcAft>
                <a:spcPts val="600"/>
              </a:spcAft>
            </a:pPr>
            <a:r>
              <a:rPr lang="en-US" dirty="0">
                <a:cs typeface="Osaka"/>
              </a:rPr>
              <a:t>equivalent to </a:t>
            </a:r>
            <a:r>
              <a:rPr lang="en-US" dirty="0" err="1">
                <a:cs typeface="Osaka"/>
              </a:rPr>
              <a:t>Centrelink</a:t>
            </a:r>
            <a:r>
              <a:rPr lang="en-US" dirty="0">
                <a:cs typeface="Osaka"/>
              </a:rPr>
              <a:t>/</a:t>
            </a:r>
            <a:r>
              <a:rPr lang="en-US" dirty="0" err="1">
                <a:cs typeface="Osaka"/>
              </a:rPr>
              <a:t>DVA</a:t>
            </a:r>
            <a:r>
              <a:rPr lang="en-US" dirty="0">
                <a:cs typeface="Osaka"/>
              </a:rPr>
              <a:t> assessable income plus most of the pension received.</a:t>
            </a:r>
          </a:p>
          <a:p>
            <a:pPr lvl="1">
              <a:spcAft>
                <a:spcPts val="600"/>
              </a:spcAft>
            </a:pPr>
            <a:endParaRPr lang="en-US" dirty="0">
              <a:cs typeface="Osaka"/>
            </a:endParaRPr>
          </a:p>
          <a:p>
            <a:pPr marL="0" lvl="1" indent="0">
              <a:spcAft>
                <a:spcPts val="600"/>
              </a:spcAft>
              <a:buNone/>
            </a:pPr>
            <a:r>
              <a:rPr lang="en-US" b="1" dirty="0">
                <a:cs typeface="Osaka"/>
              </a:rPr>
              <a:t>Assessable assets for aged care</a:t>
            </a:r>
          </a:p>
          <a:p>
            <a:pPr lvl="1">
              <a:spcAft>
                <a:spcPts val="600"/>
              </a:spcAft>
            </a:pPr>
            <a:r>
              <a:rPr lang="en-US" dirty="0">
                <a:cs typeface="Osaka"/>
              </a:rPr>
              <a:t>equivalent to </a:t>
            </a:r>
            <a:r>
              <a:rPr lang="en-US" dirty="0" err="1">
                <a:cs typeface="Osaka"/>
              </a:rPr>
              <a:t>Centrelink</a:t>
            </a:r>
            <a:r>
              <a:rPr lang="en-US" dirty="0">
                <a:cs typeface="Osaka"/>
              </a:rPr>
              <a:t>/</a:t>
            </a:r>
            <a:r>
              <a:rPr lang="en-US" dirty="0" err="1">
                <a:cs typeface="Osaka"/>
              </a:rPr>
              <a:t>DVA</a:t>
            </a:r>
            <a:r>
              <a:rPr lang="en-US" dirty="0">
                <a:cs typeface="Osaka"/>
              </a:rPr>
              <a:t> assessable assets plus:</a:t>
            </a:r>
          </a:p>
          <a:p>
            <a:pPr marL="645750" lvl="2" indent="-285750">
              <a:spcAft>
                <a:spcPts val="600"/>
              </a:spcAft>
            </a:pPr>
            <a:r>
              <a:rPr lang="en-US" dirty="0"/>
              <a:t>any refundable accommodation balance, and</a:t>
            </a:r>
          </a:p>
          <a:p>
            <a:pPr marL="645750" lvl="2" indent="-285750">
              <a:spcAft>
                <a:spcPts val="600"/>
              </a:spcAft>
            </a:pPr>
            <a:r>
              <a:rPr lang="en-US" dirty="0"/>
              <a:t>the value of the former home, up to $</a:t>
            </a:r>
            <a:r>
              <a:rPr lang="en-US" dirty="0">
                <a:solidFill>
                  <a:schemeClr val="bg2"/>
                </a:solidFill>
              </a:rPr>
              <a:t>162,087</a:t>
            </a:r>
            <a:r>
              <a:rPr lang="en-US" dirty="0"/>
              <a:t> per member of a couple, if it is not occupied by a protected person.</a:t>
            </a:r>
          </a:p>
          <a:p>
            <a:pPr lvl="2" indent="0">
              <a:spcAft>
                <a:spcPts val="600"/>
              </a:spcAft>
              <a:buNone/>
            </a:pPr>
            <a:endParaRPr lang="en-US" dirty="0"/>
          </a:p>
        </p:txBody>
      </p:sp>
    </p:spTree>
    <p:extLst>
      <p:ext uri="{BB962C8B-B14F-4D97-AF65-F5344CB8AC3E}">
        <p14:creationId xmlns:p14="http://schemas.microsoft.com/office/powerpoint/2010/main" val="28112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Costs and options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AU" sz="1600" b="0" dirty="0"/>
              <a:t>A resident has a former home with a value greater than $</a:t>
            </a:r>
            <a:r>
              <a:rPr lang="en-AU" sz="1600" b="0" dirty="0">
                <a:solidFill>
                  <a:schemeClr val="bg2"/>
                </a:solidFill>
              </a:rPr>
              <a:t>162,087</a:t>
            </a:r>
            <a:r>
              <a:rPr lang="en-AU" sz="1600" b="0" dirty="0">
                <a:solidFill>
                  <a:srgbClr val="FFC000"/>
                </a:solidFill>
              </a:rPr>
              <a:t> </a:t>
            </a:r>
            <a:r>
              <a:rPr lang="en-AU" sz="1600" b="0" dirty="0"/>
              <a:t>(or $</a:t>
            </a:r>
            <a:r>
              <a:rPr lang="en-AU" sz="1600" b="0" dirty="0">
                <a:solidFill>
                  <a:schemeClr val="bg2"/>
                </a:solidFill>
              </a:rPr>
              <a:t>324,174</a:t>
            </a:r>
            <a:r>
              <a:rPr lang="en-AU" sz="1600" b="0" dirty="0"/>
              <a:t> if owned jointly) and does not have a protected person living there.</a:t>
            </a:r>
          </a:p>
          <a:p>
            <a:pPr marL="285750" indent="-285750">
              <a:buFont typeface="Arial" panose="020B0604020202020204" pitchFamily="34" charset="0"/>
              <a:buChar char="•"/>
            </a:pPr>
            <a:r>
              <a:rPr lang="en-AU" sz="1600" b="0" dirty="0"/>
              <a:t>A resident’s assessable assets exceeds $</a:t>
            </a:r>
            <a:r>
              <a:rPr lang="en-AU" sz="1600" b="0" dirty="0">
                <a:solidFill>
                  <a:schemeClr val="bg2"/>
                </a:solidFill>
              </a:rPr>
              <a:t>162,087</a:t>
            </a:r>
          </a:p>
          <a:p>
            <a:pPr marL="285750" indent="-285750">
              <a:buFont typeface="Arial" panose="020B0604020202020204" pitchFamily="34" charset="0"/>
              <a:buChar char="•"/>
            </a:pPr>
            <a:r>
              <a:rPr lang="en-AU" sz="1600" b="0" dirty="0"/>
              <a:t>A resident has assessable income over:</a:t>
            </a:r>
          </a:p>
          <a:p>
            <a:pPr marL="645750" lvl="2" indent="-285750"/>
            <a:r>
              <a:rPr lang="en-AU" b="0" dirty="0">
                <a:solidFill>
                  <a:schemeClr val="bg2"/>
                </a:solidFill>
              </a:rPr>
              <a:t>$66,282 if single, or</a:t>
            </a:r>
          </a:p>
          <a:p>
            <a:pPr marL="645750" lvl="2" indent="-285750"/>
            <a:r>
              <a:rPr lang="en-AU" b="0" dirty="0">
                <a:solidFill>
                  <a:schemeClr val="bg2"/>
                </a:solidFill>
              </a:rPr>
              <a:t>$65,814 if a member of a couple.</a:t>
            </a:r>
          </a:p>
          <a:p>
            <a:pPr marL="285750" indent="-285750">
              <a:buFont typeface="Arial" panose="020B0604020202020204" pitchFamily="34" charset="0"/>
              <a:buChar char="•"/>
            </a:pPr>
            <a:endParaRPr lang="en-AU" sz="1600" b="0" dirty="0"/>
          </a:p>
          <a:p>
            <a:r>
              <a:rPr lang="en-AU" sz="1600" b="0" dirty="0"/>
              <a:t>For residents who have assets </a:t>
            </a:r>
            <a:r>
              <a:rPr lang="en-AU" sz="1600" dirty="0"/>
              <a:t>and</a:t>
            </a:r>
            <a:r>
              <a:rPr lang="en-AU" sz="1600" b="0" dirty="0"/>
              <a:t> income below the above amounts, they too can still be considered to have the ‘means’ if their income assessment plus their asset assessment exceeds $</a:t>
            </a:r>
            <a:r>
              <a:rPr lang="en-AU" sz="1600" b="0" dirty="0">
                <a:solidFill>
                  <a:schemeClr val="bg2"/>
                </a:solidFill>
              </a:rPr>
              <a:t>55.09</a:t>
            </a:r>
            <a:r>
              <a:rPr lang="en-AU" sz="1600" b="0" dirty="0"/>
              <a:t> per day.</a:t>
            </a:r>
          </a:p>
          <a:p>
            <a:endParaRPr lang="en-AU" sz="1600" b="0" dirty="0"/>
          </a:p>
          <a:p>
            <a:pPr lvl="1"/>
            <a:endParaRPr lang="en-AU" dirty="0"/>
          </a:p>
          <a:p>
            <a:pPr lvl="1"/>
            <a:endParaRPr lang="en-AU" dirty="0"/>
          </a:p>
          <a:p>
            <a:pPr lvl="1"/>
            <a:endParaRPr lang="en-AU" dirty="0"/>
          </a:p>
          <a:p>
            <a:endParaRPr lang="en-AU" sz="1600" b="0" dirty="0"/>
          </a:p>
        </p:txBody>
      </p:sp>
      <p:sp>
        <p:nvSpPr>
          <p:cNvPr id="6" name="Text Placeholder 5"/>
          <p:cNvSpPr>
            <a:spLocks noGrp="1"/>
          </p:cNvSpPr>
          <p:nvPr>
            <p:ph type="body" sz="quarter" idx="16"/>
          </p:nvPr>
        </p:nvSpPr>
        <p:spPr/>
        <p:txBody>
          <a:bodyPr/>
          <a:lstStyle/>
          <a:p>
            <a:r>
              <a:rPr lang="en-AU" dirty="0"/>
              <a:t>Common cases where a resident has the ‘means’</a:t>
            </a:r>
          </a:p>
        </p:txBody>
      </p:sp>
      <p:sp>
        <p:nvSpPr>
          <p:cNvPr id="9" name="Text Placeholder 8"/>
          <p:cNvSpPr>
            <a:spLocks noGrp="1"/>
          </p:cNvSpPr>
          <p:nvPr>
            <p:ph type="body" sz="quarter" idx="20"/>
          </p:nvPr>
        </p:nvSpPr>
        <p:spPr/>
        <p:txBody>
          <a:bodyPr/>
          <a:lstStyle/>
          <a:p>
            <a:pPr marL="0" lvl="0" indent="0">
              <a:buNone/>
            </a:pPr>
            <a:r>
              <a:rPr lang="en-AU" dirty="0">
                <a:solidFill>
                  <a:srgbClr val="231F20"/>
                </a:solidFill>
              </a:rPr>
              <a:t>Based on rates as at 1 July 2017</a:t>
            </a:r>
          </a:p>
          <a:p>
            <a:endParaRPr lang="en-AU" dirty="0"/>
          </a:p>
        </p:txBody>
      </p:sp>
    </p:spTree>
    <p:extLst>
      <p:ext uri="{BB962C8B-B14F-4D97-AF65-F5344CB8AC3E}">
        <p14:creationId xmlns:p14="http://schemas.microsoft.com/office/powerpoint/2010/main" val="401515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Example – Betty enters residential aged care</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523008"/>
            <a:ext cx="7704856" cy="3046988"/>
          </a:xfrm>
          <a:prstGeom prst="rect">
            <a:avLst/>
          </a:prstGeom>
        </p:spPr>
        <p:txBody>
          <a:bodyPr wrap="square">
            <a:spAutoFit/>
          </a:bodyPr>
          <a:lstStyle/>
          <a:p>
            <a:pPr marL="285750" indent="-285750">
              <a:buClr>
                <a:schemeClr val="accent1"/>
              </a:buClr>
              <a:buFont typeface="Arial" panose="020B0604020202020204" pitchFamily="34" charset="0"/>
              <a:buChar char="•"/>
            </a:pPr>
            <a:r>
              <a:rPr lang="en-AU" sz="1600" dirty="0"/>
              <a:t>Betty is 87 years of age (widowed) and owns her own home (approx. $980,000). Betty also has:</a:t>
            </a:r>
          </a:p>
          <a:p>
            <a:pPr marL="645750" lvl="2" indent="-285750" defTabSz="898525">
              <a:buClr>
                <a:schemeClr val="accent1"/>
              </a:buClr>
              <a:buFont typeface="Arial" pitchFamily="34" charset="0"/>
              <a:buChar char="–"/>
            </a:pPr>
            <a:r>
              <a:rPr lang="en-US" sz="1400" dirty="0">
                <a:latin typeface="Arial" pitchFamily="34" charset="0"/>
                <a:cs typeface="Arial" pitchFamily="34" charset="0"/>
              </a:rPr>
              <a:t>$10,000 in personal assets,</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$55,000 in cash, and</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$200,000 in term deposits.</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Her current Age Pension is $</a:t>
            </a:r>
            <a:r>
              <a:rPr lang="en-US" sz="1600" dirty="0">
                <a:solidFill>
                  <a:schemeClr val="bg2"/>
                </a:solidFill>
              </a:rPr>
              <a:t>21,513</a:t>
            </a:r>
            <a:r>
              <a:rPr lang="en-US" sz="1600" dirty="0">
                <a:solidFill>
                  <a:schemeClr val="dk1"/>
                </a:solidFill>
              </a:rPr>
              <a:t> (approx. 93% of the maximum).</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The aged care facility she wishes to go into has a published price of $400,000.</a:t>
            </a:r>
          </a:p>
          <a:p>
            <a:pPr marL="285750" indent="-285750">
              <a:buFont typeface="Arial" panose="020B0604020202020204" pitchFamily="34" charset="0"/>
              <a:buChar char="•"/>
              <a:defRPr/>
            </a:pPr>
            <a:endParaRPr lang="en-US" dirty="0">
              <a:solidFill>
                <a:schemeClr val="dk1"/>
              </a:solidFill>
            </a:endParaRP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lvl="0">
              <a:buClr>
                <a:srgbClr val="000000"/>
              </a:buClr>
            </a:pPr>
            <a:r>
              <a:rPr lang="en-AU" sz="800" b="0" dirty="0">
                <a:solidFill>
                  <a:srgbClr val="231F20"/>
                </a:solidFill>
              </a:rPr>
              <a:t>Based on rates as at 1 July 2017. </a:t>
            </a:r>
          </a:p>
        </p:txBody>
      </p:sp>
    </p:spTree>
    <p:extLst>
      <p:ext uri="{BB962C8B-B14F-4D97-AF65-F5344CB8AC3E}">
        <p14:creationId xmlns:p14="http://schemas.microsoft.com/office/powerpoint/2010/main" val="249051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The 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Calculating the cost</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319857"/>
            <a:ext cx="7704856" cy="3046988"/>
          </a:xfrm>
          <a:prstGeom prst="rect">
            <a:avLst/>
          </a:prstGeom>
        </p:spPr>
        <p:txBody>
          <a:bodyPr wrap="square">
            <a:spAutoFit/>
          </a:bodyPr>
          <a:lstStyle/>
          <a:p>
            <a:r>
              <a:rPr lang="en-AU" sz="1600" dirty="0"/>
              <a:t>If Betty decided to keep her home and pay the published price as a daily payment then in year 1:</a:t>
            </a:r>
          </a:p>
          <a:p>
            <a:endParaRPr lang="en-AU" sz="1600" dirty="0"/>
          </a:p>
          <a:p>
            <a:pPr marL="342900" indent="-342900">
              <a:buClr>
                <a:schemeClr val="accent1"/>
              </a:buClr>
              <a:buFont typeface="Arial" panose="020B0604020202020204" pitchFamily="34" charset="0"/>
              <a:buChar char="•"/>
            </a:pPr>
            <a:r>
              <a:rPr lang="en-AU" sz="1600" dirty="0"/>
              <a:t>her Age Pension would continue to be $</a:t>
            </a:r>
            <a:r>
              <a:rPr lang="en-AU" sz="1600" dirty="0">
                <a:solidFill>
                  <a:schemeClr val="bg2"/>
                </a:solidFill>
              </a:rPr>
              <a:t>21,513</a:t>
            </a:r>
            <a:r>
              <a:rPr lang="en-AU" sz="1600" dirty="0"/>
              <a:t>, and</a:t>
            </a:r>
          </a:p>
          <a:p>
            <a:pPr marL="342900" indent="-342900">
              <a:buClr>
                <a:schemeClr val="accent1"/>
              </a:buClr>
              <a:buFont typeface="Arial" panose="020B0604020202020204" pitchFamily="34" charset="0"/>
              <a:buChar char="•"/>
            </a:pPr>
            <a:r>
              <a:rPr lang="en-AU" sz="1600" dirty="0"/>
              <a:t>her aged care costs would be $</a:t>
            </a:r>
            <a:r>
              <a:rPr lang="en-AU" sz="1600" dirty="0">
                <a:solidFill>
                  <a:schemeClr val="bg2"/>
                </a:solidFill>
              </a:rPr>
              <a:t>44,642</a:t>
            </a:r>
            <a:endParaRPr lang="en-AU" sz="1600" dirty="0"/>
          </a:p>
          <a:p>
            <a:pPr lvl="1"/>
            <a:endParaRPr lang="en-AU" sz="1600" dirty="0"/>
          </a:p>
          <a:p>
            <a:pPr lvl="1"/>
            <a:endParaRPr lang="en-AU" sz="1600" dirty="0"/>
          </a:p>
          <a:p>
            <a:pPr lvl="1"/>
            <a:endParaRPr lang="en-AU" sz="1600" dirty="0"/>
          </a:p>
          <a:p>
            <a:pPr lvl="1">
              <a:defRPr/>
            </a:pPr>
            <a:endParaRPr lang="en-US" sz="1600" dirty="0">
              <a:solidFill>
                <a:schemeClr val="dk1"/>
              </a:solidFill>
            </a:endParaRPr>
          </a:p>
          <a:p>
            <a:pPr lvl="1">
              <a:defRPr/>
            </a:pPr>
            <a:endParaRPr lang="en-US" sz="1600" dirty="0">
              <a:solidFill>
                <a:schemeClr val="dk1"/>
              </a:solidFill>
            </a:endParaRPr>
          </a:p>
          <a:p>
            <a:pPr lvl="1">
              <a:defRPr/>
            </a:pPr>
            <a:endParaRPr lang="en-US" sz="1600" dirty="0">
              <a:solidFill>
                <a:schemeClr val="dk1"/>
              </a:solidFill>
            </a:endParaRPr>
          </a:p>
          <a:p>
            <a:endParaRPr lang="en-AU" sz="1600"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lvl="0">
              <a:buClr>
                <a:srgbClr val="000000"/>
              </a:buClr>
            </a:pPr>
            <a:r>
              <a:rPr lang="en-AU" sz="800" b="0" dirty="0">
                <a:solidFill>
                  <a:srgbClr val="231F20"/>
                </a:solidFill>
              </a:rPr>
              <a:t>Based on rates as at 1 July 2017.</a:t>
            </a:r>
          </a:p>
        </p:txBody>
      </p:sp>
      <p:sp>
        <p:nvSpPr>
          <p:cNvPr id="2" name="TextBox 1"/>
          <p:cNvSpPr txBox="1"/>
          <p:nvPr/>
        </p:nvSpPr>
        <p:spPr>
          <a:xfrm>
            <a:off x="1080650" y="4873703"/>
            <a:ext cx="7125667" cy="584775"/>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ctr"/>
            <a:r>
              <a:rPr lang="en-US" sz="1600" dirty="0">
                <a:solidFill>
                  <a:schemeClr val="dk1"/>
                </a:solidFill>
              </a:rPr>
              <a:t>In year 1 there is a shortfall of $23,129 between the aged care fees and the Age Pension.</a:t>
            </a:r>
            <a:endParaRPr lang="en-AU" dirty="0"/>
          </a:p>
        </p:txBody>
      </p:sp>
      <p:sp>
        <p:nvSpPr>
          <p:cNvPr id="13" name="TextBox 2"/>
          <p:cNvSpPr txBox="1">
            <a:spLocks noChangeArrowheads="1"/>
          </p:cNvSpPr>
          <p:nvPr/>
        </p:nvSpPr>
        <p:spPr bwMode="auto">
          <a:xfrm>
            <a:off x="1346676" y="2949658"/>
            <a:ext cx="2229122" cy="1569660"/>
          </a:xfrm>
          <a:prstGeom prst="rect">
            <a:avLst/>
          </a:prstGeom>
          <a:solidFill>
            <a:schemeClr val="accent3"/>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Accommodation payments of $22,920</a:t>
            </a:r>
          </a:p>
          <a:p>
            <a:endParaRPr lang="en-AU" sz="1600" dirty="0">
              <a:solidFill>
                <a:schemeClr val="bg1"/>
              </a:solidFill>
            </a:endParaRPr>
          </a:p>
          <a:p>
            <a:r>
              <a:rPr lang="en-AU" sz="1600" dirty="0">
                <a:solidFill>
                  <a:schemeClr val="bg1"/>
                </a:solidFill>
              </a:rPr>
              <a:t>Based on the outstanding balance of $400,000</a:t>
            </a:r>
          </a:p>
        </p:txBody>
      </p:sp>
      <p:sp>
        <p:nvSpPr>
          <p:cNvPr id="20" name="TextBox 5"/>
          <p:cNvSpPr txBox="1">
            <a:spLocks noChangeArrowheads="1"/>
          </p:cNvSpPr>
          <p:nvPr/>
        </p:nvSpPr>
        <p:spPr bwMode="auto">
          <a:xfrm>
            <a:off x="3707904" y="2948009"/>
            <a:ext cx="1871161" cy="1569660"/>
          </a:xfrm>
          <a:prstGeom prst="rect">
            <a:avLst/>
          </a:prstGeom>
          <a:solidFill>
            <a:schemeClr val="accent3"/>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Basic daily fee of $17,911</a:t>
            </a:r>
          </a:p>
          <a:p>
            <a:endParaRPr lang="en-AU" sz="1600" dirty="0">
              <a:solidFill>
                <a:schemeClr val="bg1"/>
              </a:solidFill>
            </a:endParaRPr>
          </a:p>
          <a:p>
            <a:r>
              <a:rPr lang="en-AU" sz="1600" dirty="0">
                <a:solidFill>
                  <a:schemeClr val="bg1"/>
                </a:solidFill>
              </a:rPr>
              <a:t>Indexed twice a year, payable for life</a:t>
            </a:r>
          </a:p>
        </p:txBody>
      </p:sp>
      <p:sp>
        <p:nvSpPr>
          <p:cNvPr id="21" name="TextBox 6"/>
          <p:cNvSpPr txBox="1">
            <a:spLocks noChangeArrowheads="1"/>
          </p:cNvSpPr>
          <p:nvPr/>
        </p:nvSpPr>
        <p:spPr bwMode="auto">
          <a:xfrm>
            <a:off x="5735453" y="2948009"/>
            <a:ext cx="2088232" cy="1569660"/>
          </a:xfrm>
          <a:prstGeom prst="rect">
            <a:avLst/>
          </a:prstGeom>
          <a:solidFill>
            <a:schemeClr val="accent3"/>
          </a:solidFill>
          <a:ln w="25400">
            <a:noFill/>
          </a:ln>
        </p:spPr>
        <p:txBody>
          <a:bodyPr wrap="square">
            <a:spAutoFit/>
          </a:bodyPr>
          <a:lstStyle>
            <a:defPPr>
              <a:defRPr lang="en-US"/>
            </a:defPPr>
            <a:lvl1pPr>
              <a:defRPr>
                <a:solidFill>
                  <a:schemeClr val="tx1"/>
                </a:solidFill>
              </a:defRPr>
            </a:lvl1pPr>
            <a:lvl2pPr lvl="1"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AU" sz="1600" dirty="0">
                <a:solidFill>
                  <a:schemeClr val="bg1"/>
                </a:solidFill>
              </a:rPr>
              <a:t>Means-tested care fee of $3,811</a:t>
            </a:r>
          </a:p>
          <a:p>
            <a:endParaRPr lang="en-AU" sz="1600" dirty="0">
              <a:solidFill>
                <a:schemeClr val="bg1"/>
              </a:solidFill>
            </a:endParaRPr>
          </a:p>
          <a:p>
            <a:r>
              <a:rPr lang="en-AU" sz="1600" dirty="0">
                <a:solidFill>
                  <a:schemeClr val="bg1"/>
                </a:solidFill>
              </a:rPr>
              <a:t>Subject to an annual cap and a lifetime cap.</a:t>
            </a:r>
          </a:p>
        </p:txBody>
      </p:sp>
    </p:spTree>
    <p:extLst>
      <p:ext uri="{BB962C8B-B14F-4D97-AF65-F5344CB8AC3E}">
        <p14:creationId xmlns:p14="http://schemas.microsoft.com/office/powerpoint/2010/main" val="92477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Options to fund the shortfall</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319857"/>
            <a:ext cx="7704856" cy="4278094"/>
          </a:xfrm>
          <a:prstGeom prst="rect">
            <a:avLst/>
          </a:prstGeom>
        </p:spPr>
        <p:txBody>
          <a:bodyPr wrap="square">
            <a:spAutoFit/>
          </a:bodyPr>
          <a:lstStyle/>
          <a:p>
            <a:pPr>
              <a:defRPr/>
            </a:pPr>
            <a:r>
              <a:rPr lang="en-US" sz="1600" dirty="0">
                <a:solidFill>
                  <a:schemeClr val="dk1"/>
                </a:solidFill>
              </a:rPr>
              <a:t>There are various options to fund the shortfall. Betty could: </a:t>
            </a:r>
          </a:p>
          <a:p>
            <a:pPr marL="285750" indent="-285750">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draw down on cash and term deposits,</a:t>
            </a:r>
          </a:p>
          <a:p>
            <a:pPr marL="285750" indent="-285750">
              <a:buClr>
                <a:schemeClr val="accent1"/>
              </a:buClr>
              <a:buFont typeface="Arial" panose="020B0604020202020204" pitchFamily="34" charset="0"/>
              <a:buChar char="•"/>
              <a:defRPr/>
            </a:pPr>
            <a:r>
              <a:rPr lang="en-US" sz="1600" dirty="0">
                <a:solidFill>
                  <a:schemeClr val="dk1"/>
                </a:solidFill>
              </a:rPr>
              <a:t>rent the home, or</a:t>
            </a:r>
          </a:p>
          <a:p>
            <a:pPr marL="285750" indent="-285750">
              <a:buClr>
                <a:schemeClr val="accent1"/>
              </a:buClr>
              <a:buFont typeface="Arial" panose="020B0604020202020204" pitchFamily="34" charset="0"/>
              <a:buChar char="•"/>
              <a:defRPr/>
            </a:pPr>
            <a:r>
              <a:rPr lang="en-US" sz="1600" dirty="0">
                <a:solidFill>
                  <a:schemeClr val="dk1"/>
                </a:solidFill>
              </a:rPr>
              <a:t>sell the home and invest the proceeds.</a:t>
            </a:r>
          </a:p>
          <a:p>
            <a:pPr marL="285750" indent="-285750">
              <a:buClr>
                <a:schemeClr val="accent1"/>
              </a:buClr>
              <a:buFont typeface="Arial" panose="020B0604020202020204" pitchFamily="34" charset="0"/>
              <a:buChar char="•"/>
              <a:defRPr/>
            </a:pPr>
            <a:endParaRPr lang="en-US" sz="1600" dirty="0">
              <a:solidFill>
                <a:schemeClr val="dk1"/>
              </a:solidFill>
            </a:endParaRPr>
          </a:p>
          <a:p>
            <a:pPr>
              <a:defRPr/>
            </a:pPr>
            <a:endParaRPr lang="en-US" sz="1600" dirty="0">
              <a:solidFill>
                <a:schemeClr val="dk1"/>
              </a:solidFill>
            </a:endParaRPr>
          </a:p>
          <a:p>
            <a:pPr>
              <a:defRPr/>
            </a:pPr>
            <a:r>
              <a:rPr lang="en-US" sz="1600" dirty="0">
                <a:solidFill>
                  <a:schemeClr val="dk1"/>
                </a:solidFill>
              </a:rPr>
              <a:t>Each option will provide different outcomes for her:</a:t>
            </a:r>
          </a:p>
          <a:p>
            <a:pP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cash flow,</a:t>
            </a:r>
          </a:p>
          <a:p>
            <a:pPr marL="285750" indent="-285750">
              <a:buClr>
                <a:schemeClr val="accent1"/>
              </a:buClr>
              <a:buFont typeface="Arial" panose="020B0604020202020204" pitchFamily="34" charset="0"/>
              <a:buChar char="•"/>
              <a:defRPr/>
            </a:pPr>
            <a:r>
              <a:rPr lang="en-US" sz="1600" dirty="0">
                <a:solidFill>
                  <a:schemeClr val="dk1"/>
                </a:solidFill>
              </a:rPr>
              <a:t>estate planning goals,</a:t>
            </a:r>
            <a:endParaRPr lang="en-AU"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Age Pension entitlements, and</a:t>
            </a:r>
          </a:p>
          <a:p>
            <a:pPr marL="285750" indent="-285750">
              <a:buClr>
                <a:schemeClr val="accent1"/>
              </a:buClr>
              <a:buFont typeface="Arial" panose="020B0604020202020204" pitchFamily="34" charset="0"/>
              <a:buChar char="•"/>
              <a:defRPr/>
            </a:pPr>
            <a:r>
              <a:rPr lang="en-US" sz="1600" dirty="0">
                <a:solidFill>
                  <a:schemeClr val="dk1"/>
                </a:solidFill>
              </a:rPr>
              <a:t>aged care costs.</a:t>
            </a:r>
          </a:p>
          <a:p>
            <a:pPr marL="285750" indent="-285750">
              <a:buClr>
                <a:schemeClr val="accent1"/>
              </a:buClr>
              <a:buFont typeface="Arial" panose="020B0604020202020204" pitchFamily="34" charset="0"/>
              <a:buChar char="•"/>
              <a:defRPr/>
            </a:pPr>
            <a:endParaRPr lang="en-US" sz="1600" dirty="0">
              <a:solidFill>
                <a:schemeClr val="dk1"/>
              </a:solidFill>
            </a:endParaRPr>
          </a:p>
          <a:p>
            <a:pPr lvl="1">
              <a:defRPr/>
            </a:pPr>
            <a:endParaRPr lang="en-US" sz="1600" dirty="0">
              <a:solidFill>
                <a:schemeClr val="dk1"/>
              </a:solidFill>
            </a:endParaRPr>
          </a:p>
          <a:p>
            <a:pPr lvl="1">
              <a:defRPr/>
            </a:pPr>
            <a:endParaRPr lang="en-US" sz="1600" dirty="0">
              <a:solidFill>
                <a:schemeClr val="dk1"/>
              </a:solidFill>
            </a:endParaRPr>
          </a:p>
          <a:p>
            <a:endParaRPr lang="en-AU" sz="1600"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800" b="0" dirty="0"/>
              <a:t> </a:t>
            </a:r>
          </a:p>
        </p:txBody>
      </p:sp>
    </p:spTree>
    <p:extLst>
      <p:ext uri="{BB962C8B-B14F-4D97-AF65-F5344CB8AC3E}">
        <p14:creationId xmlns:p14="http://schemas.microsoft.com/office/powerpoint/2010/main" val="120388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The 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Draw down on cash and term deposits – common considerations</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527170"/>
            <a:ext cx="7704856" cy="3754874"/>
          </a:xfrm>
          <a:prstGeom prst="rect">
            <a:avLst/>
          </a:prstGeom>
        </p:spPr>
        <p:txBody>
          <a:bodyPr wrap="square">
            <a:spAutoFit/>
          </a:bodyPr>
          <a:lstStyle/>
          <a:p>
            <a:pP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AU" sz="1600" dirty="0">
                <a:solidFill>
                  <a:schemeClr val="dk1"/>
                </a:solidFill>
              </a:rPr>
              <a:t>Paying some of the accommodation amount as a refundable lump sum can help reduce aged care costs and improve Age Pension entitlements.</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Betty will lose home exemption for Age Pension purposes after two years.  Her </a:t>
            </a:r>
            <a:r>
              <a:rPr lang="en-US" sz="1600" dirty="0" err="1">
                <a:solidFill>
                  <a:schemeClr val="dk1"/>
                </a:solidFill>
              </a:rPr>
              <a:t>cashflow</a:t>
            </a:r>
            <a:r>
              <a:rPr lang="en-US" sz="1600" dirty="0">
                <a:solidFill>
                  <a:schemeClr val="dk1"/>
                </a:solidFill>
              </a:rPr>
              <a:t> will need to be reviewed at this time.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What amount is to be retained as a cash ‘buffer’?</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Who is going to be responsible for looking after the former home?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What impact will retaining the former home have on other expenses?</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for example rates and utility bills.</a:t>
            </a:r>
          </a:p>
          <a:p>
            <a:pPr lvl="1">
              <a:defRPr/>
            </a:pPr>
            <a:endParaRPr lang="en-US" sz="1600" dirty="0">
              <a:solidFill>
                <a:schemeClr val="dk1"/>
              </a:solidFill>
            </a:endParaRPr>
          </a:p>
          <a:p>
            <a:pPr marL="285750" indent="-285750">
              <a:buFont typeface="Arial" panose="020B0604020202020204" pitchFamily="34" charset="0"/>
              <a:buChar char="•"/>
            </a:pPr>
            <a:endParaRPr lang="en-AU" sz="1600"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800" b="0" dirty="0"/>
              <a:t> </a:t>
            </a:r>
          </a:p>
        </p:txBody>
      </p:sp>
    </p:spTree>
    <p:extLst>
      <p:ext uri="{BB962C8B-B14F-4D97-AF65-F5344CB8AC3E}">
        <p14:creationId xmlns:p14="http://schemas.microsoft.com/office/powerpoint/2010/main" val="11583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Renting the house – common considerations</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319857"/>
            <a:ext cx="7704856" cy="3693319"/>
          </a:xfrm>
          <a:prstGeom prst="rect">
            <a:avLst/>
          </a:prstGeom>
        </p:spPr>
        <p:txBody>
          <a:bodyPr wrap="square">
            <a:spAutoFit/>
          </a:bodyPr>
          <a:lstStyle/>
          <a:p>
            <a:pPr marL="285750" indent="-285750">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Does the property need to be ‘refreshed’? What amount of rent is achievable?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Who is going to be responsible for managing and maintaining the former home? </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rental agreement</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ongoing maintenance and taxes</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need for a cash ‘buffer’</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Impact on the capital gains tax exemption for a residence?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Impact of net rental income on </a:t>
            </a:r>
            <a:r>
              <a:rPr lang="en-US" sz="1600" dirty="0" err="1">
                <a:solidFill>
                  <a:schemeClr val="dk1"/>
                </a:solidFill>
              </a:rPr>
              <a:t>Centrelink</a:t>
            </a:r>
            <a:r>
              <a:rPr lang="en-US" sz="1600" dirty="0">
                <a:solidFill>
                  <a:schemeClr val="dk1"/>
                </a:solidFill>
              </a:rPr>
              <a:t>/DVA pensions and aged care fees?</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Font typeface="Arial" panose="020B0604020202020204" pitchFamily="34" charset="0"/>
              <a:buChar char="•"/>
              <a:defRPr/>
            </a:pPr>
            <a:endParaRPr lang="en-AU" sz="1600" dirty="0">
              <a:solidFill>
                <a:schemeClr val="dk1"/>
              </a:solidFill>
            </a:endParaRPr>
          </a:p>
          <a:p>
            <a:pPr marL="285750" indent="-285750">
              <a:buFont typeface="Arial" panose="020B0604020202020204" pitchFamily="34" charset="0"/>
              <a:buChar char="•"/>
              <a:defRPr/>
            </a:pPr>
            <a:endParaRPr lang="en-AU" sz="1600" dirty="0">
              <a:solidFill>
                <a:schemeClr val="dk1"/>
              </a:solidFill>
            </a:endParaRPr>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800" b="0" dirty="0"/>
              <a:t> </a:t>
            </a:r>
          </a:p>
        </p:txBody>
      </p:sp>
    </p:spTree>
    <p:extLst>
      <p:ext uri="{BB962C8B-B14F-4D97-AF65-F5344CB8AC3E}">
        <p14:creationId xmlns:p14="http://schemas.microsoft.com/office/powerpoint/2010/main" val="16293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Agenda</a:t>
            </a:r>
          </a:p>
        </p:txBody>
      </p:sp>
      <p:sp>
        <p:nvSpPr>
          <p:cNvPr id="7" name="Content Placeholder 6"/>
          <p:cNvSpPr>
            <a:spLocks noGrp="1"/>
          </p:cNvSpPr>
          <p:nvPr>
            <p:ph idx="1"/>
          </p:nvPr>
        </p:nvSpPr>
        <p:spPr/>
        <p:txBody>
          <a:bodyPr/>
          <a:lstStyle/>
          <a:p>
            <a:pPr marL="285750" indent="-285750">
              <a:buClr>
                <a:schemeClr val="accent1"/>
              </a:buClr>
            </a:pPr>
            <a:r>
              <a:rPr lang="en-AU" b="0" dirty="0"/>
              <a:t>Overview of residential aged care</a:t>
            </a:r>
          </a:p>
          <a:p>
            <a:pPr marL="285750" indent="-285750">
              <a:buClr>
                <a:schemeClr val="accent1"/>
              </a:buClr>
            </a:pPr>
            <a:r>
              <a:rPr lang="en-AU" b="0" dirty="0"/>
              <a:t>The aged care process</a:t>
            </a:r>
          </a:p>
          <a:p>
            <a:pPr marL="285750" indent="-285750">
              <a:buClr>
                <a:schemeClr val="accent1"/>
              </a:buClr>
            </a:pPr>
            <a:r>
              <a:rPr lang="en-AU" b="0" dirty="0"/>
              <a:t>Costs and options</a:t>
            </a:r>
          </a:p>
          <a:p>
            <a:pPr marL="285750" indent="-285750">
              <a:buClr>
                <a:schemeClr val="accent1"/>
              </a:buClr>
            </a:pPr>
            <a:r>
              <a:rPr lang="en-AU" b="0" dirty="0"/>
              <a:t>The value of advice</a:t>
            </a:r>
          </a:p>
          <a:p>
            <a:pPr marL="285750" indent="-285750">
              <a:buFont typeface="Arial" pitchFamily="34" charset="0"/>
              <a:buChar char="•"/>
            </a:pPr>
            <a:endParaRPr lang="en-AU" b="0" dirty="0"/>
          </a:p>
          <a:p>
            <a:endParaRPr lang="en-AU" dirty="0"/>
          </a:p>
        </p:txBody>
      </p:sp>
      <p:sp>
        <p:nvSpPr>
          <p:cNvPr id="9" name="Text Placeholder 8"/>
          <p:cNvSpPr>
            <a:spLocks noGrp="1"/>
          </p:cNvSpPr>
          <p:nvPr>
            <p:ph type="body" sz="quarter" idx="20"/>
          </p:nvPr>
        </p:nvSpPr>
        <p:spPr/>
        <p:txBody>
          <a:bodyPr/>
          <a:lstStyle/>
          <a:p>
            <a:endParaRPr lang="en-AU" dirty="0"/>
          </a:p>
        </p:txBody>
      </p:sp>
      <p:sp>
        <p:nvSpPr>
          <p:cNvPr id="8" name="Text Placeholder 7"/>
          <p:cNvSpPr>
            <a:spLocks noGrp="1"/>
          </p:cNvSpPr>
          <p:nvPr>
            <p:ph type="body" sz="quarter" idx="16"/>
          </p:nvPr>
        </p:nvSpPr>
        <p:spPr/>
        <p:txBody>
          <a:bodyPr/>
          <a:lstStyle/>
          <a:p>
            <a:endParaRPr lang="en-AU" dirty="0"/>
          </a:p>
        </p:txBody>
      </p:sp>
    </p:spTree>
    <p:extLst>
      <p:ext uri="{BB962C8B-B14F-4D97-AF65-F5344CB8AC3E}">
        <p14:creationId xmlns:p14="http://schemas.microsoft.com/office/powerpoint/2010/main" val="274850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Sell the house – common considerations</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319857"/>
            <a:ext cx="7704856" cy="4185761"/>
          </a:xfrm>
          <a:prstGeom prst="rect">
            <a:avLst/>
          </a:prstGeom>
        </p:spPr>
        <p:txBody>
          <a:bodyPr wrap="square">
            <a:spAutoFit/>
          </a:bodyPr>
          <a:lstStyle/>
          <a:p>
            <a:pP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Betty can pay the lump sum payment after she moves into care.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What amount is to be retained as a cash ‘buffer’?</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Likely to increase the level of assets for </a:t>
            </a:r>
            <a:r>
              <a:rPr lang="en-US" sz="1600" dirty="0" err="1">
                <a:solidFill>
                  <a:schemeClr val="dk1"/>
                </a:solidFill>
              </a:rPr>
              <a:t>Centrelink</a:t>
            </a:r>
            <a:r>
              <a:rPr lang="en-US" sz="1600" dirty="0">
                <a:solidFill>
                  <a:schemeClr val="dk1"/>
                </a:solidFill>
              </a:rPr>
              <a:t>/</a:t>
            </a:r>
            <a:r>
              <a:rPr lang="en-US" sz="1600" dirty="0" err="1">
                <a:solidFill>
                  <a:schemeClr val="dk1"/>
                </a:solidFill>
              </a:rPr>
              <a:t>DVA</a:t>
            </a:r>
            <a:r>
              <a:rPr lang="en-US" sz="1600" dirty="0">
                <a:solidFill>
                  <a:schemeClr val="dk1"/>
                </a:solidFill>
              </a:rPr>
              <a:t> and aged care.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Can impact the amount of income that counts for </a:t>
            </a:r>
            <a:r>
              <a:rPr lang="en-US" sz="1600" dirty="0" err="1">
                <a:solidFill>
                  <a:schemeClr val="dk1"/>
                </a:solidFill>
              </a:rPr>
              <a:t>Centrelink</a:t>
            </a:r>
            <a:r>
              <a:rPr lang="en-US" sz="1600" dirty="0">
                <a:solidFill>
                  <a:schemeClr val="dk1"/>
                </a:solidFill>
              </a:rPr>
              <a:t>/</a:t>
            </a:r>
            <a:r>
              <a:rPr lang="en-US" sz="1600" dirty="0" err="1">
                <a:solidFill>
                  <a:schemeClr val="dk1"/>
                </a:solidFill>
              </a:rPr>
              <a:t>DVA</a:t>
            </a:r>
            <a:r>
              <a:rPr lang="en-US" sz="1600" dirty="0">
                <a:solidFill>
                  <a:schemeClr val="dk1"/>
                </a:solidFill>
              </a:rPr>
              <a:t> and aged care. </a:t>
            </a:r>
          </a:p>
          <a:p>
            <a:pPr>
              <a:buClr>
                <a:schemeClr val="accent1"/>
              </a:buCl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Where should the proceeds be invested?</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cash flow </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estate planning</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impact on </a:t>
            </a:r>
            <a:r>
              <a:rPr lang="en-US" sz="1400" dirty="0" err="1">
                <a:latin typeface="Arial" pitchFamily="34" charset="0"/>
                <a:cs typeface="Arial" pitchFamily="34" charset="0"/>
              </a:rPr>
              <a:t>Centrelink</a:t>
            </a:r>
            <a:r>
              <a:rPr lang="en-US" sz="1400" dirty="0">
                <a:latin typeface="Arial" pitchFamily="34" charset="0"/>
                <a:cs typeface="Arial" pitchFamily="34" charset="0"/>
              </a:rPr>
              <a:t>/</a:t>
            </a:r>
            <a:r>
              <a:rPr lang="en-US" sz="1400" dirty="0" err="1">
                <a:latin typeface="Arial" pitchFamily="34" charset="0"/>
                <a:cs typeface="Arial" pitchFamily="34" charset="0"/>
              </a:rPr>
              <a:t>DVA</a:t>
            </a:r>
            <a:r>
              <a:rPr lang="en-US" sz="1400" dirty="0">
                <a:latin typeface="Arial" pitchFamily="34" charset="0"/>
                <a:cs typeface="Arial" pitchFamily="34" charset="0"/>
              </a:rPr>
              <a:t> and aged care fees</a:t>
            </a:r>
          </a:p>
          <a:p>
            <a:pPr marL="285750" indent="-285750">
              <a:buFont typeface="Arial" panose="020B0604020202020204" pitchFamily="34" charset="0"/>
              <a:buChar char="•"/>
              <a:defRPr/>
            </a:pPr>
            <a:endParaRPr lang="en-US" sz="1600" dirty="0">
              <a:solidFill>
                <a:schemeClr val="dk1"/>
              </a:solidFill>
            </a:endParaRPr>
          </a:p>
          <a:p>
            <a:pPr lvl="1">
              <a:defRPr/>
            </a:pPr>
            <a:endParaRPr lang="en-US" sz="1600" dirty="0">
              <a:solidFill>
                <a:schemeClr val="dk1"/>
              </a:solidFill>
            </a:endParaRP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800" b="0" dirty="0"/>
              <a:t> </a:t>
            </a:r>
          </a:p>
        </p:txBody>
      </p:sp>
    </p:spTree>
    <p:extLst>
      <p:ext uri="{BB962C8B-B14F-4D97-AF65-F5344CB8AC3E}">
        <p14:creationId xmlns:p14="http://schemas.microsoft.com/office/powerpoint/2010/main" val="392591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74725" y="4387850"/>
            <a:ext cx="5754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rgbClr val="B7D30B"/>
              </a:buClr>
              <a:buFont typeface="Times" pitchFamily="18" charset="0"/>
              <a:buNone/>
            </a:pPr>
            <a:endParaRPr lang="en-AU" sz="1800" b="0">
              <a:solidFill>
                <a:srgbClr val="023C59"/>
              </a:solidFill>
              <a:ea typeface="Osaka" pitchFamily="1" charset="-128"/>
            </a:endParaRPr>
          </a:p>
        </p:txBody>
      </p:sp>
      <p:sp>
        <p:nvSpPr>
          <p:cNvPr id="10" name="Rectangle 2"/>
          <p:cNvSpPr>
            <a:spLocks noGrp="1" noChangeArrowheads="1"/>
          </p:cNvSpPr>
          <p:nvPr>
            <p:ph type="title"/>
          </p:nvPr>
        </p:nvSpPr>
        <p:spPr/>
        <p:txBody>
          <a:bodyPr/>
          <a:lstStyle/>
          <a:p>
            <a:r>
              <a:rPr lang="en-AU" dirty="0"/>
              <a:t>Costs and options</a:t>
            </a:r>
          </a:p>
        </p:txBody>
      </p:sp>
      <p:sp>
        <p:nvSpPr>
          <p:cNvPr id="11" name="Text Placeholder 3"/>
          <p:cNvSpPr txBox="1">
            <a:spLocks/>
          </p:cNvSpPr>
          <p:nvPr/>
        </p:nvSpPr>
        <p:spPr>
          <a:xfrm>
            <a:off x="608399" y="900000"/>
            <a:ext cx="7992675" cy="360000"/>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2200" dirty="0">
                <a:solidFill>
                  <a:schemeClr val="accent1"/>
                </a:solidFill>
              </a:rPr>
              <a:t>Seeking advice can help</a:t>
            </a:r>
          </a:p>
        </p:txBody>
      </p:sp>
      <p:sp>
        <p:nvSpPr>
          <p:cNvPr id="15" name="Text Placeholder 4"/>
          <p:cNvSpPr txBox="1">
            <a:spLocks/>
          </p:cNvSpPr>
          <p:nvPr/>
        </p:nvSpPr>
        <p:spPr>
          <a:xfrm>
            <a:off x="621085" y="6248400"/>
            <a:ext cx="6143401" cy="495935"/>
          </a:xfrm>
          <a:prstGeom prst="rect">
            <a:avLst/>
          </a:prstGeom>
        </p:spPr>
        <p:txBody>
          <a:bodyPr lIns="0" tIns="0" rIns="0" bIns="0"/>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pPr>
              <a:spcBef>
                <a:spcPts val="0"/>
              </a:spcBef>
            </a:pPr>
            <a:endParaRPr lang="en-AU" sz="800" b="0" dirty="0"/>
          </a:p>
        </p:txBody>
      </p:sp>
      <p:sp>
        <p:nvSpPr>
          <p:cNvPr id="8" name="Rectangle 7"/>
          <p:cNvSpPr/>
          <p:nvPr/>
        </p:nvSpPr>
        <p:spPr>
          <a:xfrm>
            <a:off x="539552" y="1319857"/>
            <a:ext cx="7704856" cy="4462760"/>
          </a:xfrm>
          <a:prstGeom prst="rect">
            <a:avLst/>
          </a:prstGeom>
        </p:spPr>
        <p:txBody>
          <a:bodyPr wrap="square">
            <a:spAutoFit/>
          </a:bodyPr>
          <a:lstStyle/>
          <a:p>
            <a:pPr>
              <a:defRPr/>
            </a:pPr>
            <a:r>
              <a:rPr lang="en-US" sz="1600" dirty="0">
                <a:solidFill>
                  <a:schemeClr val="dk1"/>
                </a:solidFill>
              </a:rPr>
              <a:t>Financial advice can help:</a:t>
            </a:r>
          </a:p>
          <a:p>
            <a:pP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improve regularity of cash flow</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identify strategies that complement estate planning goals</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find suitable investments to assist in:</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reducing aged care fees</a:t>
            </a:r>
          </a:p>
          <a:p>
            <a:pPr marL="645750" lvl="2" indent="-285750" defTabSz="898525">
              <a:buClr>
                <a:schemeClr val="accent1"/>
              </a:buClr>
              <a:buFont typeface="Arial" pitchFamily="34" charset="0"/>
              <a:buChar char="–"/>
              <a:defRPr/>
            </a:pPr>
            <a:r>
              <a:rPr lang="en-US" sz="1400" dirty="0">
                <a:latin typeface="Arial" pitchFamily="34" charset="0"/>
                <a:cs typeface="Arial" pitchFamily="34" charset="0"/>
              </a:rPr>
              <a:t>improving Age Pension entitlements</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demystify the transition to aged care</a:t>
            </a:r>
          </a:p>
          <a:p>
            <a:pPr marL="285750" indent="-285750">
              <a:buClr>
                <a:schemeClr val="accent1"/>
              </a:buClr>
              <a:buFont typeface="Arial" panose="020B0604020202020204" pitchFamily="34" charset="0"/>
              <a:buChar char="•"/>
              <a:defRPr/>
            </a:pPr>
            <a:endParaRPr lang="en-US" sz="1600" dirty="0">
              <a:solidFill>
                <a:schemeClr val="dk1"/>
              </a:solidFill>
            </a:endParaRPr>
          </a:p>
          <a:p>
            <a:pPr marL="285750" indent="-285750">
              <a:buClr>
                <a:schemeClr val="accent1"/>
              </a:buClr>
              <a:buFont typeface="Arial" panose="020B0604020202020204" pitchFamily="34" charset="0"/>
              <a:buChar char="•"/>
              <a:defRPr/>
            </a:pPr>
            <a:r>
              <a:rPr lang="en-US" sz="1600" dirty="0">
                <a:solidFill>
                  <a:schemeClr val="dk1"/>
                </a:solidFill>
              </a:rPr>
              <a:t>families and residents to make an informed choice.</a:t>
            </a:r>
          </a:p>
          <a:p>
            <a:pPr lvl="1">
              <a:defRPr/>
            </a:pPr>
            <a:endParaRPr lang="en-US" sz="1600" dirty="0">
              <a:solidFill>
                <a:schemeClr val="dk1"/>
              </a:solidFill>
            </a:endParaRPr>
          </a:p>
          <a:p>
            <a:pPr marL="285750" indent="-285750">
              <a:buFont typeface="Arial" panose="020B0604020202020204" pitchFamily="34" charset="0"/>
              <a:buChar char="•"/>
              <a:defRPr/>
            </a:pPr>
            <a:endParaRPr lang="en-US" sz="1600" dirty="0">
              <a:solidFill>
                <a:schemeClr val="dk1"/>
              </a:solidFill>
            </a:endParaRPr>
          </a:p>
          <a:p>
            <a:pPr lvl="1">
              <a:defRPr/>
            </a:pPr>
            <a:endParaRPr lang="en-US" sz="1600" dirty="0">
              <a:solidFill>
                <a:schemeClr val="dk1"/>
              </a:solidFill>
            </a:endParaRP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b="1" dirty="0"/>
          </a:p>
        </p:txBody>
      </p:sp>
      <p:sp>
        <p:nvSpPr>
          <p:cNvPr id="12" name="Text Placeholder 6"/>
          <p:cNvSpPr txBox="1">
            <a:spLocks/>
          </p:cNvSpPr>
          <p:nvPr/>
        </p:nvSpPr>
        <p:spPr>
          <a:xfrm>
            <a:off x="744215" y="6237642"/>
            <a:ext cx="6143401" cy="495935"/>
          </a:xfrm>
          <a:prstGeom prst="rect">
            <a:avLst/>
          </a:prstGeom>
        </p:spPr>
        <p:txBody>
          <a:bodyPr/>
          <a:lstStyle>
            <a:lvl1pPr marL="0" indent="0" algn="l" defTabSz="914400" rtl="0" eaLnBrk="1" latinLnBrk="0" hangingPunct="1">
              <a:spcBef>
                <a:spcPts val="900"/>
              </a:spcBef>
              <a:buClr>
                <a:schemeClr val="accent1"/>
              </a:buClr>
              <a:buFont typeface="Arial" pitchFamily="34" charset="0"/>
              <a:buNone/>
              <a:defRPr sz="1800" b="1" kern="1200">
                <a:solidFill>
                  <a:schemeClr val="tx1"/>
                </a:solidFill>
                <a:latin typeface="Arial" pitchFamily="34" charset="0"/>
                <a:ea typeface="+mn-ea"/>
                <a:cs typeface="Arial" pitchFamily="34" charset="0"/>
              </a:defRPr>
            </a:lvl1pPr>
            <a:lvl2pPr marL="179388" indent="-179388" algn="l" defTabSz="914400" rtl="0" eaLnBrk="1" latinLnBrk="0" hangingPunct="1">
              <a:spcBef>
                <a:spcPts val="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2pPr>
            <a:lvl3pPr marL="360000" indent="-180000" algn="l" defTabSz="898525"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5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0"/>
              </a:spcBef>
              <a:spcAft>
                <a:spcPts val="0"/>
              </a:spcAft>
              <a:buClr>
                <a:schemeClr val="accent1"/>
              </a:buClr>
              <a:buFont typeface="Arial" pitchFamily="34" charset="0"/>
              <a:buChar char="–"/>
              <a:defRPr sz="1400" kern="1200" baseline="0">
                <a:solidFill>
                  <a:schemeClr val="tx1"/>
                </a:solidFill>
                <a:latin typeface="Arial" pitchFamily="34" charset="0"/>
                <a:ea typeface="+mn-ea"/>
                <a:cs typeface="Arial" pitchFamily="34" charset="0"/>
              </a:defRPr>
            </a:lvl5pPr>
            <a:lvl6pPr marL="90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6pPr>
            <a:lvl7pPr marL="108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7pPr>
            <a:lvl8pPr marL="126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8pPr>
            <a:lvl9pPr marL="1440000" indent="-180000" algn="l" defTabSz="914400" rtl="0" eaLnBrk="1" latinLnBrk="0" hangingPunct="1">
              <a:spcBef>
                <a:spcPts val="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9pPr>
          </a:lstStyle>
          <a:p>
            <a:r>
              <a:rPr lang="en-AU" sz="800" b="0" dirty="0"/>
              <a:t> </a:t>
            </a:r>
          </a:p>
        </p:txBody>
      </p:sp>
    </p:spTree>
    <p:extLst>
      <p:ext uri="{BB962C8B-B14F-4D97-AF65-F5344CB8AC3E}">
        <p14:creationId xmlns:p14="http://schemas.microsoft.com/office/powerpoint/2010/main" val="110557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The value of advice</a:t>
            </a:r>
            <a:br>
              <a:rPr lang="en-AU" dirty="0"/>
            </a:br>
            <a:endParaRPr lang="en-AU" dirty="0"/>
          </a:p>
        </p:txBody>
      </p:sp>
    </p:spTree>
    <p:extLst>
      <p:ext uri="{BB962C8B-B14F-4D97-AF65-F5344CB8AC3E}">
        <p14:creationId xmlns:p14="http://schemas.microsoft.com/office/powerpoint/2010/main" val="135996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value of advice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89621360"/>
              </p:ext>
            </p:extLst>
          </p:nvPr>
        </p:nvGraphicFramePr>
        <p:xfrm>
          <a:off x="608013" y="1584325"/>
          <a:ext cx="7993062"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6"/>
          </p:nvPr>
        </p:nvSpPr>
        <p:spPr/>
        <p:txBody>
          <a:bodyPr/>
          <a:lstStyle/>
          <a:p>
            <a:r>
              <a:rPr lang="en-AU" dirty="0">
                <a:ea typeface="ＭＳ Ｐゴシック" pitchFamily="34" charset="-128"/>
              </a:rPr>
              <a:t>Benefits of seeking advice</a:t>
            </a:r>
          </a:p>
        </p:txBody>
      </p:sp>
      <p:sp>
        <p:nvSpPr>
          <p:cNvPr id="5" name="Text Placeholder 4"/>
          <p:cNvSpPr>
            <a:spLocks noGrp="1"/>
          </p:cNvSpPr>
          <p:nvPr>
            <p:ph type="body" sz="quarter" idx="20"/>
          </p:nvPr>
        </p:nvSpPr>
        <p:spPr/>
        <p:txBody>
          <a:bodyPr/>
          <a:lstStyle/>
          <a:p>
            <a:endParaRPr lang="en-AU"/>
          </a:p>
        </p:txBody>
      </p:sp>
    </p:spTree>
    <p:extLst>
      <p:ext uri="{BB962C8B-B14F-4D97-AF65-F5344CB8AC3E}">
        <p14:creationId xmlns:p14="http://schemas.microsoft.com/office/powerpoint/2010/main" val="458758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value of advice</a:t>
            </a:r>
          </a:p>
        </p:txBody>
      </p:sp>
      <p:sp>
        <p:nvSpPr>
          <p:cNvPr id="3" name="Text Placeholder 2"/>
          <p:cNvSpPr>
            <a:spLocks noGrp="1"/>
          </p:cNvSpPr>
          <p:nvPr>
            <p:ph type="body" sz="quarter" idx="20"/>
          </p:nvPr>
        </p:nvSpPr>
        <p:spPr/>
        <p:txBody>
          <a:bodyPr/>
          <a:lstStyle/>
          <a:p>
            <a:endParaRPr lang="en-AU"/>
          </a:p>
        </p:txBody>
      </p:sp>
      <p:sp>
        <p:nvSpPr>
          <p:cNvPr id="6" name="Text Placeholder 5"/>
          <p:cNvSpPr>
            <a:spLocks noGrp="1"/>
          </p:cNvSpPr>
          <p:nvPr>
            <p:ph type="body" sz="quarter" idx="16"/>
          </p:nvPr>
        </p:nvSpPr>
        <p:spPr/>
        <p:txBody>
          <a:bodyPr/>
          <a:lstStyle/>
          <a:p>
            <a:r>
              <a:rPr lang="en-AU" dirty="0"/>
              <a:t>Financial advice covers many areas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03" y="1916832"/>
            <a:ext cx="8604552" cy="3240360"/>
          </a:xfrm>
          <a:prstGeom prst="rect">
            <a:avLst/>
          </a:prstGeom>
        </p:spPr>
      </p:pic>
    </p:spTree>
    <p:extLst>
      <p:ext uri="{BB962C8B-B14F-4D97-AF65-F5344CB8AC3E}">
        <p14:creationId xmlns:p14="http://schemas.microsoft.com/office/powerpoint/2010/main" val="3214450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a:xfrm>
            <a:off x="608017" y="2057400"/>
            <a:ext cx="5184775" cy="2524125"/>
          </a:xfrm>
        </p:spPr>
        <p:txBody>
          <a:bodyPr/>
          <a:lstStyle/>
          <a:p>
            <a:pPr eaLnBrk="1" hangingPunct="1"/>
            <a:r>
              <a:rPr lang="en-AU" altLang="en-US" dirty="0">
                <a:ea typeface="ＭＳ Ｐゴシック" pitchFamily="34" charset="-128"/>
              </a:rPr>
              <a:t>Any questions?</a:t>
            </a:r>
            <a:br>
              <a:rPr lang="en-AU" altLang="en-US" dirty="0">
                <a:ea typeface="ＭＳ Ｐゴシック" pitchFamily="34" charset="-128"/>
              </a:rPr>
            </a:br>
            <a:endParaRPr lang="en-AU" altLang="en-US" dirty="0">
              <a:ea typeface="ＭＳ Ｐゴシック" pitchFamily="34" charset="-128"/>
            </a:endParaRPr>
          </a:p>
        </p:txBody>
      </p:sp>
    </p:spTree>
    <p:extLst>
      <p:ext uri="{BB962C8B-B14F-4D97-AF65-F5344CB8AC3E}">
        <p14:creationId xmlns:p14="http://schemas.microsoft.com/office/powerpoint/2010/main" val="25695462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idx="1"/>
            <p:extLst>
              <p:ext uri="{D42A27DB-BD31-4B8C-83A1-F6EECF244321}">
                <p14:modId xmlns:p14="http://schemas.microsoft.com/office/powerpoint/2010/main" val="811988584"/>
              </p:ext>
            </p:extLst>
          </p:nvPr>
        </p:nvGraphicFramePr>
        <p:xfrm>
          <a:off x="608013" y="1584325"/>
          <a:ext cx="7993062"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AU" dirty="0"/>
              <a:t>Why aged care advice</a:t>
            </a:r>
          </a:p>
        </p:txBody>
      </p:sp>
      <p:sp>
        <p:nvSpPr>
          <p:cNvPr id="6" name="Text Placeholder 5"/>
          <p:cNvSpPr>
            <a:spLocks noGrp="1"/>
          </p:cNvSpPr>
          <p:nvPr>
            <p:ph type="body" sz="quarter" idx="16"/>
          </p:nvPr>
        </p:nvSpPr>
        <p:spPr/>
        <p:txBody>
          <a:bodyPr/>
          <a:lstStyle/>
          <a:p>
            <a:r>
              <a:rPr lang="en-AU" dirty="0"/>
              <a:t>Expected increase in demand for aged care</a:t>
            </a:r>
          </a:p>
        </p:txBody>
      </p:sp>
      <p:sp>
        <p:nvSpPr>
          <p:cNvPr id="5" name="Text Placeholder 4"/>
          <p:cNvSpPr>
            <a:spLocks noGrp="1"/>
          </p:cNvSpPr>
          <p:nvPr>
            <p:ph type="body" sz="quarter" idx="20"/>
          </p:nvPr>
        </p:nvSpPr>
        <p:spPr/>
        <p:txBody>
          <a:bodyPr/>
          <a:lstStyle/>
          <a:p>
            <a:pPr marL="0" indent="0">
              <a:buNone/>
            </a:pPr>
            <a:r>
              <a:rPr lang="en-AU" dirty="0"/>
              <a:t>2015 Intergenerational report, and </a:t>
            </a:r>
          </a:p>
          <a:p>
            <a:pPr marL="0" indent="0">
              <a:buNone/>
            </a:pPr>
            <a:r>
              <a:rPr lang="en-AU" dirty="0"/>
              <a:t>ABS (Dec 2010)</a:t>
            </a:r>
          </a:p>
        </p:txBody>
      </p:sp>
      <p:sp>
        <p:nvSpPr>
          <p:cNvPr id="14" name="Oval 13"/>
          <p:cNvSpPr/>
          <p:nvPr/>
        </p:nvSpPr>
        <p:spPr>
          <a:xfrm>
            <a:off x="7596336" y="4077072"/>
            <a:ext cx="792088"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tx1"/>
              </a:solidFill>
            </a:endParaRPr>
          </a:p>
        </p:txBody>
      </p:sp>
      <p:sp>
        <p:nvSpPr>
          <p:cNvPr id="15" name="Oval 14"/>
          <p:cNvSpPr/>
          <p:nvPr/>
        </p:nvSpPr>
        <p:spPr>
          <a:xfrm>
            <a:off x="1691680" y="4725144"/>
            <a:ext cx="792088"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tx1"/>
              </a:solidFill>
            </a:endParaRPr>
          </a:p>
        </p:txBody>
      </p:sp>
      <p:cxnSp>
        <p:nvCxnSpPr>
          <p:cNvPr id="17" name="Straight Arrow Connector 16"/>
          <p:cNvCxnSpPr/>
          <p:nvPr/>
        </p:nvCxnSpPr>
        <p:spPr>
          <a:xfrm flipV="1">
            <a:off x="2483768" y="4238976"/>
            <a:ext cx="5112568" cy="6480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2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aged care advice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547771"/>
              </p:ext>
            </p:extLst>
          </p:nvPr>
        </p:nvGraphicFramePr>
        <p:xfrm>
          <a:off x="608013" y="1584325"/>
          <a:ext cx="7993065" cy="2418080"/>
        </p:xfrm>
        <a:graphic>
          <a:graphicData uri="http://schemas.openxmlformats.org/drawingml/2006/table">
            <a:tbl>
              <a:tblPr firstRow="1" bandRow="1">
                <a:tableStyleId>{5C22544A-7EE6-4342-B048-85BDC9FD1C3A}</a:tableStyleId>
              </a:tblPr>
              <a:tblGrid>
                <a:gridCol w="79563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1004742">
                  <a:extLst>
                    <a:ext uri="{9D8B030D-6E8A-4147-A177-3AD203B41FA5}">
                      <a16:colId xmlns:a16="http://schemas.microsoft.com/office/drawing/2014/main" val="20008"/>
                    </a:ext>
                  </a:extLst>
                </a:gridCol>
              </a:tblGrid>
              <a:tr h="548531">
                <a:tc>
                  <a:txBody>
                    <a:bodyPr/>
                    <a:lstStyle/>
                    <a:p>
                      <a:pPr algn="ctr"/>
                      <a:r>
                        <a:rPr lang="en-AU" sz="1800" dirty="0">
                          <a:solidFill>
                            <a:schemeClr val="tx1"/>
                          </a:solidFill>
                        </a:rPr>
                        <a:t>Age</a:t>
                      </a:r>
                    </a:p>
                  </a:txBody>
                  <a:tcPr/>
                </a:tc>
                <a:tc gridSpan="2">
                  <a:txBody>
                    <a:bodyPr/>
                    <a:lstStyle/>
                    <a:p>
                      <a:pPr algn="ctr"/>
                      <a:r>
                        <a:rPr lang="en-AU" sz="1800" dirty="0">
                          <a:solidFill>
                            <a:schemeClr val="tx1"/>
                          </a:solidFill>
                        </a:rPr>
                        <a:t>Disability free years</a:t>
                      </a:r>
                    </a:p>
                  </a:txBody>
                  <a:tcPr/>
                </a:tc>
                <a:tc hMerge="1">
                  <a:txBody>
                    <a:bodyPr/>
                    <a:lstStyle/>
                    <a:p>
                      <a:endParaRPr lang="en-AU"/>
                    </a:p>
                  </a:txBody>
                  <a:tcPr/>
                </a:tc>
                <a:tc gridSpan="2">
                  <a:txBody>
                    <a:bodyPr/>
                    <a:lstStyle/>
                    <a:p>
                      <a:pPr algn="ctr"/>
                      <a:r>
                        <a:rPr lang="en-AU" sz="1800" dirty="0">
                          <a:solidFill>
                            <a:schemeClr val="tx1"/>
                          </a:solidFill>
                        </a:rPr>
                        <a:t>Years with some disability</a:t>
                      </a:r>
                    </a:p>
                  </a:txBody>
                  <a:tcPr/>
                </a:tc>
                <a:tc hMerge="1">
                  <a:txBody>
                    <a:bodyPr/>
                    <a:lstStyle/>
                    <a:p>
                      <a:endParaRPr lang="en-AU"/>
                    </a:p>
                  </a:txBody>
                  <a:tcPr/>
                </a:tc>
                <a:tc gridSpan="2">
                  <a:txBody>
                    <a:bodyPr/>
                    <a:lstStyle/>
                    <a:p>
                      <a:pPr algn="ctr"/>
                      <a:r>
                        <a:rPr lang="en-AU" sz="1800" dirty="0">
                          <a:solidFill>
                            <a:schemeClr val="tx1"/>
                          </a:solidFill>
                        </a:rPr>
                        <a:t>Years with severe disability</a:t>
                      </a:r>
                    </a:p>
                  </a:txBody>
                  <a:tcPr/>
                </a:tc>
                <a:tc hMerge="1">
                  <a:txBody>
                    <a:bodyPr/>
                    <a:lstStyle/>
                    <a:p>
                      <a:endParaRPr lang="en-AU"/>
                    </a:p>
                  </a:txBody>
                  <a:tcPr/>
                </a:tc>
                <a:tc gridSpan="2">
                  <a:txBody>
                    <a:bodyPr/>
                    <a:lstStyle/>
                    <a:p>
                      <a:pPr algn="ctr"/>
                      <a:r>
                        <a:rPr lang="en-AU" sz="1800" dirty="0">
                          <a:solidFill>
                            <a:schemeClr val="tx1"/>
                          </a:solidFill>
                        </a:rPr>
                        <a:t>Total</a:t>
                      </a:r>
                    </a:p>
                  </a:txBody>
                  <a:tcPr/>
                </a:tc>
                <a:tc hMerge="1">
                  <a:txBody>
                    <a:bodyPr/>
                    <a:lstStyle/>
                    <a:p>
                      <a:pPr algn="ctr"/>
                      <a:endParaRPr lang="en-AU" sz="1800" dirty="0">
                        <a:solidFill>
                          <a:schemeClr val="tx1"/>
                        </a:solidFill>
                      </a:endParaRPr>
                    </a:p>
                  </a:txBody>
                  <a:tcPr/>
                </a:tc>
                <a:extLst>
                  <a:ext uri="{0D108BD9-81ED-4DB2-BD59-A6C34878D82A}">
                    <a16:rowId xmlns:a16="http://schemas.microsoft.com/office/drawing/2014/main" val="10000"/>
                  </a:ext>
                </a:extLst>
              </a:tr>
              <a:tr h="375920">
                <a:tc>
                  <a:txBody>
                    <a:bodyPr/>
                    <a:lstStyle/>
                    <a:p>
                      <a:pPr algn="ctr"/>
                      <a:endParaRPr lang="en-AU" sz="1800" dirty="0"/>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Male</a:t>
                      </a:r>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Female</a:t>
                      </a:r>
                    </a:p>
                  </a:txBody>
                  <a:tcPr/>
                </a:tc>
                <a:tc>
                  <a:txBody>
                    <a:bodyPr/>
                    <a:lstStyle/>
                    <a:p>
                      <a:pPr marL="0" algn="ctr" defTabSz="914400" rtl="0" eaLnBrk="1" latinLnBrk="0" hangingPunct="1"/>
                      <a:r>
                        <a:rPr lang="en-AU" sz="1800" kern="1200" dirty="0">
                          <a:solidFill>
                            <a:schemeClr val="dk1"/>
                          </a:solidFill>
                          <a:latin typeface="+mn-lt"/>
                          <a:ea typeface="+mn-ea"/>
                          <a:cs typeface="+mn-cs"/>
                        </a:rPr>
                        <a:t>Male</a:t>
                      </a:r>
                    </a:p>
                  </a:txBody>
                  <a:tcPr/>
                </a:tc>
                <a:tc>
                  <a:txBody>
                    <a:bodyPr/>
                    <a:lstStyle/>
                    <a:p>
                      <a:pPr marL="0" algn="ctr" defTabSz="914400" rtl="0" eaLnBrk="1" latinLnBrk="0" hangingPunct="1"/>
                      <a:r>
                        <a:rPr lang="en-AU" sz="1800" kern="1200" dirty="0">
                          <a:solidFill>
                            <a:schemeClr val="dk1"/>
                          </a:solidFill>
                          <a:latin typeface="+mn-lt"/>
                          <a:ea typeface="+mn-ea"/>
                          <a:cs typeface="+mn-cs"/>
                        </a:rPr>
                        <a:t>Female</a:t>
                      </a:r>
                    </a:p>
                  </a:txBody>
                  <a:tcPr/>
                </a:tc>
                <a:tc>
                  <a:txBody>
                    <a:bodyPr/>
                    <a:lstStyle/>
                    <a:p>
                      <a:pPr marL="0" algn="ctr" defTabSz="914400" rtl="0" eaLnBrk="1" latinLnBrk="0" hangingPunct="1"/>
                      <a:r>
                        <a:rPr lang="en-AU" sz="1800" kern="1200" dirty="0">
                          <a:solidFill>
                            <a:schemeClr val="dk1"/>
                          </a:solidFill>
                          <a:latin typeface="+mn-lt"/>
                          <a:ea typeface="+mn-ea"/>
                          <a:cs typeface="+mn-cs"/>
                        </a:rPr>
                        <a:t>Male</a:t>
                      </a:r>
                    </a:p>
                  </a:txBody>
                  <a:tcPr/>
                </a:tc>
                <a:tc>
                  <a:txBody>
                    <a:bodyPr/>
                    <a:lstStyle/>
                    <a:p>
                      <a:pPr marL="0" algn="ctr" defTabSz="914400" rtl="0" eaLnBrk="1" latinLnBrk="0" hangingPunct="1"/>
                      <a:r>
                        <a:rPr lang="en-AU" sz="1800" kern="1200" dirty="0">
                          <a:solidFill>
                            <a:schemeClr val="dk1"/>
                          </a:solidFill>
                          <a:latin typeface="+mn-lt"/>
                          <a:ea typeface="+mn-ea"/>
                          <a:cs typeface="+mn-cs"/>
                        </a:rPr>
                        <a:t>Female</a:t>
                      </a:r>
                    </a:p>
                  </a:txBody>
                  <a:tcPr/>
                </a:tc>
                <a:tc>
                  <a:txBody>
                    <a:bodyPr/>
                    <a:lstStyle/>
                    <a:p>
                      <a:pPr marL="0" algn="ctr" defTabSz="914400" rtl="0" eaLnBrk="1" latinLnBrk="0" hangingPunct="1"/>
                      <a:r>
                        <a:rPr lang="en-AU" sz="1800" kern="1200" dirty="0">
                          <a:solidFill>
                            <a:schemeClr val="dk1"/>
                          </a:solidFill>
                          <a:latin typeface="+mn-lt"/>
                          <a:ea typeface="+mn-ea"/>
                          <a:cs typeface="+mn-cs"/>
                        </a:rPr>
                        <a:t>Male</a:t>
                      </a:r>
                    </a:p>
                  </a:txBody>
                  <a:tcPr/>
                </a:tc>
                <a:tc>
                  <a:txBody>
                    <a:bodyPr/>
                    <a:lstStyle/>
                    <a:p>
                      <a:pPr marL="0" algn="ctr" defTabSz="914400" rtl="0" eaLnBrk="1" latinLnBrk="0" hangingPunct="1"/>
                      <a:r>
                        <a:rPr lang="en-AU" sz="1800" kern="1200" dirty="0">
                          <a:solidFill>
                            <a:schemeClr val="dk1"/>
                          </a:solidFill>
                          <a:latin typeface="+mn-lt"/>
                          <a:ea typeface="+mn-ea"/>
                          <a:cs typeface="+mn-cs"/>
                        </a:rPr>
                        <a:t>Female</a:t>
                      </a:r>
                    </a:p>
                  </a:txBody>
                  <a:tcPr/>
                </a:tc>
                <a:extLst>
                  <a:ext uri="{0D108BD9-81ED-4DB2-BD59-A6C34878D82A}">
                    <a16:rowId xmlns:a16="http://schemas.microsoft.com/office/drawing/2014/main" val="10001"/>
                  </a:ext>
                </a:extLst>
              </a:tr>
              <a:tr h="375920">
                <a:tc>
                  <a:txBody>
                    <a:bodyPr/>
                    <a:lstStyle/>
                    <a:p>
                      <a:pPr algn="ctr"/>
                      <a:r>
                        <a:rPr lang="en-AU" sz="1800" dirty="0"/>
                        <a:t>65</a:t>
                      </a:r>
                    </a:p>
                  </a:txBody>
                  <a:tcPr/>
                </a:tc>
                <a:tc>
                  <a:txBody>
                    <a:bodyPr/>
                    <a:lstStyle/>
                    <a:p>
                      <a:pPr algn="ctr"/>
                      <a:r>
                        <a:rPr lang="en-AU" dirty="0"/>
                        <a:t>9</a:t>
                      </a:r>
                    </a:p>
                  </a:txBody>
                  <a:tcPr/>
                </a:tc>
                <a:tc>
                  <a:txBody>
                    <a:bodyPr/>
                    <a:lstStyle/>
                    <a:p>
                      <a:pPr algn="ctr"/>
                      <a:r>
                        <a:rPr lang="en-AU" dirty="0"/>
                        <a:t>10</a:t>
                      </a:r>
                    </a:p>
                  </a:txBody>
                  <a:tcPr/>
                </a:tc>
                <a:tc>
                  <a:txBody>
                    <a:bodyPr/>
                    <a:lstStyle/>
                    <a:p>
                      <a:pPr algn="ctr"/>
                      <a:r>
                        <a:rPr lang="en-AU" dirty="0"/>
                        <a:t>10</a:t>
                      </a:r>
                    </a:p>
                  </a:txBody>
                  <a:tcPr/>
                </a:tc>
                <a:tc>
                  <a:txBody>
                    <a:bodyPr/>
                    <a:lstStyle/>
                    <a:p>
                      <a:pPr algn="ctr"/>
                      <a:r>
                        <a:rPr lang="en-AU" dirty="0"/>
                        <a:t>12</a:t>
                      </a:r>
                    </a:p>
                  </a:txBody>
                  <a:tcPr/>
                </a:tc>
                <a:tc>
                  <a:txBody>
                    <a:bodyPr/>
                    <a:lstStyle/>
                    <a:p>
                      <a:pPr marL="0" algn="ctr" defTabSz="914400" rtl="0" eaLnBrk="1" latinLnBrk="0" hangingPunct="1"/>
                      <a:r>
                        <a:rPr lang="en-AU" sz="1800" kern="1200" dirty="0">
                          <a:solidFill>
                            <a:schemeClr val="dk1"/>
                          </a:solidFill>
                          <a:latin typeface="+mn-lt"/>
                          <a:ea typeface="+mn-ea"/>
                          <a:cs typeface="+mn-cs"/>
                        </a:rPr>
                        <a:t>3</a:t>
                      </a:r>
                    </a:p>
                  </a:txBody>
                  <a:tcPr/>
                </a:tc>
                <a:tc>
                  <a:txBody>
                    <a:bodyPr/>
                    <a:lstStyle/>
                    <a:p>
                      <a:pPr marL="0" algn="ctr" defTabSz="914400" rtl="0" eaLnBrk="1" latinLnBrk="0" hangingPunct="1"/>
                      <a:r>
                        <a:rPr lang="en-AU" sz="1800" kern="1200" dirty="0">
                          <a:solidFill>
                            <a:schemeClr val="dk1"/>
                          </a:solidFill>
                          <a:latin typeface="+mn-lt"/>
                          <a:ea typeface="+mn-ea"/>
                          <a:cs typeface="+mn-cs"/>
                        </a:rPr>
                        <a:t>6</a:t>
                      </a:r>
                    </a:p>
                  </a:txBody>
                  <a:tcPr/>
                </a:tc>
                <a:tc>
                  <a:txBody>
                    <a:bodyPr/>
                    <a:lstStyle/>
                    <a:p>
                      <a:pPr marL="0" algn="ctr" defTabSz="914400" rtl="0" eaLnBrk="1" latinLnBrk="0" hangingPunct="1"/>
                      <a:r>
                        <a:rPr lang="en-AU" sz="1800" kern="1200" dirty="0">
                          <a:solidFill>
                            <a:schemeClr val="dk1"/>
                          </a:solidFill>
                          <a:latin typeface="+mn-lt"/>
                          <a:ea typeface="+mn-ea"/>
                          <a:cs typeface="+mn-cs"/>
                        </a:rPr>
                        <a:t>22</a:t>
                      </a:r>
                    </a:p>
                  </a:txBody>
                  <a:tcPr/>
                </a:tc>
                <a:tc>
                  <a:txBody>
                    <a:bodyPr/>
                    <a:lstStyle/>
                    <a:p>
                      <a:pPr marL="0" algn="ctr" defTabSz="914400" rtl="0" eaLnBrk="1" latinLnBrk="0" hangingPunct="1"/>
                      <a:r>
                        <a:rPr lang="en-AU" sz="1800" kern="1200" dirty="0">
                          <a:solidFill>
                            <a:schemeClr val="dk1"/>
                          </a:solidFill>
                          <a:latin typeface="+mn-lt"/>
                          <a:ea typeface="+mn-ea"/>
                          <a:cs typeface="+mn-cs"/>
                        </a:rPr>
                        <a:t>28</a:t>
                      </a:r>
                    </a:p>
                  </a:txBody>
                  <a:tcPr/>
                </a:tc>
                <a:extLst>
                  <a:ext uri="{0D108BD9-81ED-4DB2-BD59-A6C34878D82A}">
                    <a16:rowId xmlns:a16="http://schemas.microsoft.com/office/drawing/2014/main" val="10002"/>
                  </a:ext>
                </a:extLst>
              </a:tr>
              <a:tr h="375920">
                <a:tc>
                  <a:txBody>
                    <a:bodyPr/>
                    <a:lstStyle/>
                    <a:p>
                      <a:pPr algn="ctr"/>
                      <a:r>
                        <a:rPr lang="en-AU" sz="1800" dirty="0"/>
                        <a:t>75</a:t>
                      </a:r>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4</a:t>
                      </a:r>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5</a:t>
                      </a:r>
                    </a:p>
                  </a:txBody>
                  <a:tcPr/>
                </a:tc>
                <a:tc>
                  <a:txBody>
                    <a:bodyPr/>
                    <a:lstStyle/>
                    <a:p>
                      <a:pPr marL="0" algn="ctr" defTabSz="914400" rtl="0" eaLnBrk="1" latinLnBrk="0" hangingPunct="1"/>
                      <a:r>
                        <a:rPr lang="en-AU" sz="1800" kern="1200" dirty="0">
                          <a:solidFill>
                            <a:schemeClr val="dk1"/>
                          </a:solidFill>
                          <a:latin typeface="+mn-lt"/>
                          <a:ea typeface="+mn-ea"/>
                          <a:cs typeface="+mn-cs"/>
                        </a:rPr>
                        <a:t>8</a:t>
                      </a:r>
                    </a:p>
                  </a:txBody>
                  <a:tcPr/>
                </a:tc>
                <a:tc>
                  <a:txBody>
                    <a:bodyPr/>
                    <a:lstStyle/>
                    <a:p>
                      <a:pPr marL="0" algn="ctr" defTabSz="914400" rtl="0" eaLnBrk="1" latinLnBrk="0" hangingPunct="1"/>
                      <a:r>
                        <a:rPr lang="en-AU" sz="1800" kern="1200" dirty="0">
                          <a:solidFill>
                            <a:schemeClr val="dk1"/>
                          </a:solidFill>
                          <a:latin typeface="+mn-lt"/>
                          <a:ea typeface="+mn-ea"/>
                          <a:cs typeface="+mn-cs"/>
                        </a:rPr>
                        <a:t>9</a:t>
                      </a:r>
                    </a:p>
                  </a:txBody>
                  <a:tcPr/>
                </a:tc>
                <a:tc>
                  <a:txBody>
                    <a:bodyPr/>
                    <a:lstStyle/>
                    <a:p>
                      <a:pPr marL="0" algn="ctr" defTabSz="914400" rtl="0" eaLnBrk="1" latinLnBrk="0" hangingPunct="1"/>
                      <a:r>
                        <a:rPr lang="en-AU" sz="1800" kern="1200" dirty="0">
                          <a:solidFill>
                            <a:schemeClr val="dk1"/>
                          </a:solidFill>
                          <a:latin typeface="+mn-lt"/>
                          <a:ea typeface="+mn-ea"/>
                          <a:cs typeface="+mn-cs"/>
                        </a:rPr>
                        <a:t>3</a:t>
                      </a:r>
                    </a:p>
                  </a:txBody>
                  <a:tcPr/>
                </a:tc>
                <a:tc>
                  <a:txBody>
                    <a:bodyPr/>
                    <a:lstStyle/>
                    <a:p>
                      <a:pPr marL="0" algn="ctr" defTabSz="914400" rtl="0" eaLnBrk="1" latinLnBrk="0" hangingPunct="1"/>
                      <a:r>
                        <a:rPr lang="en-AU" sz="1800" kern="1200" dirty="0">
                          <a:solidFill>
                            <a:schemeClr val="dk1"/>
                          </a:solidFill>
                          <a:latin typeface="+mn-lt"/>
                          <a:ea typeface="+mn-ea"/>
                          <a:cs typeface="+mn-cs"/>
                        </a:rPr>
                        <a:t>5</a:t>
                      </a:r>
                    </a:p>
                  </a:txBody>
                  <a:tcPr/>
                </a:tc>
                <a:tc>
                  <a:txBody>
                    <a:bodyPr/>
                    <a:lstStyle/>
                    <a:p>
                      <a:pPr marL="0" algn="ctr" defTabSz="914400" rtl="0" eaLnBrk="1" latinLnBrk="0" hangingPunct="1"/>
                      <a:r>
                        <a:rPr lang="en-AU" sz="1800" kern="1200" dirty="0">
                          <a:solidFill>
                            <a:schemeClr val="dk1"/>
                          </a:solidFill>
                          <a:latin typeface="+mn-lt"/>
                          <a:ea typeface="+mn-ea"/>
                          <a:cs typeface="+mn-cs"/>
                        </a:rPr>
                        <a:t>15</a:t>
                      </a:r>
                    </a:p>
                  </a:txBody>
                  <a:tcPr/>
                </a:tc>
                <a:tc>
                  <a:txBody>
                    <a:bodyPr/>
                    <a:lstStyle/>
                    <a:p>
                      <a:pPr marL="0" algn="ctr" defTabSz="914400" rtl="0" eaLnBrk="1" latinLnBrk="0" hangingPunct="1"/>
                      <a:r>
                        <a:rPr lang="en-AU" sz="1800" kern="1200" dirty="0">
                          <a:solidFill>
                            <a:schemeClr val="dk1"/>
                          </a:solidFill>
                          <a:latin typeface="+mn-lt"/>
                          <a:ea typeface="+mn-ea"/>
                          <a:cs typeface="+mn-cs"/>
                        </a:rPr>
                        <a:t>19</a:t>
                      </a:r>
                    </a:p>
                  </a:txBody>
                  <a:tcPr/>
                </a:tc>
                <a:extLst>
                  <a:ext uri="{0D108BD9-81ED-4DB2-BD59-A6C34878D82A}">
                    <a16:rowId xmlns:a16="http://schemas.microsoft.com/office/drawing/2014/main" val="10003"/>
                  </a:ext>
                </a:extLst>
              </a:tr>
              <a:tr h="375920">
                <a:tc>
                  <a:txBody>
                    <a:bodyPr/>
                    <a:lstStyle/>
                    <a:p>
                      <a:pPr algn="ctr"/>
                      <a:r>
                        <a:rPr lang="en-AU" sz="1800" dirty="0"/>
                        <a:t>85</a:t>
                      </a:r>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1</a:t>
                      </a:r>
                    </a:p>
                  </a:txBody>
                  <a:tcPr/>
                </a:tc>
                <a:tc>
                  <a:txBody>
                    <a:bodyPr/>
                    <a:lstStyle/>
                    <a:p>
                      <a:pPr marL="0" algn="ctr" defTabSz="914400" rtl="0" eaLnBrk="1" latinLnBrk="0" hangingPunct="1">
                        <a:buNone/>
                      </a:pPr>
                      <a:r>
                        <a:rPr lang="en-AU" sz="1800" kern="1200" dirty="0">
                          <a:solidFill>
                            <a:schemeClr val="dk1"/>
                          </a:solidFill>
                          <a:latin typeface="+mn-lt"/>
                          <a:ea typeface="+mn-ea"/>
                          <a:cs typeface="+mn-cs"/>
                        </a:rPr>
                        <a:t>2</a:t>
                      </a:r>
                    </a:p>
                  </a:txBody>
                  <a:tcPr/>
                </a:tc>
                <a:tc>
                  <a:txBody>
                    <a:bodyPr/>
                    <a:lstStyle/>
                    <a:p>
                      <a:pPr marL="0" algn="ctr" defTabSz="914400" rtl="0" eaLnBrk="1" latinLnBrk="0" hangingPunct="1"/>
                      <a:r>
                        <a:rPr lang="en-AU" sz="1800" kern="1200" dirty="0">
                          <a:solidFill>
                            <a:schemeClr val="dk1"/>
                          </a:solidFill>
                          <a:latin typeface="+mn-lt"/>
                          <a:ea typeface="+mn-ea"/>
                          <a:cs typeface="+mn-cs"/>
                        </a:rPr>
                        <a:t>5</a:t>
                      </a:r>
                    </a:p>
                  </a:txBody>
                  <a:tcPr/>
                </a:tc>
                <a:tc>
                  <a:txBody>
                    <a:bodyPr/>
                    <a:lstStyle/>
                    <a:p>
                      <a:pPr marL="0" algn="ctr" defTabSz="914400" rtl="0" eaLnBrk="1" latinLnBrk="0" hangingPunct="1"/>
                      <a:r>
                        <a:rPr lang="en-AU" sz="1800" kern="1200" dirty="0">
                          <a:solidFill>
                            <a:schemeClr val="dk1"/>
                          </a:solidFill>
                          <a:latin typeface="+mn-lt"/>
                          <a:ea typeface="+mn-ea"/>
                          <a:cs typeface="+mn-cs"/>
                        </a:rPr>
                        <a:t>6</a:t>
                      </a:r>
                    </a:p>
                  </a:txBody>
                  <a:tcPr/>
                </a:tc>
                <a:tc>
                  <a:txBody>
                    <a:bodyPr/>
                    <a:lstStyle/>
                    <a:p>
                      <a:pPr marL="0" algn="ctr" defTabSz="914400" rtl="0" eaLnBrk="1" latinLnBrk="0" hangingPunct="1"/>
                      <a:r>
                        <a:rPr lang="en-AU" sz="1800" kern="1200" dirty="0">
                          <a:solidFill>
                            <a:schemeClr val="dk1"/>
                          </a:solidFill>
                          <a:latin typeface="+mn-lt"/>
                          <a:ea typeface="+mn-ea"/>
                          <a:cs typeface="+mn-cs"/>
                        </a:rPr>
                        <a:t>2</a:t>
                      </a:r>
                    </a:p>
                  </a:txBody>
                  <a:tcPr/>
                </a:tc>
                <a:tc>
                  <a:txBody>
                    <a:bodyPr/>
                    <a:lstStyle/>
                    <a:p>
                      <a:pPr marL="0" algn="ctr" defTabSz="914400" rtl="0" eaLnBrk="1" latinLnBrk="0" hangingPunct="1"/>
                      <a:r>
                        <a:rPr lang="en-AU" sz="1800" kern="1200" dirty="0">
                          <a:solidFill>
                            <a:schemeClr val="dk1"/>
                          </a:solidFill>
                          <a:latin typeface="+mn-lt"/>
                          <a:ea typeface="+mn-ea"/>
                          <a:cs typeface="+mn-cs"/>
                        </a:rPr>
                        <a:t>4</a:t>
                      </a:r>
                    </a:p>
                  </a:txBody>
                  <a:tcPr/>
                </a:tc>
                <a:tc>
                  <a:txBody>
                    <a:bodyPr/>
                    <a:lstStyle/>
                    <a:p>
                      <a:pPr marL="0" algn="ctr" defTabSz="914400" rtl="0" eaLnBrk="1" latinLnBrk="0" hangingPunct="1"/>
                      <a:r>
                        <a:rPr lang="en-AU" sz="1800" kern="1200" dirty="0">
                          <a:solidFill>
                            <a:schemeClr val="dk1"/>
                          </a:solidFill>
                          <a:latin typeface="+mn-lt"/>
                          <a:ea typeface="+mn-ea"/>
                          <a:cs typeface="+mn-cs"/>
                        </a:rPr>
                        <a:t>8</a:t>
                      </a:r>
                    </a:p>
                  </a:txBody>
                  <a:tcPr/>
                </a:tc>
                <a:tc>
                  <a:txBody>
                    <a:bodyPr/>
                    <a:lstStyle/>
                    <a:p>
                      <a:pPr marL="0" algn="ctr" defTabSz="914400" rtl="0" eaLnBrk="1" latinLnBrk="0" hangingPunct="1"/>
                      <a:r>
                        <a:rPr lang="en-AU" sz="1800" kern="1200" dirty="0">
                          <a:solidFill>
                            <a:schemeClr val="dk1"/>
                          </a:solidFill>
                          <a:latin typeface="+mn-lt"/>
                          <a:ea typeface="+mn-ea"/>
                          <a:cs typeface="+mn-cs"/>
                        </a:rPr>
                        <a:t>12</a:t>
                      </a:r>
                    </a:p>
                  </a:txBody>
                  <a:tcPr/>
                </a:tc>
                <a:extLst>
                  <a:ext uri="{0D108BD9-81ED-4DB2-BD59-A6C34878D82A}">
                    <a16:rowId xmlns:a16="http://schemas.microsoft.com/office/drawing/2014/main" val="10004"/>
                  </a:ext>
                </a:extLst>
              </a:tr>
            </a:tbl>
          </a:graphicData>
        </a:graphic>
      </p:graphicFrame>
      <p:sp>
        <p:nvSpPr>
          <p:cNvPr id="6" name="Text Placeholder 5"/>
          <p:cNvSpPr>
            <a:spLocks noGrp="1"/>
          </p:cNvSpPr>
          <p:nvPr>
            <p:ph type="body" sz="quarter" idx="16"/>
          </p:nvPr>
        </p:nvSpPr>
        <p:spPr/>
        <p:txBody>
          <a:bodyPr/>
          <a:lstStyle/>
          <a:p>
            <a:r>
              <a:rPr lang="en-AU" dirty="0"/>
              <a:t>Potential for aged care</a:t>
            </a:r>
          </a:p>
        </p:txBody>
      </p:sp>
      <p:sp>
        <p:nvSpPr>
          <p:cNvPr id="7" name="Text Placeholder 6"/>
          <p:cNvSpPr>
            <a:spLocks noGrp="1"/>
          </p:cNvSpPr>
          <p:nvPr>
            <p:ph type="body" sz="quarter" idx="20"/>
          </p:nvPr>
        </p:nvSpPr>
        <p:spPr/>
        <p:txBody>
          <a:bodyPr/>
          <a:lstStyle/>
          <a:p>
            <a:pPr marL="0" indent="0">
              <a:buNone/>
            </a:pPr>
            <a:r>
              <a:rPr lang="en-AU" dirty="0"/>
              <a:t>Source: Australian Institute of Health and Welfare, Changes in life expectancy and disability in Australia , 2015.</a:t>
            </a:r>
          </a:p>
          <a:p>
            <a:pPr marL="0" indent="0">
              <a:buNone/>
            </a:pPr>
            <a:r>
              <a:rPr lang="en-AU" dirty="0"/>
              <a:t>1. ABS, 2015 Survey of Disability, Ageing and Carers (sample size of 75,211 persons).</a:t>
            </a:r>
          </a:p>
          <a:p>
            <a:pPr marL="0" indent="0">
              <a:buNone/>
            </a:pPr>
            <a:endParaRPr lang="en-AU" dirty="0"/>
          </a:p>
        </p:txBody>
      </p:sp>
      <p:graphicFrame>
        <p:nvGraphicFramePr>
          <p:cNvPr id="8" name="Group 115"/>
          <p:cNvGraphicFramePr>
            <a:graphicFrameLocks noGrp="1"/>
          </p:cNvGraphicFramePr>
          <p:nvPr>
            <p:extLst>
              <p:ext uri="{D42A27DB-BD31-4B8C-83A1-F6EECF244321}">
                <p14:modId xmlns:p14="http://schemas.microsoft.com/office/powerpoint/2010/main" val="1779311756"/>
              </p:ext>
            </p:extLst>
          </p:nvPr>
        </p:nvGraphicFramePr>
        <p:xfrm>
          <a:off x="611560" y="4519463"/>
          <a:ext cx="7989518" cy="493713"/>
        </p:xfrm>
        <a:graphic>
          <a:graphicData uri="http://schemas.openxmlformats.org/drawingml/2006/table">
            <a:tbl>
              <a:tblPr/>
              <a:tblGrid>
                <a:gridCol w="7989518">
                  <a:extLst>
                    <a:ext uri="{9D8B030D-6E8A-4147-A177-3AD203B41FA5}">
                      <a16:colId xmlns:a16="http://schemas.microsoft.com/office/drawing/2014/main" val="20000"/>
                    </a:ext>
                  </a:extLst>
                </a:gridCol>
              </a:tblGrid>
              <a:tr h="493713">
                <a:tc>
                  <a:txBody>
                    <a:bodyPr/>
                    <a:lstStyle/>
                    <a:p>
                      <a:r>
                        <a:rPr lang="en-AU" dirty="0"/>
                        <a:t>Just over half</a:t>
                      </a:r>
                      <a:r>
                        <a:rPr lang="en-AU" baseline="30000" dirty="0"/>
                        <a:t>1</a:t>
                      </a:r>
                      <a:r>
                        <a:rPr lang="en-AU" baseline="0" dirty="0"/>
                        <a:t> </a:t>
                      </a:r>
                      <a:r>
                        <a:rPr lang="en-AU" dirty="0"/>
                        <a:t>of Australians aged 65 and over reported living with disability</a:t>
                      </a:r>
                    </a:p>
                  </a:txBody>
                  <a:tcPr marL="91447" marR="91447" marT="45872" marB="4587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3F7E7">
                        <a:alpha val="5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4649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Overview of residential aged care</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784119031"/>
              </p:ext>
            </p:extLst>
          </p:nvPr>
        </p:nvGraphicFramePr>
        <p:xfrm>
          <a:off x="608013" y="1305981"/>
          <a:ext cx="7993062"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6"/>
          </p:nvPr>
        </p:nvSpPr>
        <p:spPr/>
        <p:txBody>
          <a:bodyPr/>
          <a:lstStyle/>
          <a:p>
            <a:r>
              <a:rPr lang="en-AU" dirty="0"/>
              <a:t>Aged care options</a:t>
            </a:r>
            <a:br>
              <a:rPr lang="en-AU" dirty="0"/>
            </a:br>
            <a:endParaRPr lang="en-AU" dirty="0"/>
          </a:p>
        </p:txBody>
      </p:sp>
      <p:sp>
        <p:nvSpPr>
          <p:cNvPr id="7" name="Text Placeholder 6"/>
          <p:cNvSpPr>
            <a:spLocks noGrp="1"/>
          </p:cNvSpPr>
          <p:nvPr>
            <p:ph type="body" sz="quarter" idx="20"/>
          </p:nvPr>
        </p:nvSpPr>
        <p:spPr/>
        <p:txBody>
          <a:bodyPr/>
          <a:lstStyle/>
          <a:p>
            <a:pPr marL="0" indent="0">
              <a:buNone/>
            </a:pPr>
            <a:endParaRPr lang="en-AU" dirty="0"/>
          </a:p>
        </p:txBody>
      </p:sp>
    </p:spTree>
    <p:extLst>
      <p:ext uri="{BB962C8B-B14F-4D97-AF65-F5344CB8AC3E}">
        <p14:creationId xmlns:p14="http://schemas.microsoft.com/office/powerpoint/2010/main" val="328687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Overview of residential aged care</a:t>
            </a:r>
          </a:p>
        </p:txBody>
      </p:sp>
      <p:sp>
        <p:nvSpPr>
          <p:cNvPr id="6" name="Text Placeholder 5"/>
          <p:cNvSpPr>
            <a:spLocks noGrp="1"/>
          </p:cNvSpPr>
          <p:nvPr>
            <p:ph type="body" sz="quarter" idx="16"/>
          </p:nvPr>
        </p:nvSpPr>
        <p:spPr/>
        <p:txBody>
          <a:bodyPr/>
          <a:lstStyle/>
          <a:p>
            <a:r>
              <a:rPr lang="en-AU" dirty="0"/>
              <a:t>Various options and support for your needs</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4109659732"/>
              </p:ext>
            </p:extLst>
          </p:nvPr>
        </p:nvGraphicFramePr>
        <p:xfrm>
          <a:off x="611386" y="1584101"/>
          <a:ext cx="7993062"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20"/>
          </p:nvPr>
        </p:nvSpPr>
        <p:spPr/>
        <p:txBody>
          <a:bodyPr/>
          <a:lstStyle/>
          <a:p>
            <a:endParaRPr lang="en-AU"/>
          </a:p>
        </p:txBody>
      </p:sp>
    </p:spTree>
    <p:extLst>
      <p:ext uri="{BB962C8B-B14F-4D97-AF65-F5344CB8AC3E}">
        <p14:creationId xmlns:p14="http://schemas.microsoft.com/office/powerpoint/2010/main" val="406527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Overview of residential aged care</a:t>
            </a:r>
          </a:p>
        </p:txBody>
      </p:sp>
      <p:sp>
        <p:nvSpPr>
          <p:cNvPr id="5" name="Content Placeholder 4"/>
          <p:cNvSpPr>
            <a:spLocks noGrp="1"/>
          </p:cNvSpPr>
          <p:nvPr>
            <p:ph idx="1"/>
          </p:nvPr>
        </p:nvSpPr>
        <p:spPr/>
        <p:txBody>
          <a:bodyPr/>
          <a:lstStyle/>
          <a:p>
            <a:pPr lvl="1">
              <a:spcAft>
                <a:spcPts val="600"/>
              </a:spcAft>
            </a:pPr>
            <a:r>
              <a:rPr lang="en-AU" sz="1800" dirty="0">
                <a:ea typeface="ＭＳ Ｐゴシック" pitchFamily="34" charset="-128"/>
              </a:rPr>
              <a:t>Residential aged care</a:t>
            </a:r>
          </a:p>
          <a:p>
            <a:pPr lvl="2">
              <a:spcAft>
                <a:spcPts val="600"/>
              </a:spcAft>
            </a:pPr>
            <a:r>
              <a:rPr lang="en-AU" sz="1600" dirty="0"/>
              <a:t>77% of residents are aged 80 or over</a:t>
            </a:r>
            <a:endParaRPr lang="en-AU" sz="1600" baseline="30000" dirty="0"/>
          </a:p>
          <a:p>
            <a:pPr lvl="2">
              <a:spcAft>
                <a:spcPts val="600"/>
              </a:spcAft>
            </a:pPr>
            <a:r>
              <a:rPr lang="en-AU" sz="1600" dirty="0"/>
              <a:t>68% of residents are female</a:t>
            </a:r>
            <a:endParaRPr lang="en-AU" sz="1600" baseline="30000" dirty="0"/>
          </a:p>
          <a:p>
            <a:pPr lvl="2">
              <a:spcAft>
                <a:spcPts val="600"/>
              </a:spcAft>
            </a:pPr>
            <a:r>
              <a:rPr lang="en-AU" sz="1600" dirty="0"/>
              <a:t>19% stay for 5 years or more</a:t>
            </a:r>
            <a:endParaRPr lang="en-AU" sz="1600" baseline="30000" dirty="0"/>
          </a:p>
          <a:p>
            <a:pPr lvl="2">
              <a:spcAft>
                <a:spcPts val="600"/>
              </a:spcAft>
            </a:pPr>
            <a:r>
              <a:rPr lang="en-AU" sz="1600" dirty="0"/>
              <a:t>87% of residents receive a Government pension</a:t>
            </a:r>
            <a:r>
              <a:rPr lang="en-AU" sz="1600" baseline="30000" dirty="0"/>
              <a:t>1</a:t>
            </a:r>
          </a:p>
          <a:p>
            <a:pPr lvl="2">
              <a:spcAft>
                <a:spcPts val="600"/>
              </a:spcAft>
            </a:pPr>
            <a:endParaRPr lang="en-AU" sz="1600" dirty="0"/>
          </a:p>
          <a:p>
            <a:pPr lvl="2">
              <a:spcAft>
                <a:spcPts val="600"/>
              </a:spcAft>
            </a:pPr>
            <a:r>
              <a:rPr lang="en-AU" sz="1600" dirty="0">
                <a:solidFill>
                  <a:schemeClr val="bg2"/>
                </a:solidFill>
              </a:rPr>
              <a:t>The most common age range for entry into aged care is 85-89</a:t>
            </a:r>
            <a:endParaRPr lang="en-AU" sz="1600" baseline="30000" dirty="0">
              <a:solidFill>
                <a:schemeClr val="bg2"/>
              </a:solidFill>
            </a:endParaRPr>
          </a:p>
          <a:p>
            <a:pPr lvl="2">
              <a:spcAft>
                <a:spcPts val="600"/>
              </a:spcAft>
            </a:pPr>
            <a:r>
              <a:rPr lang="en-AU" sz="1600" dirty="0">
                <a:solidFill>
                  <a:schemeClr val="bg2"/>
                </a:solidFill>
              </a:rPr>
              <a:t>Average length of stay in aged care:</a:t>
            </a:r>
          </a:p>
          <a:p>
            <a:pPr lvl="4">
              <a:spcAft>
                <a:spcPts val="600"/>
              </a:spcAft>
            </a:pPr>
            <a:r>
              <a:rPr lang="en-AU" sz="1600" dirty="0">
                <a:solidFill>
                  <a:schemeClr val="bg2"/>
                </a:solidFill>
              </a:rPr>
              <a:t>2.27 years for males</a:t>
            </a:r>
            <a:endParaRPr lang="en-AU" sz="1600" baseline="30000" dirty="0">
              <a:solidFill>
                <a:schemeClr val="bg2"/>
              </a:solidFill>
            </a:endParaRPr>
          </a:p>
          <a:p>
            <a:pPr lvl="4">
              <a:spcAft>
                <a:spcPts val="600"/>
              </a:spcAft>
            </a:pPr>
            <a:r>
              <a:rPr lang="en-AU" sz="1600" dirty="0">
                <a:solidFill>
                  <a:schemeClr val="bg2"/>
                </a:solidFill>
              </a:rPr>
              <a:t>3.31 years for females</a:t>
            </a:r>
            <a:endParaRPr lang="en-AU" sz="1600" baseline="30000" dirty="0">
              <a:solidFill>
                <a:schemeClr val="bg2"/>
              </a:solidFill>
            </a:endParaRPr>
          </a:p>
        </p:txBody>
      </p:sp>
      <p:sp>
        <p:nvSpPr>
          <p:cNvPr id="6" name="Text Placeholder 5"/>
          <p:cNvSpPr>
            <a:spLocks noGrp="1"/>
          </p:cNvSpPr>
          <p:nvPr>
            <p:ph type="body" sz="quarter" idx="16"/>
          </p:nvPr>
        </p:nvSpPr>
        <p:spPr/>
        <p:txBody>
          <a:bodyPr/>
          <a:lstStyle/>
          <a:p>
            <a:r>
              <a:rPr lang="en-AU" dirty="0"/>
              <a:t>Aged care facts</a:t>
            </a:r>
          </a:p>
        </p:txBody>
      </p:sp>
      <p:sp>
        <p:nvSpPr>
          <p:cNvPr id="7" name="Text Placeholder 6"/>
          <p:cNvSpPr>
            <a:spLocks noGrp="1"/>
          </p:cNvSpPr>
          <p:nvPr>
            <p:ph type="body" sz="quarter" idx="20"/>
          </p:nvPr>
        </p:nvSpPr>
        <p:spPr/>
        <p:txBody>
          <a:bodyPr/>
          <a:lstStyle/>
          <a:p>
            <a:pPr marL="0" indent="0">
              <a:buNone/>
            </a:pPr>
            <a:r>
              <a:rPr lang="en-AU" dirty="0"/>
              <a:t>Source: Australian Institute of Health and Welfare, Residential Aged Care and Home Care 2014-15</a:t>
            </a:r>
          </a:p>
          <a:p>
            <a:pPr marL="0" indent="0">
              <a:buNone/>
            </a:pPr>
            <a:endParaRPr lang="en-AU" dirty="0"/>
          </a:p>
          <a:p>
            <a:pPr marL="0" indent="0">
              <a:buNone/>
            </a:pPr>
            <a:r>
              <a:rPr lang="en-AU" dirty="0"/>
              <a:t>1 Australian Institute of Health and Welfare, Residential Aged Care and Home Care 2013-14 </a:t>
            </a:r>
          </a:p>
          <a:p>
            <a:pPr marL="0" indent="0">
              <a:buNone/>
            </a:pPr>
            <a:endParaRPr lang="en-AU" dirty="0"/>
          </a:p>
        </p:txBody>
      </p:sp>
      <p:sp>
        <p:nvSpPr>
          <p:cNvPr id="2" name="Footer Placeholder 1"/>
          <p:cNvSpPr>
            <a:spLocks noGrp="1"/>
          </p:cNvSpPr>
          <p:nvPr>
            <p:ph type="ftr" sz="quarter" idx="22"/>
          </p:nvPr>
        </p:nvSpPr>
        <p:spPr/>
        <p:txBody>
          <a:bodyPr/>
          <a:lstStyle/>
          <a:p>
            <a:endParaRPr lang="en-AU" dirty="0"/>
          </a:p>
        </p:txBody>
      </p:sp>
    </p:spTree>
    <p:extLst>
      <p:ext uri="{BB962C8B-B14F-4D97-AF65-F5344CB8AC3E}">
        <p14:creationId xmlns:p14="http://schemas.microsoft.com/office/powerpoint/2010/main" val="149653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Overview of residential aged care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6232349"/>
              </p:ext>
            </p:extLst>
          </p:nvPr>
        </p:nvGraphicFramePr>
        <p:xfrm>
          <a:off x="467544" y="1607975"/>
          <a:ext cx="8356475" cy="2336799"/>
        </p:xfrm>
        <a:graphic>
          <a:graphicData uri="http://schemas.openxmlformats.org/drawingml/2006/table">
            <a:tbl>
              <a:tblPr firstRow="1" bandRow="1">
                <a:tableStyleId>{5C22544A-7EE6-4342-B048-85BDC9FD1C3A}</a:tableStyleId>
              </a:tblPr>
              <a:tblGrid>
                <a:gridCol w="2739852">
                  <a:extLst>
                    <a:ext uri="{9D8B030D-6E8A-4147-A177-3AD203B41FA5}">
                      <a16:colId xmlns:a16="http://schemas.microsoft.com/office/drawing/2014/main" val="20000"/>
                    </a:ext>
                  </a:extLst>
                </a:gridCol>
                <a:gridCol w="3164804">
                  <a:extLst>
                    <a:ext uri="{9D8B030D-6E8A-4147-A177-3AD203B41FA5}">
                      <a16:colId xmlns:a16="http://schemas.microsoft.com/office/drawing/2014/main" val="20001"/>
                    </a:ext>
                  </a:extLst>
                </a:gridCol>
                <a:gridCol w="2451819">
                  <a:extLst>
                    <a:ext uri="{9D8B030D-6E8A-4147-A177-3AD203B41FA5}">
                      <a16:colId xmlns:a16="http://schemas.microsoft.com/office/drawing/2014/main" val="20002"/>
                    </a:ext>
                  </a:extLst>
                </a:gridCol>
              </a:tblGrid>
              <a:tr h="853440">
                <a:tc>
                  <a:txBody>
                    <a:bodyPr/>
                    <a:lstStyle/>
                    <a:p>
                      <a:pPr algn="ctr"/>
                      <a:r>
                        <a:rPr lang="en-AU" sz="2000" dirty="0">
                          <a:solidFill>
                            <a:schemeClr val="tx1"/>
                          </a:solidFill>
                        </a:rPr>
                        <a:t>Category</a:t>
                      </a:r>
                    </a:p>
                  </a:txBody>
                  <a:tcPr marT="60960" marB="60960"/>
                </a:tc>
                <a:tc>
                  <a:txBody>
                    <a:bodyPr/>
                    <a:lstStyle/>
                    <a:p>
                      <a:pPr algn="ctr"/>
                      <a:r>
                        <a:rPr lang="en-AU" sz="2000" dirty="0">
                          <a:solidFill>
                            <a:schemeClr val="tx1"/>
                          </a:solidFill>
                        </a:rPr>
                        <a:t>Average Published Price</a:t>
                      </a:r>
                    </a:p>
                    <a:p>
                      <a:pPr marL="0" marR="0" indent="0" algn="ctr" defTabSz="9144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RAD / DAP</a:t>
                      </a:r>
                    </a:p>
                  </a:txBody>
                  <a:tcPr marT="60960" marB="60960"/>
                </a:tc>
                <a:tc>
                  <a:txBody>
                    <a:bodyPr/>
                    <a:lstStyle/>
                    <a:p>
                      <a:pPr algn="ctr"/>
                      <a:r>
                        <a:rPr lang="en-AU" sz="2000" dirty="0">
                          <a:solidFill>
                            <a:schemeClr val="tx1"/>
                          </a:solidFill>
                        </a:rPr>
                        <a:t>Average Agreed</a:t>
                      </a:r>
                    </a:p>
                    <a:p>
                      <a:pPr algn="ctr"/>
                      <a:r>
                        <a:rPr lang="en-AU" sz="2000" dirty="0">
                          <a:solidFill>
                            <a:schemeClr val="tx1"/>
                          </a:solidFill>
                        </a:rPr>
                        <a:t>RAD / DAP</a:t>
                      </a:r>
                    </a:p>
                  </a:txBody>
                  <a:tcPr marT="60960" marB="60960"/>
                </a:tc>
                <a:extLst>
                  <a:ext uri="{0D108BD9-81ED-4DB2-BD59-A6C34878D82A}">
                    <a16:rowId xmlns:a16="http://schemas.microsoft.com/office/drawing/2014/main" val="10000"/>
                  </a:ext>
                </a:extLst>
              </a:tr>
              <a:tr h="494453">
                <a:tc>
                  <a:txBody>
                    <a:bodyPr/>
                    <a:lstStyle/>
                    <a:p>
                      <a:r>
                        <a:rPr lang="en-AU" sz="2000" dirty="0"/>
                        <a:t>Highest in major cities</a:t>
                      </a:r>
                      <a:r>
                        <a:rPr lang="en-AU" sz="2000" baseline="0" dirty="0"/>
                        <a:t> </a:t>
                      </a:r>
                      <a:endParaRPr lang="en-AU" sz="2000" dirty="0"/>
                    </a:p>
                  </a:txBody>
                  <a:tcPr marT="60960" marB="60960"/>
                </a:tc>
                <a:tc>
                  <a:txBody>
                    <a:bodyPr/>
                    <a:lstStyle/>
                    <a:p>
                      <a:pPr algn="ctr"/>
                      <a:r>
                        <a:rPr lang="en-AU" sz="2000" dirty="0"/>
                        <a:t>$396,000 / $62.17</a:t>
                      </a:r>
                    </a:p>
                  </a:txBody>
                  <a:tcPr marT="60960" marB="60960"/>
                </a:tc>
                <a:tc>
                  <a:txBody>
                    <a:bodyPr/>
                    <a:lstStyle/>
                    <a:p>
                      <a:pPr algn="ctr"/>
                      <a:r>
                        <a:rPr lang="en-AU" sz="2000" dirty="0"/>
                        <a:t>$364,000 / $57.14</a:t>
                      </a:r>
                    </a:p>
                  </a:txBody>
                  <a:tcPr marT="60960" marB="60960"/>
                </a:tc>
                <a:extLst>
                  <a:ext uri="{0D108BD9-81ED-4DB2-BD59-A6C34878D82A}">
                    <a16:rowId xmlns:a16="http://schemas.microsoft.com/office/drawing/2014/main" val="10001"/>
                  </a:ext>
                </a:extLst>
              </a:tr>
              <a:tr h="494453">
                <a:tc>
                  <a:txBody>
                    <a:bodyPr/>
                    <a:lstStyle/>
                    <a:p>
                      <a:r>
                        <a:rPr lang="en-AU" sz="2000" dirty="0"/>
                        <a:t>Regional areas</a:t>
                      </a:r>
                    </a:p>
                  </a:txBody>
                  <a:tcPr marT="60960" marB="60960"/>
                </a:tc>
                <a:tc>
                  <a:txBody>
                    <a:bodyPr/>
                    <a:lstStyle/>
                    <a:p>
                      <a:pPr algn="ctr"/>
                      <a:r>
                        <a:rPr lang="en-AU" sz="2000" dirty="0"/>
                        <a:t>$335,000 / $52.59</a:t>
                      </a:r>
                    </a:p>
                  </a:txBody>
                  <a:tcPr marT="60960" marB="60960"/>
                </a:tc>
                <a:tc>
                  <a:txBody>
                    <a:bodyPr/>
                    <a:lstStyle/>
                    <a:p>
                      <a:pPr algn="ctr"/>
                      <a:r>
                        <a:rPr lang="en-AU" sz="2000" dirty="0"/>
                        <a:t>$295,000 / $46.31</a:t>
                      </a:r>
                    </a:p>
                  </a:txBody>
                  <a:tcPr marT="60960" marB="60960"/>
                </a:tc>
                <a:extLst>
                  <a:ext uri="{0D108BD9-81ED-4DB2-BD59-A6C34878D82A}">
                    <a16:rowId xmlns:a16="http://schemas.microsoft.com/office/drawing/2014/main" val="10002"/>
                  </a:ext>
                </a:extLst>
              </a:tr>
              <a:tr h="494453">
                <a:tc>
                  <a:txBody>
                    <a:bodyPr/>
                    <a:lstStyle/>
                    <a:p>
                      <a:r>
                        <a:rPr lang="en-AU" sz="2000" dirty="0"/>
                        <a:t>Remote areas</a:t>
                      </a:r>
                    </a:p>
                  </a:txBody>
                  <a:tcPr marT="60960" marB="60960"/>
                </a:tc>
                <a:tc>
                  <a:txBody>
                    <a:bodyPr/>
                    <a:lstStyle/>
                    <a:p>
                      <a:pPr algn="ctr"/>
                      <a:r>
                        <a:rPr lang="en-AU" sz="2000" dirty="0"/>
                        <a:t>$297,000 / $46.62</a:t>
                      </a:r>
                    </a:p>
                  </a:txBody>
                  <a:tcPr marT="60960" marB="60960"/>
                </a:tc>
                <a:tc>
                  <a:txBody>
                    <a:bodyPr/>
                    <a:lstStyle/>
                    <a:p>
                      <a:pPr algn="ctr"/>
                      <a:r>
                        <a:rPr lang="en-AU" sz="2000" dirty="0"/>
                        <a:t>$246,000 / $38.62</a:t>
                      </a:r>
                    </a:p>
                  </a:txBody>
                  <a:tcPr marT="60960" marB="60960"/>
                </a:tc>
                <a:extLst>
                  <a:ext uri="{0D108BD9-81ED-4DB2-BD59-A6C34878D82A}">
                    <a16:rowId xmlns:a16="http://schemas.microsoft.com/office/drawing/2014/main" val="10003"/>
                  </a:ext>
                </a:extLst>
              </a:tr>
            </a:tbl>
          </a:graphicData>
        </a:graphic>
      </p:graphicFrame>
      <p:sp>
        <p:nvSpPr>
          <p:cNvPr id="6" name="Text Placeholder 5"/>
          <p:cNvSpPr>
            <a:spLocks noGrp="1"/>
          </p:cNvSpPr>
          <p:nvPr>
            <p:ph type="body" sz="quarter" idx="16"/>
          </p:nvPr>
        </p:nvSpPr>
        <p:spPr/>
        <p:txBody>
          <a:bodyPr/>
          <a:lstStyle/>
          <a:p>
            <a:r>
              <a:rPr lang="en-AU" dirty="0"/>
              <a:t>Aged care facts</a:t>
            </a:r>
          </a:p>
        </p:txBody>
      </p:sp>
      <p:sp>
        <p:nvSpPr>
          <p:cNvPr id="7" name="Text Placeholder 6"/>
          <p:cNvSpPr>
            <a:spLocks noGrp="1"/>
          </p:cNvSpPr>
          <p:nvPr>
            <p:ph type="body" sz="quarter" idx="20"/>
          </p:nvPr>
        </p:nvSpPr>
        <p:spPr/>
        <p:txBody>
          <a:bodyPr/>
          <a:lstStyle/>
          <a:p>
            <a:pPr marL="0" indent="0">
              <a:buNone/>
            </a:pPr>
            <a:r>
              <a:rPr lang="en-AU" dirty="0"/>
              <a:t>Source: Aged Care Financing Authority | Annual Report on the Funding and Financing of the Aged Care Sector 2016 provides average RADs.  DAPs based on MPIR as at 1 July 2017 which is 5.73%.</a:t>
            </a:r>
          </a:p>
          <a:p>
            <a:pPr marL="0" indent="0">
              <a:buNone/>
            </a:pPr>
            <a:endParaRPr lang="en-AU" dirty="0"/>
          </a:p>
        </p:txBody>
      </p:sp>
      <p:sp>
        <p:nvSpPr>
          <p:cNvPr id="2" name="Footer Placeholder 1"/>
          <p:cNvSpPr>
            <a:spLocks noGrp="1"/>
          </p:cNvSpPr>
          <p:nvPr>
            <p:ph type="ftr" sz="quarter" idx="22"/>
          </p:nvPr>
        </p:nvSpPr>
        <p:spPr/>
        <p:txBody>
          <a:bodyPr/>
          <a:lstStyle/>
          <a:p>
            <a:endParaRPr lang="en-AU" dirty="0"/>
          </a:p>
        </p:txBody>
      </p:sp>
      <p:sp>
        <p:nvSpPr>
          <p:cNvPr id="8" name="Rectangle 7"/>
          <p:cNvSpPr/>
          <p:nvPr/>
        </p:nvSpPr>
        <p:spPr>
          <a:xfrm>
            <a:off x="179512" y="4077072"/>
            <a:ext cx="8784976" cy="1754326"/>
          </a:xfrm>
          <a:prstGeom prst="rect">
            <a:avLst/>
          </a:prstGeom>
        </p:spPr>
        <p:txBody>
          <a:bodyPr wrap="square">
            <a:spAutoFit/>
          </a:bodyPr>
          <a:lstStyle/>
          <a:p>
            <a:pPr algn="ctr"/>
            <a:endParaRPr lang="en-AU" dirty="0"/>
          </a:p>
          <a:p>
            <a:pPr algn="ctr"/>
            <a:r>
              <a:rPr lang="en-AU" dirty="0"/>
              <a:t>As at 31 May 2016, 86% of all prices published were less than $550,000; 8% were published at $550,000 and 6% were higher</a:t>
            </a:r>
          </a:p>
          <a:p>
            <a:pPr algn="ctr"/>
            <a:endParaRPr lang="en-AU" dirty="0"/>
          </a:p>
          <a:p>
            <a:pPr marL="0" lvl="2" algn="ctr"/>
            <a:r>
              <a:rPr lang="en-AU" dirty="0"/>
              <a:t>In NSW the average is $378,000 however 90% are between $200,000 and $675,000</a:t>
            </a:r>
          </a:p>
          <a:p>
            <a:pPr algn="ctr"/>
            <a:endParaRPr lang="en-AU" dirty="0"/>
          </a:p>
        </p:txBody>
      </p:sp>
    </p:spTree>
    <p:extLst>
      <p:ext uri="{BB962C8B-B14F-4D97-AF65-F5344CB8AC3E}">
        <p14:creationId xmlns:p14="http://schemas.microsoft.com/office/powerpoint/2010/main" val="2928356566"/>
      </p:ext>
    </p:extLst>
  </p:cSld>
  <p:clrMapOvr>
    <a:masterClrMapping/>
  </p:clrMapOvr>
</p:sld>
</file>

<file path=ppt/theme/theme1.xml><?xml version="1.0" encoding="utf-8"?>
<a:theme xmlns:a="http://schemas.openxmlformats.org/drawingml/2006/main" name="Corporate_Challenger">
  <a:themeElements>
    <a:clrScheme name="Custom 1">
      <a:dk1>
        <a:srgbClr val="231F20"/>
      </a:dk1>
      <a:lt1>
        <a:sysClr val="window" lastClr="FFFFFF"/>
      </a:lt1>
      <a:dk2>
        <a:srgbClr val="E6EFCC"/>
      </a:dk2>
      <a:lt2>
        <a:srgbClr val="000000"/>
      </a:lt2>
      <a:accent1>
        <a:srgbClr val="B7D30B"/>
      </a:accent1>
      <a:accent2>
        <a:srgbClr val="595959"/>
      </a:accent2>
      <a:accent3>
        <a:srgbClr val="165C7D"/>
      </a:accent3>
      <a:accent4>
        <a:srgbClr val="343434"/>
      </a:accent4>
      <a:accent5>
        <a:srgbClr val="5B7F8B"/>
      </a:accent5>
      <a:accent6>
        <a:srgbClr val="9D9D9D"/>
      </a:accent6>
      <a:hlink>
        <a:srgbClr val="000000"/>
      </a:hlink>
      <a:folHlink>
        <a:srgbClr val="000000"/>
      </a:folHlink>
    </a:clrScheme>
    <a:fontScheme name="Challeng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Challenger" insertBeforeMso="TabHome" keytip="Q">
        <group idMso="GroupSlides"/>
        <group id="Group1" label=" ">
          <buttonGroup id="bg1">
            <button idMso="IndentDecrease" visible="true" label="Decrease List Level"/>
            <button idMso="IndentIncrease" visible="true" label="Increase List Level"/>
          </buttonGroup>
          <separator id="sep1"/>
          <button idMso="ZoomFitToWindow" size="large" label="Fit to Window"/>
          <separator id="separator1"/>
          <checkBox idMso="GuidesShowHide" label="Guides"/>
          <splitButton id="groupsplitbutton" size="normal">
            <button idMso="ObjectsGroup"/>
            <menu id="groupsplitmenu" itemSize="normal">
              <button idMso="ObjectsUngroup"/>
              <button idMso="ObjectsRegroup"/>
            </menu>
          </splitButton>
          <splitButton id="sendbacksplitbutton" size="large">
            <button idMso="ObjectSendToBack" label="Send to Back"/>
            <menu id="sendbacksplitmenu" itemSize="large">
              <button idMso="ObjectBringToFront" label="Bring to Front"/>
            </menu>
          </splitButton>
          <separator id="sep2"/>
          <toggleButton idMso="SelectionPane" label="Selection Pane" size="large"/>
        </group>
        <group id="group2"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Corporate_Challenger</Template>
  <TotalTime>29869</TotalTime>
  <Words>2335</Words>
  <Application>Microsoft Office PowerPoint</Application>
  <PresentationFormat>On-screen Show (4:3)</PresentationFormat>
  <Paragraphs>467</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ＭＳ Ｐゴシック</vt:lpstr>
      <vt:lpstr>Arial</vt:lpstr>
      <vt:lpstr>Calibri</vt:lpstr>
      <vt:lpstr>Osaka</vt:lpstr>
      <vt:lpstr>Times</vt:lpstr>
      <vt:lpstr>Times New Roman</vt:lpstr>
      <vt:lpstr>ヒラギノ角ゴ Pro W3</vt:lpstr>
      <vt:lpstr>Corporate_Challenger</vt:lpstr>
      <vt:lpstr>Aged Care: Strategies and Solutions </vt:lpstr>
      <vt:lpstr>PowerPoint Presentation</vt:lpstr>
      <vt:lpstr>Agenda</vt:lpstr>
      <vt:lpstr>Why aged care advice</vt:lpstr>
      <vt:lpstr>Why aged care advice</vt:lpstr>
      <vt:lpstr>Overview of residential aged care</vt:lpstr>
      <vt:lpstr>Overview of residential aged care</vt:lpstr>
      <vt:lpstr>Overview of residential aged care</vt:lpstr>
      <vt:lpstr>Overview of residential aged care</vt:lpstr>
      <vt:lpstr>Overview of residential aged care</vt:lpstr>
      <vt:lpstr>Overview of residential aged care</vt:lpstr>
      <vt:lpstr>The aged care process</vt:lpstr>
      <vt:lpstr>The aged care process</vt:lpstr>
      <vt:lpstr>The aged care process</vt:lpstr>
      <vt:lpstr>The aged care process</vt:lpstr>
      <vt:lpstr>The aged care process</vt:lpstr>
      <vt:lpstr>The aged care process</vt:lpstr>
      <vt:lpstr>The costs and options</vt:lpstr>
      <vt:lpstr>The aged care process</vt:lpstr>
      <vt:lpstr>Costs and options</vt:lpstr>
      <vt:lpstr>Costs and options</vt:lpstr>
      <vt:lpstr>Costs and options</vt:lpstr>
      <vt:lpstr>Costs and options</vt:lpstr>
      <vt:lpstr>Costs and options</vt:lpstr>
      <vt:lpstr>Costs and options</vt:lpstr>
      <vt:lpstr>The costs and options</vt:lpstr>
      <vt:lpstr>Costs and options</vt:lpstr>
      <vt:lpstr>The costs and options</vt:lpstr>
      <vt:lpstr>Costs and options</vt:lpstr>
      <vt:lpstr>Costs and options</vt:lpstr>
      <vt:lpstr>Costs and options</vt:lpstr>
      <vt:lpstr>The value of advice </vt:lpstr>
      <vt:lpstr>The value of advice</vt:lpstr>
      <vt:lpstr>The value of advice</vt:lpstr>
      <vt:lpstr>Any questions? </vt:lpstr>
    </vt:vector>
  </TitlesOfParts>
  <Company>Challenger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Clare Vandine</dc:creator>
  <cp:lastModifiedBy>Prasheila Narsey</cp:lastModifiedBy>
  <cp:revision>916</cp:revision>
  <cp:lastPrinted>2017-01-11T21:21:56Z</cp:lastPrinted>
  <dcterms:created xsi:type="dcterms:W3CDTF">2013-07-10T05:46:21Z</dcterms:created>
  <dcterms:modified xsi:type="dcterms:W3CDTF">2017-08-28T23:27:57Z</dcterms:modified>
  <cp:category>Corporate Master</cp:category>
</cp:coreProperties>
</file>