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04" r:id="rId2"/>
    <p:sldId id="453" r:id="rId3"/>
    <p:sldId id="316" r:id="rId4"/>
    <p:sldId id="425" r:id="rId5"/>
    <p:sldId id="426" r:id="rId6"/>
    <p:sldId id="432" r:id="rId7"/>
    <p:sldId id="427" r:id="rId8"/>
    <p:sldId id="433" r:id="rId9"/>
    <p:sldId id="434" r:id="rId10"/>
    <p:sldId id="448" r:id="rId11"/>
    <p:sldId id="436" r:id="rId12"/>
    <p:sldId id="452" r:id="rId13"/>
    <p:sldId id="437" r:id="rId14"/>
    <p:sldId id="438" r:id="rId15"/>
    <p:sldId id="431" r:id="rId16"/>
    <p:sldId id="428" r:id="rId17"/>
    <p:sldId id="446" r:id="rId18"/>
    <p:sldId id="447" r:id="rId19"/>
    <p:sldId id="443" r:id="rId20"/>
    <p:sldId id="439" r:id="rId21"/>
    <p:sldId id="441" r:id="rId22"/>
    <p:sldId id="440" r:id="rId23"/>
    <p:sldId id="442" r:id="rId24"/>
    <p:sldId id="451" r:id="rId25"/>
    <p:sldId id="450" r:id="rId26"/>
  </p:sldIdLst>
  <p:sldSz cx="9906000" cy="6858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
          <p15:clr>
            <a:srgbClr val="A4A3A4"/>
          </p15:clr>
        </p15:guide>
        <p15:guide id="2">
          <p15:clr>
            <a:srgbClr val="A4A3A4"/>
          </p15:clr>
        </p15:guide>
        <p15:guide id="3" orient="horz">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84A"/>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89536" autoAdjust="0"/>
  </p:normalViewPr>
  <p:slideViewPr>
    <p:cSldViewPr snapToGrid="0" snapToObjects="1" showGuides="1">
      <p:cViewPr varScale="1">
        <p:scale>
          <a:sx n="102" d="100"/>
          <a:sy n="102" d="100"/>
        </p:scale>
        <p:origin x="1758" y="114"/>
      </p:cViewPr>
      <p:guideLst>
        <p:guide orient="horz" pos="60"/>
        <p:guide/>
        <p:guide orient="horz"/>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25" d="100"/>
          <a:sy n="125" d="100"/>
        </p:scale>
        <p:origin x="-1384" y="432"/>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australianunity.net.au\UserDirs\VIC-AR\CBezeruk\PR\Copy%20of%20Copy%20of%20David%20Bryant%20Presentation%20Data%20Pack%20v2%20(0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AU"/>
            </a:pPr>
            <a:r>
              <a:rPr lang="en-US"/>
              <a:t>Mercer / IPD Unlisted Property Fund Index Distribution Yield</a:t>
            </a:r>
          </a:p>
        </c:rich>
      </c:tx>
      <c:overlay val="0"/>
    </c:title>
    <c:autoTitleDeleted val="0"/>
    <c:plotArea>
      <c:layout/>
      <c:lineChart>
        <c:grouping val="standard"/>
        <c:varyColors val="0"/>
        <c:ser>
          <c:idx val="0"/>
          <c:order val="0"/>
          <c:tx>
            <c:strRef>
              <c:f>'Chart 5'!$B$2</c:f>
              <c:strCache>
                <c:ptCount val="1"/>
                <c:pt idx="0">
                  <c:v>Mercer / IPD Unlisted Property Fund Distribution Yield</c:v>
                </c:pt>
              </c:strCache>
            </c:strRef>
          </c:tx>
          <c:spPr>
            <a:ln w="38100"/>
          </c:spPr>
          <c:marker>
            <c:symbol val="none"/>
          </c:marker>
          <c:cat>
            <c:numRef>
              <c:f>'Chart 5'!$A$3:$A$107</c:f>
              <c:numCache>
                <c:formatCode>yyyy</c:formatCode>
                <c:ptCount val="105"/>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pt idx="26">
                  <c:v>40391</c:v>
                </c:pt>
                <c:pt idx="27">
                  <c:v>40422</c:v>
                </c:pt>
                <c:pt idx="28">
                  <c:v>40452</c:v>
                </c:pt>
                <c:pt idx="29">
                  <c:v>40483</c:v>
                </c:pt>
                <c:pt idx="30">
                  <c:v>40513</c:v>
                </c:pt>
                <c:pt idx="31">
                  <c:v>40544</c:v>
                </c:pt>
                <c:pt idx="32">
                  <c:v>40575</c:v>
                </c:pt>
                <c:pt idx="33">
                  <c:v>40603</c:v>
                </c:pt>
                <c:pt idx="34">
                  <c:v>40634</c:v>
                </c:pt>
                <c:pt idx="35">
                  <c:v>40664</c:v>
                </c:pt>
                <c:pt idx="36">
                  <c:v>40695</c:v>
                </c:pt>
                <c:pt idx="37">
                  <c:v>40725</c:v>
                </c:pt>
                <c:pt idx="38">
                  <c:v>40756</c:v>
                </c:pt>
                <c:pt idx="39">
                  <c:v>40787</c:v>
                </c:pt>
                <c:pt idx="40">
                  <c:v>40817</c:v>
                </c:pt>
                <c:pt idx="41">
                  <c:v>40848</c:v>
                </c:pt>
                <c:pt idx="42">
                  <c:v>40878</c:v>
                </c:pt>
                <c:pt idx="43">
                  <c:v>40909</c:v>
                </c:pt>
                <c:pt idx="44">
                  <c:v>40940</c:v>
                </c:pt>
                <c:pt idx="45">
                  <c:v>40969</c:v>
                </c:pt>
                <c:pt idx="46">
                  <c:v>41000</c:v>
                </c:pt>
                <c:pt idx="47">
                  <c:v>41030</c:v>
                </c:pt>
                <c:pt idx="48">
                  <c:v>41061</c:v>
                </c:pt>
                <c:pt idx="49">
                  <c:v>41091</c:v>
                </c:pt>
                <c:pt idx="50">
                  <c:v>41122</c:v>
                </c:pt>
                <c:pt idx="51">
                  <c:v>41153</c:v>
                </c:pt>
                <c:pt idx="52">
                  <c:v>41183</c:v>
                </c:pt>
                <c:pt idx="53">
                  <c:v>41214</c:v>
                </c:pt>
                <c:pt idx="54">
                  <c:v>41244</c:v>
                </c:pt>
                <c:pt idx="55">
                  <c:v>41275</c:v>
                </c:pt>
                <c:pt idx="56">
                  <c:v>41306</c:v>
                </c:pt>
                <c:pt idx="57">
                  <c:v>41334</c:v>
                </c:pt>
                <c:pt idx="58">
                  <c:v>41365</c:v>
                </c:pt>
                <c:pt idx="59">
                  <c:v>41395</c:v>
                </c:pt>
                <c:pt idx="60">
                  <c:v>41426</c:v>
                </c:pt>
                <c:pt idx="61">
                  <c:v>41456</c:v>
                </c:pt>
                <c:pt idx="62">
                  <c:v>41487</c:v>
                </c:pt>
                <c:pt idx="63">
                  <c:v>41518</c:v>
                </c:pt>
                <c:pt idx="64">
                  <c:v>41548</c:v>
                </c:pt>
                <c:pt idx="65">
                  <c:v>41579</c:v>
                </c:pt>
                <c:pt idx="66">
                  <c:v>41609</c:v>
                </c:pt>
                <c:pt idx="67">
                  <c:v>41640</c:v>
                </c:pt>
                <c:pt idx="68">
                  <c:v>41671</c:v>
                </c:pt>
                <c:pt idx="69">
                  <c:v>41699</c:v>
                </c:pt>
                <c:pt idx="70">
                  <c:v>41730</c:v>
                </c:pt>
                <c:pt idx="71">
                  <c:v>41760</c:v>
                </c:pt>
                <c:pt idx="72">
                  <c:v>41791</c:v>
                </c:pt>
                <c:pt idx="73">
                  <c:v>41821</c:v>
                </c:pt>
                <c:pt idx="74">
                  <c:v>41852</c:v>
                </c:pt>
                <c:pt idx="75">
                  <c:v>41883</c:v>
                </c:pt>
                <c:pt idx="76">
                  <c:v>41913</c:v>
                </c:pt>
                <c:pt idx="77">
                  <c:v>41944</c:v>
                </c:pt>
                <c:pt idx="78">
                  <c:v>41974</c:v>
                </c:pt>
                <c:pt idx="79">
                  <c:v>42005</c:v>
                </c:pt>
                <c:pt idx="80">
                  <c:v>42036</c:v>
                </c:pt>
                <c:pt idx="81">
                  <c:v>42064</c:v>
                </c:pt>
                <c:pt idx="82">
                  <c:v>42095</c:v>
                </c:pt>
                <c:pt idx="83">
                  <c:v>42125</c:v>
                </c:pt>
                <c:pt idx="84">
                  <c:v>42156</c:v>
                </c:pt>
                <c:pt idx="85">
                  <c:v>42186</c:v>
                </c:pt>
                <c:pt idx="86">
                  <c:v>42217</c:v>
                </c:pt>
                <c:pt idx="87">
                  <c:v>42248</c:v>
                </c:pt>
                <c:pt idx="88">
                  <c:v>42278</c:v>
                </c:pt>
                <c:pt idx="89">
                  <c:v>42309</c:v>
                </c:pt>
                <c:pt idx="90">
                  <c:v>42339</c:v>
                </c:pt>
                <c:pt idx="91">
                  <c:v>42370</c:v>
                </c:pt>
                <c:pt idx="92">
                  <c:v>42401</c:v>
                </c:pt>
                <c:pt idx="93">
                  <c:v>42430</c:v>
                </c:pt>
                <c:pt idx="94">
                  <c:v>42461</c:v>
                </c:pt>
                <c:pt idx="95">
                  <c:v>42491</c:v>
                </c:pt>
                <c:pt idx="96">
                  <c:v>42522</c:v>
                </c:pt>
                <c:pt idx="97">
                  <c:v>42552</c:v>
                </c:pt>
                <c:pt idx="98">
                  <c:v>42583</c:v>
                </c:pt>
                <c:pt idx="99">
                  <c:v>42614</c:v>
                </c:pt>
                <c:pt idx="100">
                  <c:v>42644</c:v>
                </c:pt>
                <c:pt idx="101">
                  <c:v>42675</c:v>
                </c:pt>
                <c:pt idx="102">
                  <c:v>42705</c:v>
                </c:pt>
                <c:pt idx="103">
                  <c:v>42736</c:v>
                </c:pt>
                <c:pt idx="104">
                  <c:v>42767</c:v>
                </c:pt>
              </c:numCache>
            </c:numRef>
          </c:cat>
          <c:val>
            <c:numRef>
              <c:f>'Chart 5'!$B$3:$B$107</c:f>
              <c:numCache>
                <c:formatCode>0.00%</c:formatCode>
                <c:ptCount val="105"/>
                <c:pt idx="0">
                  <c:v>5.54007849983758E-2</c:v>
                </c:pt>
                <c:pt idx="1">
                  <c:v>5.5144528550074998E-2</c:v>
                </c:pt>
                <c:pt idx="2">
                  <c:v>5.4666297399882102E-2</c:v>
                </c:pt>
                <c:pt idx="3">
                  <c:v>5.3364527023205398E-2</c:v>
                </c:pt>
                <c:pt idx="4">
                  <c:v>5.2846207958151301E-2</c:v>
                </c:pt>
                <c:pt idx="5">
                  <c:v>5.2121816466521302E-2</c:v>
                </c:pt>
                <c:pt idx="6">
                  <c:v>5.1421029359161798E-2</c:v>
                </c:pt>
                <c:pt idx="7">
                  <c:v>5.2596320766613698E-2</c:v>
                </c:pt>
                <c:pt idx="8">
                  <c:v>5.2371842731851102E-2</c:v>
                </c:pt>
                <c:pt idx="9">
                  <c:v>5.1360554410346003E-2</c:v>
                </c:pt>
                <c:pt idx="10">
                  <c:v>5.0781979029056498E-2</c:v>
                </c:pt>
                <c:pt idx="11">
                  <c:v>5.0533553724940103E-2</c:v>
                </c:pt>
                <c:pt idx="12">
                  <c:v>4.98585869391193E-2</c:v>
                </c:pt>
                <c:pt idx="13">
                  <c:v>5.0139112349938099E-2</c:v>
                </c:pt>
                <c:pt idx="14">
                  <c:v>5.0339536721748998E-2</c:v>
                </c:pt>
                <c:pt idx="15">
                  <c:v>5.0813808215466098E-2</c:v>
                </c:pt>
                <c:pt idx="16">
                  <c:v>5.1212077865851198E-2</c:v>
                </c:pt>
                <c:pt idx="17">
                  <c:v>5.1859898026210799E-2</c:v>
                </c:pt>
                <c:pt idx="18">
                  <c:v>5.3029120326177299E-2</c:v>
                </c:pt>
                <c:pt idx="19">
                  <c:v>5.2329238398290498E-2</c:v>
                </c:pt>
                <c:pt idx="20">
                  <c:v>5.2330572725818002E-2</c:v>
                </c:pt>
                <c:pt idx="21">
                  <c:v>5.4163002606258399E-2</c:v>
                </c:pt>
                <c:pt idx="22">
                  <c:v>5.4663954973009202E-2</c:v>
                </c:pt>
                <c:pt idx="23">
                  <c:v>5.5258434771639497E-2</c:v>
                </c:pt>
                <c:pt idx="24">
                  <c:v>5.74581473213263E-2</c:v>
                </c:pt>
                <c:pt idx="25">
                  <c:v>5.74007708778538E-2</c:v>
                </c:pt>
                <c:pt idx="26">
                  <c:v>5.73424265631301E-2</c:v>
                </c:pt>
                <c:pt idx="27">
                  <c:v>5.6754339575275398E-2</c:v>
                </c:pt>
                <c:pt idx="28">
                  <c:v>5.7066152558631802E-2</c:v>
                </c:pt>
                <c:pt idx="29">
                  <c:v>5.7234359623308202E-2</c:v>
                </c:pt>
                <c:pt idx="30">
                  <c:v>5.84398857868716E-2</c:v>
                </c:pt>
                <c:pt idx="31">
                  <c:v>5.8648238029270897E-2</c:v>
                </c:pt>
                <c:pt idx="32">
                  <c:v>5.8310751387720398E-2</c:v>
                </c:pt>
                <c:pt idx="33">
                  <c:v>5.8337660872912298E-2</c:v>
                </c:pt>
                <c:pt idx="34">
                  <c:v>5.86886362289595E-2</c:v>
                </c:pt>
                <c:pt idx="35">
                  <c:v>5.8668717414578998E-2</c:v>
                </c:pt>
                <c:pt idx="36">
                  <c:v>5.9111134150653999E-2</c:v>
                </c:pt>
                <c:pt idx="37">
                  <c:v>5.8972655814213001E-2</c:v>
                </c:pt>
                <c:pt idx="38">
                  <c:v>5.9059742929732699E-2</c:v>
                </c:pt>
                <c:pt idx="39">
                  <c:v>5.9289657274157498E-2</c:v>
                </c:pt>
                <c:pt idx="40">
                  <c:v>5.9604179357026103E-2</c:v>
                </c:pt>
                <c:pt idx="41">
                  <c:v>5.9671996048217199E-2</c:v>
                </c:pt>
                <c:pt idx="42">
                  <c:v>5.87488693522282E-2</c:v>
                </c:pt>
                <c:pt idx="43">
                  <c:v>5.9088346297107103E-2</c:v>
                </c:pt>
                <c:pt idx="44">
                  <c:v>5.9517670645064497E-2</c:v>
                </c:pt>
                <c:pt idx="45">
                  <c:v>5.9203036923884102E-2</c:v>
                </c:pt>
                <c:pt idx="46">
                  <c:v>5.9750499840066001E-2</c:v>
                </c:pt>
                <c:pt idx="47">
                  <c:v>6.0255605851627897E-2</c:v>
                </c:pt>
                <c:pt idx="48">
                  <c:v>5.9643563969909497E-2</c:v>
                </c:pt>
                <c:pt idx="49">
                  <c:v>6.0566323530898497E-2</c:v>
                </c:pt>
                <c:pt idx="50">
                  <c:v>6.0529575036539301E-2</c:v>
                </c:pt>
                <c:pt idx="51">
                  <c:v>6.0567581921485501E-2</c:v>
                </c:pt>
                <c:pt idx="52">
                  <c:v>6.0418784053777597E-2</c:v>
                </c:pt>
                <c:pt idx="53">
                  <c:v>6.0496242148616597E-2</c:v>
                </c:pt>
                <c:pt idx="54">
                  <c:v>6.0756926261459503E-2</c:v>
                </c:pt>
                <c:pt idx="55">
                  <c:v>6.0681000120086301E-2</c:v>
                </c:pt>
                <c:pt idx="56">
                  <c:v>6.05526229098741E-2</c:v>
                </c:pt>
                <c:pt idx="57">
                  <c:v>6.0179081235989501E-2</c:v>
                </c:pt>
                <c:pt idx="58">
                  <c:v>5.9741895959727703E-2</c:v>
                </c:pt>
                <c:pt idx="59">
                  <c:v>5.9377234903341299E-2</c:v>
                </c:pt>
                <c:pt idx="60">
                  <c:v>5.9363148176049298E-2</c:v>
                </c:pt>
                <c:pt idx="61">
                  <c:v>5.8618992621271002E-2</c:v>
                </c:pt>
                <c:pt idx="62">
                  <c:v>5.9276142154510998E-2</c:v>
                </c:pt>
                <c:pt idx="63">
                  <c:v>5.9453703187444203E-2</c:v>
                </c:pt>
                <c:pt idx="64">
                  <c:v>5.9389810158689202E-2</c:v>
                </c:pt>
                <c:pt idx="65">
                  <c:v>5.9429281046871001E-2</c:v>
                </c:pt>
                <c:pt idx="66">
                  <c:v>5.9274797318401497E-2</c:v>
                </c:pt>
                <c:pt idx="67">
                  <c:v>5.9544298303591099E-2</c:v>
                </c:pt>
                <c:pt idx="68">
                  <c:v>5.9554906268727802E-2</c:v>
                </c:pt>
                <c:pt idx="69">
                  <c:v>5.9297941070312499E-2</c:v>
                </c:pt>
                <c:pt idx="70">
                  <c:v>6.1038136034723897E-2</c:v>
                </c:pt>
                <c:pt idx="71">
                  <c:v>6.11599554548636E-2</c:v>
                </c:pt>
                <c:pt idx="72">
                  <c:v>6.0026642236299402E-2</c:v>
                </c:pt>
                <c:pt idx="73">
                  <c:v>6.0389901151976802E-2</c:v>
                </c:pt>
                <c:pt idx="74">
                  <c:v>6.0221787075821397E-2</c:v>
                </c:pt>
                <c:pt idx="75">
                  <c:v>6.0028022627079097E-2</c:v>
                </c:pt>
                <c:pt idx="76">
                  <c:v>6.00689898545302E-2</c:v>
                </c:pt>
                <c:pt idx="77">
                  <c:v>6.0492639881252197E-2</c:v>
                </c:pt>
                <c:pt idx="78">
                  <c:v>6.0038820970872403E-2</c:v>
                </c:pt>
                <c:pt idx="79">
                  <c:v>6.0097906046652397E-2</c:v>
                </c:pt>
                <c:pt idx="80">
                  <c:v>6.01884696541094E-2</c:v>
                </c:pt>
                <c:pt idx="81">
                  <c:v>5.9791392316778103E-2</c:v>
                </c:pt>
                <c:pt idx="82">
                  <c:v>5.8906324287451503E-2</c:v>
                </c:pt>
                <c:pt idx="83">
                  <c:v>5.8789912263688099E-2</c:v>
                </c:pt>
                <c:pt idx="84">
                  <c:v>5.9953097676424601E-2</c:v>
                </c:pt>
                <c:pt idx="85">
                  <c:v>6.0035235211133797E-2</c:v>
                </c:pt>
                <c:pt idx="86">
                  <c:v>6.0519255345183001E-2</c:v>
                </c:pt>
                <c:pt idx="87">
                  <c:v>6.0298019666228102E-2</c:v>
                </c:pt>
                <c:pt idx="88">
                  <c:v>5.9787461599330703E-2</c:v>
                </c:pt>
                <c:pt idx="89">
                  <c:v>5.94968787755931E-2</c:v>
                </c:pt>
                <c:pt idx="90">
                  <c:v>5.9476072722869498E-2</c:v>
                </c:pt>
                <c:pt idx="91">
                  <c:v>5.9836516825423798E-2</c:v>
                </c:pt>
                <c:pt idx="92">
                  <c:v>6.0075385329709102E-2</c:v>
                </c:pt>
                <c:pt idx="93">
                  <c:v>5.9642691425374601E-2</c:v>
                </c:pt>
                <c:pt idx="94">
                  <c:v>5.9552135059241298E-2</c:v>
                </c:pt>
                <c:pt idx="95">
                  <c:v>5.7888367649503003E-2</c:v>
                </c:pt>
                <c:pt idx="96">
                  <c:v>5.5920493984985699E-2</c:v>
                </c:pt>
                <c:pt idx="97">
                  <c:v>5.5883605542091902E-2</c:v>
                </c:pt>
                <c:pt idx="98">
                  <c:v>5.5813887489137903E-2</c:v>
                </c:pt>
                <c:pt idx="99">
                  <c:v>5.4775693245058703E-2</c:v>
                </c:pt>
                <c:pt idx="100">
                  <c:v>5.44554423470993E-2</c:v>
                </c:pt>
                <c:pt idx="101">
                  <c:v>5.42843833525316E-2</c:v>
                </c:pt>
                <c:pt idx="102">
                  <c:v>5.2908241324309102E-2</c:v>
                </c:pt>
                <c:pt idx="103">
                  <c:v>5.2394525294343998E-2</c:v>
                </c:pt>
                <c:pt idx="104">
                  <c:v>5.1797615181493097E-2</c:v>
                </c:pt>
              </c:numCache>
            </c:numRef>
          </c:val>
          <c:smooth val="0"/>
          <c:extLst>
            <c:ext xmlns:c16="http://schemas.microsoft.com/office/drawing/2014/chart" uri="{C3380CC4-5D6E-409C-BE32-E72D297353CC}">
              <c16:uniqueId val="{00000000-F994-4729-BFF5-8116521A2F86}"/>
            </c:ext>
          </c:extLst>
        </c:ser>
        <c:dLbls>
          <c:showLegendKey val="0"/>
          <c:showVal val="0"/>
          <c:showCatName val="0"/>
          <c:showSerName val="0"/>
          <c:showPercent val="0"/>
          <c:showBubbleSize val="0"/>
        </c:dLbls>
        <c:smooth val="0"/>
        <c:axId val="240222376"/>
        <c:axId val="240184344"/>
      </c:lineChart>
      <c:catAx>
        <c:axId val="240222376"/>
        <c:scaling>
          <c:orientation val="minMax"/>
        </c:scaling>
        <c:delete val="0"/>
        <c:axPos val="b"/>
        <c:numFmt formatCode="yyyy" sourceLinked="1"/>
        <c:majorTickMark val="none"/>
        <c:minorTickMark val="none"/>
        <c:tickLblPos val="nextTo"/>
        <c:txPr>
          <a:bodyPr/>
          <a:lstStyle/>
          <a:p>
            <a:pPr>
              <a:defRPr lang="en-AU"/>
            </a:pPr>
            <a:endParaRPr lang="en-US"/>
          </a:p>
        </c:txPr>
        <c:crossAx val="240184344"/>
        <c:crosses val="autoZero"/>
        <c:auto val="0"/>
        <c:lblAlgn val="ctr"/>
        <c:lblOffset val="100"/>
        <c:tickLblSkip val="12"/>
        <c:tickMarkSkip val="10"/>
        <c:noMultiLvlLbl val="0"/>
      </c:catAx>
      <c:valAx>
        <c:axId val="240184344"/>
        <c:scaling>
          <c:orientation val="minMax"/>
          <c:min val="0"/>
        </c:scaling>
        <c:delete val="0"/>
        <c:axPos val="l"/>
        <c:majorGridlines>
          <c:spPr>
            <a:ln>
              <a:solidFill>
                <a:schemeClr val="bg1">
                  <a:lumMod val="85000"/>
                </a:schemeClr>
              </a:solidFill>
            </a:ln>
          </c:spPr>
        </c:majorGridlines>
        <c:numFmt formatCode="0.00%" sourceLinked="1"/>
        <c:majorTickMark val="out"/>
        <c:minorTickMark val="none"/>
        <c:tickLblPos val="nextTo"/>
        <c:txPr>
          <a:bodyPr/>
          <a:lstStyle/>
          <a:p>
            <a:pPr>
              <a:defRPr lang="en-AU"/>
            </a:pPr>
            <a:endParaRPr lang="en-US"/>
          </a:p>
        </c:txPr>
        <c:crossAx val="240222376"/>
        <c:crosses val="autoZero"/>
        <c:crossBetween val="between"/>
      </c:valAx>
    </c:plotArea>
    <c:legend>
      <c:legendPos val="b"/>
      <c:legendEntry>
        <c:idx val="0"/>
        <c:txPr>
          <a:bodyPr/>
          <a:lstStyle/>
          <a:p>
            <a:pPr>
              <a:defRPr sz="1200"/>
            </a:pPr>
            <a:endParaRPr lang="en-US"/>
          </a:p>
        </c:txPr>
      </c:legendEntry>
      <c:overlay val="0"/>
      <c:txPr>
        <a:bodyPr/>
        <a:lstStyle/>
        <a:p>
          <a:pPr>
            <a:defRPr lang="en-AU"/>
          </a:pPr>
          <a:endParaRPr lang="en-US"/>
        </a:p>
      </c:txPr>
    </c:legend>
    <c:plotVisOnly val="1"/>
    <c:dispBlanksAs val="span"/>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lang="en-AU"/>
          </a:pPr>
          <a:endParaRPr lang="en-US"/>
        </a:p>
      </c:txPr>
    </c:title>
    <c:autoTitleDeleted val="0"/>
    <c:plotArea>
      <c:layout/>
      <c:lineChart>
        <c:grouping val="standard"/>
        <c:varyColors val="0"/>
        <c:ser>
          <c:idx val="0"/>
          <c:order val="0"/>
          <c:tx>
            <c:strRef>
              <c:f>'Chart 3'!$J$2</c:f>
              <c:strCache>
                <c:ptCount val="1"/>
                <c:pt idx="0">
                  <c:v>Average of Melbourne and Sydney CBD Office Yield</c:v>
                </c:pt>
              </c:strCache>
            </c:strRef>
          </c:tx>
          <c:spPr>
            <a:ln w="38100"/>
          </c:spPr>
          <c:marker>
            <c:symbol val="none"/>
          </c:marker>
          <c:cat>
            <c:numRef>
              <c:f>'Chart 3'!$I$3:$I$126</c:f>
              <c:numCache>
                <c:formatCode>yyyy</c:formatCode>
                <c:ptCount val="124"/>
                <c:pt idx="0">
                  <c:v>42825</c:v>
                </c:pt>
                <c:pt idx="1">
                  <c:v>42794</c:v>
                </c:pt>
                <c:pt idx="2">
                  <c:v>42766</c:v>
                </c:pt>
                <c:pt idx="3">
                  <c:v>42735</c:v>
                </c:pt>
                <c:pt idx="4">
                  <c:v>42704</c:v>
                </c:pt>
                <c:pt idx="5">
                  <c:v>42674</c:v>
                </c:pt>
                <c:pt idx="6">
                  <c:v>42643</c:v>
                </c:pt>
                <c:pt idx="7">
                  <c:v>42613</c:v>
                </c:pt>
                <c:pt idx="8">
                  <c:v>42582</c:v>
                </c:pt>
                <c:pt idx="9">
                  <c:v>42551</c:v>
                </c:pt>
                <c:pt idx="10">
                  <c:v>42521</c:v>
                </c:pt>
                <c:pt idx="11">
                  <c:v>42490</c:v>
                </c:pt>
                <c:pt idx="12">
                  <c:v>42460</c:v>
                </c:pt>
                <c:pt idx="13">
                  <c:v>42429</c:v>
                </c:pt>
                <c:pt idx="14">
                  <c:v>42400</c:v>
                </c:pt>
                <c:pt idx="15">
                  <c:v>42369</c:v>
                </c:pt>
                <c:pt idx="16">
                  <c:v>42338</c:v>
                </c:pt>
                <c:pt idx="17">
                  <c:v>42308</c:v>
                </c:pt>
                <c:pt idx="18">
                  <c:v>42277</c:v>
                </c:pt>
                <c:pt idx="19">
                  <c:v>42247</c:v>
                </c:pt>
                <c:pt idx="20">
                  <c:v>42216</c:v>
                </c:pt>
                <c:pt idx="21">
                  <c:v>42185</c:v>
                </c:pt>
                <c:pt idx="22">
                  <c:v>42155</c:v>
                </c:pt>
                <c:pt idx="23">
                  <c:v>42124</c:v>
                </c:pt>
                <c:pt idx="24">
                  <c:v>42094</c:v>
                </c:pt>
                <c:pt idx="25">
                  <c:v>42063</c:v>
                </c:pt>
                <c:pt idx="26">
                  <c:v>42035</c:v>
                </c:pt>
                <c:pt idx="27">
                  <c:v>42004</c:v>
                </c:pt>
                <c:pt idx="28">
                  <c:v>41973</c:v>
                </c:pt>
                <c:pt idx="29">
                  <c:v>41943</c:v>
                </c:pt>
                <c:pt idx="30">
                  <c:v>41912</c:v>
                </c:pt>
                <c:pt idx="31">
                  <c:v>41882</c:v>
                </c:pt>
                <c:pt idx="32">
                  <c:v>41851</c:v>
                </c:pt>
                <c:pt idx="33">
                  <c:v>41820</c:v>
                </c:pt>
                <c:pt idx="34">
                  <c:v>41790</c:v>
                </c:pt>
                <c:pt idx="35">
                  <c:v>41759</c:v>
                </c:pt>
                <c:pt idx="36">
                  <c:v>41729</c:v>
                </c:pt>
                <c:pt idx="37">
                  <c:v>41698</c:v>
                </c:pt>
                <c:pt idx="38">
                  <c:v>41670</c:v>
                </c:pt>
                <c:pt idx="39">
                  <c:v>41639</c:v>
                </c:pt>
                <c:pt idx="40">
                  <c:v>41608</c:v>
                </c:pt>
                <c:pt idx="41">
                  <c:v>41578</c:v>
                </c:pt>
                <c:pt idx="42">
                  <c:v>41547</c:v>
                </c:pt>
                <c:pt idx="43">
                  <c:v>41517</c:v>
                </c:pt>
                <c:pt idx="44">
                  <c:v>41486</c:v>
                </c:pt>
                <c:pt idx="45">
                  <c:v>41455</c:v>
                </c:pt>
                <c:pt idx="46">
                  <c:v>41425</c:v>
                </c:pt>
                <c:pt idx="47">
                  <c:v>41394</c:v>
                </c:pt>
                <c:pt idx="48">
                  <c:v>41364</c:v>
                </c:pt>
                <c:pt idx="49">
                  <c:v>41333</c:v>
                </c:pt>
                <c:pt idx="50">
                  <c:v>41305</c:v>
                </c:pt>
                <c:pt idx="51">
                  <c:v>41274</c:v>
                </c:pt>
                <c:pt idx="52">
                  <c:v>41243</c:v>
                </c:pt>
                <c:pt idx="53">
                  <c:v>41213</c:v>
                </c:pt>
                <c:pt idx="54">
                  <c:v>41182</c:v>
                </c:pt>
                <c:pt idx="55">
                  <c:v>41152</c:v>
                </c:pt>
                <c:pt idx="56">
                  <c:v>41121</c:v>
                </c:pt>
                <c:pt idx="57">
                  <c:v>41090</c:v>
                </c:pt>
                <c:pt idx="58">
                  <c:v>41060</c:v>
                </c:pt>
                <c:pt idx="59">
                  <c:v>41029</c:v>
                </c:pt>
                <c:pt idx="60">
                  <c:v>40999</c:v>
                </c:pt>
                <c:pt idx="61">
                  <c:v>40968</c:v>
                </c:pt>
                <c:pt idx="62">
                  <c:v>40939</c:v>
                </c:pt>
                <c:pt idx="63">
                  <c:v>40908</c:v>
                </c:pt>
                <c:pt idx="64">
                  <c:v>40877</c:v>
                </c:pt>
                <c:pt idx="65">
                  <c:v>40847</c:v>
                </c:pt>
                <c:pt idx="66">
                  <c:v>40816</c:v>
                </c:pt>
                <c:pt idx="67">
                  <c:v>40786</c:v>
                </c:pt>
                <c:pt idx="68">
                  <c:v>40755</c:v>
                </c:pt>
                <c:pt idx="69">
                  <c:v>40724</c:v>
                </c:pt>
                <c:pt idx="70">
                  <c:v>40694</c:v>
                </c:pt>
                <c:pt idx="71">
                  <c:v>40663</c:v>
                </c:pt>
                <c:pt idx="72">
                  <c:v>40633</c:v>
                </c:pt>
                <c:pt idx="73">
                  <c:v>40602</c:v>
                </c:pt>
                <c:pt idx="74">
                  <c:v>40574</c:v>
                </c:pt>
                <c:pt idx="75">
                  <c:v>40543</c:v>
                </c:pt>
                <c:pt idx="76">
                  <c:v>40512</c:v>
                </c:pt>
                <c:pt idx="77">
                  <c:v>40482</c:v>
                </c:pt>
                <c:pt idx="78">
                  <c:v>40451</c:v>
                </c:pt>
                <c:pt idx="79">
                  <c:v>40421</c:v>
                </c:pt>
                <c:pt idx="80">
                  <c:v>40390</c:v>
                </c:pt>
                <c:pt idx="81">
                  <c:v>40359</c:v>
                </c:pt>
                <c:pt idx="82">
                  <c:v>40329</c:v>
                </c:pt>
                <c:pt idx="83">
                  <c:v>40298</c:v>
                </c:pt>
                <c:pt idx="84">
                  <c:v>40268</c:v>
                </c:pt>
                <c:pt idx="85">
                  <c:v>40237</c:v>
                </c:pt>
                <c:pt idx="86">
                  <c:v>40209</c:v>
                </c:pt>
                <c:pt idx="87">
                  <c:v>40178</c:v>
                </c:pt>
                <c:pt idx="88">
                  <c:v>40147</c:v>
                </c:pt>
                <c:pt idx="89">
                  <c:v>40117</c:v>
                </c:pt>
                <c:pt idx="90">
                  <c:v>40086</c:v>
                </c:pt>
                <c:pt idx="91">
                  <c:v>40056</c:v>
                </c:pt>
                <c:pt idx="92">
                  <c:v>40025</c:v>
                </c:pt>
                <c:pt idx="93">
                  <c:v>39994</c:v>
                </c:pt>
                <c:pt idx="94">
                  <c:v>39964</c:v>
                </c:pt>
                <c:pt idx="95">
                  <c:v>39933</c:v>
                </c:pt>
                <c:pt idx="96">
                  <c:v>39903</c:v>
                </c:pt>
                <c:pt idx="97">
                  <c:v>39872</c:v>
                </c:pt>
                <c:pt idx="98">
                  <c:v>39844</c:v>
                </c:pt>
                <c:pt idx="99">
                  <c:v>39813</c:v>
                </c:pt>
                <c:pt idx="100">
                  <c:v>39782</c:v>
                </c:pt>
                <c:pt idx="101">
                  <c:v>39752</c:v>
                </c:pt>
                <c:pt idx="102">
                  <c:v>39721</c:v>
                </c:pt>
                <c:pt idx="103">
                  <c:v>39691</c:v>
                </c:pt>
                <c:pt idx="104">
                  <c:v>39660</c:v>
                </c:pt>
                <c:pt idx="105">
                  <c:v>39629</c:v>
                </c:pt>
                <c:pt idx="106">
                  <c:v>39599</c:v>
                </c:pt>
                <c:pt idx="107">
                  <c:v>39568</c:v>
                </c:pt>
                <c:pt idx="108">
                  <c:v>39538</c:v>
                </c:pt>
                <c:pt idx="109">
                  <c:v>39507</c:v>
                </c:pt>
                <c:pt idx="110">
                  <c:v>39478</c:v>
                </c:pt>
                <c:pt idx="111">
                  <c:v>39447</c:v>
                </c:pt>
                <c:pt idx="112">
                  <c:v>39416</c:v>
                </c:pt>
                <c:pt idx="113">
                  <c:v>39386</c:v>
                </c:pt>
                <c:pt idx="114">
                  <c:v>39355</c:v>
                </c:pt>
                <c:pt idx="115">
                  <c:v>39325</c:v>
                </c:pt>
                <c:pt idx="116">
                  <c:v>39294</c:v>
                </c:pt>
                <c:pt idx="117">
                  <c:v>39263</c:v>
                </c:pt>
                <c:pt idx="118">
                  <c:v>39233</c:v>
                </c:pt>
                <c:pt idx="119">
                  <c:v>39202</c:v>
                </c:pt>
                <c:pt idx="120">
                  <c:v>39172</c:v>
                </c:pt>
                <c:pt idx="121">
                  <c:v>39141</c:v>
                </c:pt>
                <c:pt idx="122">
                  <c:v>39113</c:v>
                </c:pt>
                <c:pt idx="123">
                  <c:v>39082</c:v>
                </c:pt>
              </c:numCache>
            </c:numRef>
          </c:cat>
          <c:val>
            <c:numRef>
              <c:f>'Chart 3'!$J$3:$J$126</c:f>
              <c:numCache>
                <c:formatCode>0.00%</c:formatCode>
                <c:ptCount val="124"/>
                <c:pt idx="0">
                  <c:v>#N/A</c:v>
                </c:pt>
                <c:pt idx="1">
                  <c:v>#N/A</c:v>
                </c:pt>
                <c:pt idx="2">
                  <c:v>#N/A</c:v>
                </c:pt>
                <c:pt idx="3">
                  <c:v>5.7500000000000002E-2</c:v>
                </c:pt>
                <c:pt idx="4">
                  <c:v>#N/A</c:v>
                </c:pt>
                <c:pt idx="5">
                  <c:v>#N/A</c:v>
                </c:pt>
                <c:pt idx="6">
                  <c:v>5.7500000000000002E-2</c:v>
                </c:pt>
                <c:pt idx="7">
                  <c:v>#N/A</c:v>
                </c:pt>
                <c:pt idx="8">
                  <c:v>#N/A</c:v>
                </c:pt>
                <c:pt idx="9">
                  <c:v>0.06</c:v>
                </c:pt>
                <c:pt idx="10">
                  <c:v>#N/A</c:v>
                </c:pt>
                <c:pt idx="11">
                  <c:v>#N/A</c:v>
                </c:pt>
                <c:pt idx="12">
                  <c:v>0.06</c:v>
                </c:pt>
                <c:pt idx="13">
                  <c:v>#N/A</c:v>
                </c:pt>
                <c:pt idx="14">
                  <c:v>#N/A</c:v>
                </c:pt>
                <c:pt idx="15">
                  <c:v>0.06</c:v>
                </c:pt>
                <c:pt idx="16">
                  <c:v>#N/A</c:v>
                </c:pt>
                <c:pt idx="17">
                  <c:v>#N/A</c:v>
                </c:pt>
                <c:pt idx="18">
                  <c:v>6.25E-2</c:v>
                </c:pt>
                <c:pt idx="19">
                  <c:v>#N/A</c:v>
                </c:pt>
                <c:pt idx="20">
                  <c:v>#N/A</c:v>
                </c:pt>
                <c:pt idx="21">
                  <c:v>6.5000000000000002E-2</c:v>
                </c:pt>
                <c:pt idx="22">
                  <c:v>#N/A</c:v>
                </c:pt>
                <c:pt idx="23">
                  <c:v>#N/A</c:v>
                </c:pt>
                <c:pt idx="24">
                  <c:v>6.7500000000000004E-2</c:v>
                </c:pt>
                <c:pt idx="25">
                  <c:v>#N/A</c:v>
                </c:pt>
                <c:pt idx="26">
                  <c:v>#N/A</c:v>
                </c:pt>
                <c:pt idx="27">
                  <c:v>6.7500000000000004E-2</c:v>
                </c:pt>
                <c:pt idx="28">
                  <c:v>#N/A</c:v>
                </c:pt>
                <c:pt idx="29">
                  <c:v>#N/A</c:v>
                </c:pt>
                <c:pt idx="30">
                  <c:v>7.0000000000000007E-2</c:v>
                </c:pt>
                <c:pt idx="31">
                  <c:v>#N/A</c:v>
                </c:pt>
                <c:pt idx="32">
                  <c:v>#N/A</c:v>
                </c:pt>
                <c:pt idx="33">
                  <c:v>7.0000000000000007E-2</c:v>
                </c:pt>
                <c:pt idx="34">
                  <c:v>#N/A</c:v>
                </c:pt>
                <c:pt idx="35">
                  <c:v>#N/A</c:v>
                </c:pt>
                <c:pt idx="36">
                  <c:v>7.2499999999999995E-2</c:v>
                </c:pt>
                <c:pt idx="37">
                  <c:v>#N/A</c:v>
                </c:pt>
                <c:pt idx="38">
                  <c:v>#N/A</c:v>
                </c:pt>
                <c:pt idx="39">
                  <c:v>7.4999999999999997E-2</c:v>
                </c:pt>
                <c:pt idx="40">
                  <c:v>#N/A</c:v>
                </c:pt>
                <c:pt idx="41">
                  <c:v>#N/A</c:v>
                </c:pt>
                <c:pt idx="42">
                  <c:v>7.4999999999999997E-2</c:v>
                </c:pt>
                <c:pt idx="43">
                  <c:v>#N/A</c:v>
                </c:pt>
                <c:pt idx="44">
                  <c:v>#N/A</c:v>
                </c:pt>
                <c:pt idx="45">
                  <c:v>7.4999999999999997E-2</c:v>
                </c:pt>
                <c:pt idx="46">
                  <c:v>#N/A</c:v>
                </c:pt>
                <c:pt idx="47">
                  <c:v>#N/A</c:v>
                </c:pt>
                <c:pt idx="48">
                  <c:v>7.4999999999999997E-2</c:v>
                </c:pt>
                <c:pt idx="49">
                  <c:v>#N/A</c:v>
                </c:pt>
                <c:pt idx="50">
                  <c:v>#N/A</c:v>
                </c:pt>
                <c:pt idx="51">
                  <c:v>7.4999999999999997E-2</c:v>
                </c:pt>
                <c:pt idx="52">
                  <c:v>#N/A</c:v>
                </c:pt>
                <c:pt idx="53">
                  <c:v>#N/A</c:v>
                </c:pt>
                <c:pt idx="54">
                  <c:v>7.4999999999999997E-2</c:v>
                </c:pt>
                <c:pt idx="55">
                  <c:v>#N/A</c:v>
                </c:pt>
                <c:pt idx="56">
                  <c:v>#N/A</c:v>
                </c:pt>
                <c:pt idx="57">
                  <c:v>7.4999999999999997E-2</c:v>
                </c:pt>
                <c:pt idx="58">
                  <c:v>#N/A</c:v>
                </c:pt>
                <c:pt idx="59">
                  <c:v>#N/A</c:v>
                </c:pt>
                <c:pt idx="60">
                  <c:v>7.4999999999999997E-2</c:v>
                </c:pt>
                <c:pt idx="61">
                  <c:v>#N/A</c:v>
                </c:pt>
                <c:pt idx="62">
                  <c:v>#N/A</c:v>
                </c:pt>
                <c:pt idx="63">
                  <c:v>7.4999999999999997E-2</c:v>
                </c:pt>
                <c:pt idx="64">
                  <c:v>#N/A</c:v>
                </c:pt>
                <c:pt idx="65">
                  <c:v>#N/A</c:v>
                </c:pt>
                <c:pt idx="66">
                  <c:v>7.4999999999999997E-2</c:v>
                </c:pt>
                <c:pt idx="67">
                  <c:v>#N/A</c:v>
                </c:pt>
                <c:pt idx="68">
                  <c:v>#N/A</c:v>
                </c:pt>
                <c:pt idx="69">
                  <c:v>7.4999999999999997E-2</c:v>
                </c:pt>
                <c:pt idx="70">
                  <c:v>#N/A</c:v>
                </c:pt>
                <c:pt idx="71">
                  <c:v>#N/A</c:v>
                </c:pt>
                <c:pt idx="72">
                  <c:v>7.4999999999999997E-2</c:v>
                </c:pt>
                <c:pt idx="73">
                  <c:v>#N/A</c:v>
                </c:pt>
                <c:pt idx="74">
                  <c:v>#N/A</c:v>
                </c:pt>
                <c:pt idx="75">
                  <c:v>7.4999999999999997E-2</c:v>
                </c:pt>
                <c:pt idx="76">
                  <c:v>#N/A</c:v>
                </c:pt>
                <c:pt idx="77">
                  <c:v>#N/A</c:v>
                </c:pt>
                <c:pt idx="78">
                  <c:v>7.4999999999999997E-2</c:v>
                </c:pt>
                <c:pt idx="79">
                  <c:v>#N/A</c:v>
                </c:pt>
                <c:pt idx="80">
                  <c:v>#N/A</c:v>
                </c:pt>
                <c:pt idx="81">
                  <c:v>7.7499999999999999E-2</c:v>
                </c:pt>
                <c:pt idx="82">
                  <c:v>#N/A</c:v>
                </c:pt>
                <c:pt idx="83">
                  <c:v>#N/A</c:v>
                </c:pt>
                <c:pt idx="84">
                  <c:v>7.7499999999999999E-2</c:v>
                </c:pt>
                <c:pt idx="85">
                  <c:v>#N/A</c:v>
                </c:pt>
                <c:pt idx="86">
                  <c:v>#N/A</c:v>
                </c:pt>
                <c:pt idx="87">
                  <c:v>7.7499999999999999E-2</c:v>
                </c:pt>
                <c:pt idx="88">
                  <c:v>#N/A</c:v>
                </c:pt>
                <c:pt idx="89">
                  <c:v>#N/A</c:v>
                </c:pt>
                <c:pt idx="90">
                  <c:v>7.7499999999999999E-2</c:v>
                </c:pt>
                <c:pt idx="91">
                  <c:v>#N/A</c:v>
                </c:pt>
                <c:pt idx="92">
                  <c:v>#N/A</c:v>
                </c:pt>
                <c:pt idx="93">
                  <c:v>7.7499999999999999E-2</c:v>
                </c:pt>
                <c:pt idx="94">
                  <c:v>#N/A</c:v>
                </c:pt>
                <c:pt idx="95">
                  <c:v>#N/A</c:v>
                </c:pt>
                <c:pt idx="96">
                  <c:v>7.2499999999999995E-2</c:v>
                </c:pt>
                <c:pt idx="97">
                  <c:v>#N/A</c:v>
                </c:pt>
                <c:pt idx="98">
                  <c:v>#N/A</c:v>
                </c:pt>
                <c:pt idx="99">
                  <c:v>6.7500000000000004E-2</c:v>
                </c:pt>
                <c:pt idx="100">
                  <c:v>#N/A</c:v>
                </c:pt>
                <c:pt idx="101">
                  <c:v>#N/A</c:v>
                </c:pt>
                <c:pt idx="102">
                  <c:v>6.5000000000000002E-2</c:v>
                </c:pt>
                <c:pt idx="103">
                  <c:v>#N/A</c:v>
                </c:pt>
                <c:pt idx="104">
                  <c:v>#N/A</c:v>
                </c:pt>
                <c:pt idx="105">
                  <c:v>6.25E-2</c:v>
                </c:pt>
                <c:pt idx="106">
                  <c:v>#N/A</c:v>
                </c:pt>
                <c:pt idx="107">
                  <c:v>#N/A</c:v>
                </c:pt>
                <c:pt idx="108">
                  <c:v>0.06</c:v>
                </c:pt>
                <c:pt idx="109">
                  <c:v>#N/A</c:v>
                </c:pt>
                <c:pt idx="110">
                  <c:v>#N/A</c:v>
                </c:pt>
                <c:pt idx="111">
                  <c:v>5.7500000000000002E-2</c:v>
                </c:pt>
                <c:pt idx="112">
                  <c:v>#N/A</c:v>
                </c:pt>
                <c:pt idx="113">
                  <c:v>#N/A</c:v>
                </c:pt>
                <c:pt idx="114">
                  <c:v>5.7500000000000002E-2</c:v>
                </c:pt>
                <c:pt idx="115">
                  <c:v>#N/A</c:v>
                </c:pt>
                <c:pt idx="116">
                  <c:v>#N/A</c:v>
                </c:pt>
                <c:pt idx="117">
                  <c:v>0.06</c:v>
                </c:pt>
                <c:pt idx="118">
                  <c:v>#N/A</c:v>
                </c:pt>
                <c:pt idx="119">
                  <c:v>#N/A</c:v>
                </c:pt>
                <c:pt idx="120">
                  <c:v>0.06</c:v>
                </c:pt>
                <c:pt idx="121">
                  <c:v>#N/A</c:v>
                </c:pt>
                <c:pt idx="122">
                  <c:v>#N/A</c:v>
                </c:pt>
                <c:pt idx="123">
                  <c:v>6.25E-2</c:v>
                </c:pt>
              </c:numCache>
            </c:numRef>
          </c:val>
          <c:smooth val="0"/>
          <c:extLst>
            <c:ext xmlns:c16="http://schemas.microsoft.com/office/drawing/2014/chart" uri="{C3380CC4-5D6E-409C-BE32-E72D297353CC}">
              <c16:uniqueId val="{00000000-1F2C-4FB7-A9F8-EF77CBD9FD81}"/>
            </c:ext>
          </c:extLst>
        </c:ser>
        <c:dLbls>
          <c:showLegendKey val="0"/>
          <c:showVal val="0"/>
          <c:showCatName val="0"/>
          <c:showSerName val="0"/>
          <c:showPercent val="0"/>
          <c:showBubbleSize val="0"/>
        </c:dLbls>
        <c:smooth val="0"/>
        <c:axId val="360493896"/>
        <c:axId val="360323736"/>
      </c:lineChart>
      <c:dateAx>
        <c:axId val="360493896"/>
        <c:scaling>
          <c:orientation val="minMax"/>
        </c:scaling>
        <c:delete val="0"/>
        <c:axPos val="b"/>
        <c:numFmt formatCode="yyyy" sourceLinked="1"/>
        <c:majorTickMark val="out"/>
        <c:minorTickMark val="none"/>
        <c:tickLblPos val="nextTo"/>
        <c:txPr>
          <a:bodyPr/>
          <a:lstStyle/>
          <a:p>
            <a:pPr>
              <a:defRPr lang="en-AU"/>
            </a:pPr>
            <a:endParaRPr lang="en-US"/>
          </a:p>
        </c:txPr>
        <c:crossAx val="360323736"/>
        <c:crosses val="autoZero"/>
        <c:auto val="1"/>
        <c:lblOffset val="100"/>
        <c:baseTimeUnit val="months"/>
        <c:majorUnit val="12"/>
        <c:majorTimeUnit val="months"/>
      </c:dateAx>
      <c:valAx>
        <c:axId val="360323736"/>
        <c:scaling>
          <c:orientation val="minMax"/>
        </c:scaling>
        <c:delete val="0"/>
        <c:axPos val="l"/>
        <c:majorGridlines>
          <c:spPr>
            <a:ln>
              <a:solidFill>
                <a:schemeClr val="bg1">
                  <a:lumMod val="85000"/>
                </a:schemeClr>
              </a:solidFill>
            </a:ln>
          </c:spPr>
        </c:majorGridlines>
        <c:numFmt formatCode="0.00%" sourceLinked="1"/>
        <c:majorTickMark val="out"/>
        <c:minorTickMark val="none"/>
        <c:tickLblPos val="nextTo"/>
        <c:txPr>
          <a:bodyPr/>
          <a:lstStyle/>
          <a:p>
            <a:pPr>
              <a:defRPr lang="en-AU"/>
            </a:pPr>
            <a:endParaRPr lang="en-US"/>
          </a:p>
        </c:txPr>
        <c:crossAx val="360493896"/>
        <c:crosses val="autoZero"/>
        <c:crossBetween val="between"/>
      </c:valAx>
    </c:plotArea>
    <c:legend>
      <c:legendPos val="b"/>
      <c:overlay val="0"/>
      <c:txPr>
        <a:bodyPr/>
        <a:lstStyle/>
        <a:p>
          <a:pPr>
            <a:defRPr lang="en-AU"/>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AU" sz="1400" b="0" i="0" u="none" strike="noStrike" kern="1200" spc="0" baseline="0">
                <a:solidFill>
                  <a:schemeClr val="tx1">
                    <a:lumMod val="65000"/>
                    <a:lumOff val="35000"/>
                  </a:schemeClr>
                </a:solidFill>
                <a:latin typeface="+mn-lt"/>
                <a:ea typeface="+mn-ea"/>
                <a:cs typeface="+mn-cs"/>
              </a:defRPr>
            </a:pPr>
            <a:r>
              <a:rPr lang="en-AU" b="1"/>
              <a:t>ASX 200 Sectors Accumulation Indices (Common Scale)</a:t>
            </a:r>
          </a:p>
        </c:rich>
      </c:tx>
      <c:overlay val="0"/>
      <c:spPr>
        <a:noFill/>
        <a:ln>
          <a:noFill/>
        </a:ln>
        <a:effectLst/>
      </c:spPr>
    </c:title>
    <c:autoTitleDeleted val="0"/>
    <c:plotArea>
      <c:layout/>
      <c:lineChart>
        <c:grouping val="standard"/>
        <c:varyColors val="0"/>
        <c:ser>
          <c:idx val="0"/>
          <c:order val="0"/>
          <c:tx>
            <c:strRef>
              <c:f>'7. ASX 200 Sector Indices'!$I$4</c:f>
              <c:strCache>
                <c:ptCount val="1"/>
                <c:pt idx="0">
                  <c:v> ASX 200 Accumulation Index </c:v>
                </c:pt>
              </c:strCache>
            </c:strRef>
          </c:tx>
          <c:spPr>
            <a:ln w="28575" cap="rnd">
              <a:solidFill>
                <a:schemeClr val="accent1"/>
              </a:solidFill>
              <a:round/>
            </a:ln>
            <a:effectLst/>
          </c:spPr>
          <c:marker>
            <c:symbol val="none"/>
          </c:marker>
          <c:cat>
            <c:numRef>
              <c:f>'7. ASX 200 Sector Indices'!$H$5:$H$185</c:f>
              <c:numCache>
                <c:formatCode>yyyy</c:formatCode>
                <c:ptCount val="181"/>
                <c:pt idx="0">
                  <c:v>37344</c:v>
                </c:pt>
                <c:pt idx="1">
                  <c:v>37376</c:v>
                </c:pt>
                <c:pt idx="2">
                  <c:v>37407</c:v>
                </c:pt>
                <c:pt idx="3">
                  <c:v>37435</c:v>
                </c:pt>
                <c:pt idx="4">
                  <c:v>37468</c:v>
                </c:pt>
                <c:pt idx="5">
                  <c:v>37498</c:v>
                </c:pt>
                <c:pt idx="6">
                  <c:v>37529</c:v>
                </c:pt>
                <c:pt idx="7">
                  <c:v>37560</c:v>
                </c:pt>
                <c:pt idx="8">
                  <c:v>37589</c:v>
                </c:pt>
                <c:pt idx="9">
                  <c:v>37621</c:v>
                </c:pt>
                <c:pt idx="10">
                  <c:v>37652</c:v>
                </c:pt>
                <c:pt idx="11">
                  <c:v>37680</c:v>
                </c:pt>
                <c:pt idx="12">
                  <c:v>37711</c:v>
                </c:pt>
                <c:pt idx="13">
                  <c:v>37741</c:v>
                </c:pt>
                <c:pt idx="14">
                  <c:v>37771</c:v>
                </c:pt>
                <c:pt idx="15">
                  <c:v>37802</c:v>
                </c:pt>
                <c:pt idx="16">
                  <c:v>37833</c:v>
                </c:pt>
                <c:pt idx="17">
                  <c:v>37862</c:v>
                </c:pt>
                <c:pt idx="18">
                  <c:v>37894</c:v>
                </c:pt>
                <c:pt idx="19">
                  <c:v>37925</c:v>
                </c:pt>
                <c:pt idx="20">
                  <c:v>37953</c:v>
                </c:pt>
                <c:pt idx="21">
                  <c:v>37986</c:v>
                </c:pt>
                <c:pt idx="22">
                  <c:v>38016</c:v>
                </c:pt>
                <c:pt idx="23">
                  <c:v>38044</c:v>
                </c:pt>
                <c:pt idx="24">
                  <c:v>38077</c:v>
                </c:pt>
                <c:pt idx="25">
                  <c:v>38107</c:v>
                </c:pt>
                <c:pt idx="26">
                  <c:v>38138</c:v>
                </c:pt>
                <c:pt idx="27">
                  <c:v>38168</c:v>
                </c:pt>
                <c:pt idx="28">
                  <c:v>38198</c:v>
                </c:pt>
                <c:pt idx="29">
                  <c:v>38230</c:v>
                </c:pt>
                <c:pt idx="30">
                  <c:v>38260</c:v>
                </c:pt>
                <c:pt idx="31">
                  <c:v>38289</c:v>
                </c:pt>
                <c:pt idx="32">
                  <c:v>38321</c:v>
                </c:pt>
                <c:pt idx="33">
                  <c:v>38352</c:v>
                </c:pt>
                <c:pt idx="34">
                  <c:v>38383</c:v>
                </c:pt>
                <c:pt idx="35">
                  <c:v>38411</c:v>
                </c:pt>
                <c:pt idx="36">
                  <c:v>38442</c:v>
                </c:pt>
                <c:pt idx="37">
                  <c:v>38471</c:v>
                </c:pt>
                <c:pt idx="38">
                  <c:v>38503</c:v>
                </c:pt>
                <c:pt idx="39">
                  <c:v>38533</c:v>
                </c:pt>
                <c:pt idx="40">
                  <c:v>38562</c:v>
                </c:pt>
                <c:pt idx="41">
                  <c:v>38595</c:v>
                </c:pt>
                <c:pt idx="42">
                  <c:v>38625</c:v>
                </c:pt>
                <c:pt idx="43">
                  <c:v>38656</c:v>
                </c:pt>
                <c:pt idx="44">
                  <c:v>38686</c:v>
                </c:pt>
                <c:pt idx="45">
                  <c:v>38716</c:v>
                </c:pt>
                <c:pt idx="46">
                  <c:v>38748</c:v>
                </c:pt>
                <c:pt idx="47">
                  <c:v>38776</c:v>
                </c:pt>
                <c:pt idx="48">
                  <c:v>38807</c:v>
                </c:pt>
                <c:pt idx="49">
                  <c:v>38835</c:v>
                </c:pt>
                <c:pt idx="50">
                  <c:v>38868</c:v>
                </c:pt>
                <c:pt idx="51">
                  <c:v>38898</c:v>
                </c:pt>
                <c:pt idx="52">
                  <c:v>38929</c:v>
                </c:pt>
                <c:pt idx="53">
                  <c:v>38960</c:v>
                </c:pt>
                <c:pt idx="54">
                  <c:v>38989</c:v>
                </c:pt>
                <c:pt idx="55">
                  <c:v>39021</c:v>
                </c:pt>
                <c:pt idx="56">
                  <c:v>39051</c:v>
                </c:pt>
                <c:pt idx="57">
                  <c:v>39080</c:v>
                </c:pt>
                <c:pt idx="58">
                  <c:v>39113</c:v>
                </c:pt>
                <c:pt idx="59">
                  <c:v>39141</c:v>
                </c:pt>
                <c:pt idx="60">
                  <c:v>39171</c:v>
                </c:pt>
                <c:pt idx="61">
                  <c:v>39202</c:v>
                </c:pt>
                <c:pt idx="62">
                  <c:v>39233</c:v>
                </c:pt>
                <c:pt idx="63">
                  <c:v>39262</c:v>
                </c:pt>
                <c:pt idx="64">
                  <c:v>39294</c:v>
                </c:pt>
                <c:pt idx="65">
                  <c:v>39325</c:v>
                </c:pt>
                <c:pt idx="66">
                  <c:v>39353</c:v>
                </c:pt>
                <c:pt idx="67">
                  <c:v>39386</c:v>
                </c:pt>
                <c:pt idx="68">
                  <c:v>39416</c:v>
                </c:pt>
                <c:pt idx="69">
                  <c:v>39447</c:v>
                </c:pt>
                <c:pt idx="70">
                  <c:v>39478</c:v>
                </c:pt>
                <c:pt idx="71">
                  <c:v>39507</c:v>
                </c:pt>
                <c:pt idx="72">
                  <c:v>39538</c:v>
                </c:pt>
                <c:pt idx="73">
                  <c:v>39568</c:v>
                </c:pt>
                <c:pt idx="74">
                  <c:v>39598</c:v>
                </c:pt>
                <c:pt idx="75">
                  <c:v>39629</c:v>
                </c:pt>
                <c:pt idx="76">
                  <c:v>39660</c:v>
                </c:pt>
                <c:pt idx="77">
                  <c:v>39689</c:v>
                </c:pt>
                <c:pt idx="78">
                  <c:v>39721</c:v>
                </c:pt>
                <c:pt idx="79">
                  <c:v>39752</c:v>
                </c:pt>
                <c:pt idx="80">
                  <c:v>39780</c:v>
                </c:pt>
                <c:pt idx="81">
                  <c:v>39813</c:v>
                </c:pt>
                <c:pt idx="82">
                  <c:v>39843</c:v>
                </c:pt>
                <c:pt idx="83">
                  <c:v>39871</c:v>
                </c:pt>
                <c:pt idx="84">
                  <c:v>39903</c:v>
                </c:pt>
                <c:pt idx="85">
                  <c:v>39933</c:v>
                </c:pt>
                <c:pt idx="86">
                  <c:v>39962</c:v>
                </c:pt>
                <c:pt idx="87">
                  <c:v>39994</c:v>
                </c:pt>
                <c:pt idx="88">
                  <c:v>40025</c:v>
                </c:pt>
                <c:pt idx="89">
                  <c:v>40056</c:v>
                </c:pt>
                <c:pt idx="90">
                  <c:v>40086</c:v>
                </c:pt>
                <c:pt idx="91">
                  <c:v>40116</c:v>
                </c:pt>
                <c:pt idx="92">
                  <c:v>40147</c:v>
                </c:pt>
                <c:pt idx="93">
                  <c:v>40178</c:v>
                </c:pt>
                <c:pt idx="94">
                  <c:v>40207</c:v>
                </c:pt>
                <c:pt idx="95">
                  <c:v>40235</c:v>
                </c:pt>
                <c:pt idx="96">
                  <c:v>40268</c:v>
                </c:pt>
                <c:pt idx="97">
                  <c:v>40298</c:v>
                </c:pt>
                <c:pt idx="98">
                  <c:v>40329</c:v>
                </c:pt>
                <c:pt idx="99">
                  <c:v>40359</c:v>
                </c:pt>
                <c:pt idx="100">
                  <c:v>40389</c:v>
                </c:pt>
                <c:pt idx="101">
                  <c:v>40421</c:v>
                </c:pt>
                <c:pt idx="102">
                  <c:v>40451</c:v>
                </c:pt>
                <c:pt idx="103">
                  <c:v>40480</c:v>
                </c:pt>
                <c:pt idx="104">
                  <c:v>40512</c:v>
                </c:pt>
                <c:pt idx="105">
                  <c:v>40543</c:v>
                </c:pt>
                <c:pt idx="106">
                  <c:v>40574</c:v>
                </c:pt>
                <c:pt idx="107">
                  <c:v>40602</c:v>
                </c:pt>
                <c:pt idx="108">
                  <c:v>40633</c:v>
                </c:pt>
                <c:pt idx="109">
                  <c:v>40662</c:v>
                </c:pt>
                <c:pt idx="110">
                  <c:v>40694</c:v>
                </c:pt>
                <c:pt idx="111">
                  <c:v>40724</c:v>
                </c:pt>
                <c:pt idx="112">
                  <c:v>40753</c:v>
                </c:pt>
                <c:pt idx="113">
                  <c:v>40786</c:v>
                </c:pt>
                <c:pt idx="114">
                  <c:v>40816</c:v>
                </c:pt>
                <c:pt idx="115">
                  <c:v>40847</c:v>
                </c:pt>
                <c:pt idx="116">
                  <c:v>40877</c:v>
                </c:pt>
                <c:pt idx="117">
                  <c:v>40907</c:v>
                </c:pt>
                <c:pt idx="118">
                  <c:v>40939</c:v>
                </c:pt>
                <c:pt idx="119">
                  <c:v>40968</c:v>
                </c:pt>
                <c:pt idx="120">
                  <c:v>40998</c:v>
                </c:pt>
                <c:pt idx="121">
                  <c:v>41029</c:v>
                </c:pt>
                <c:pt idx="122">
                  <c:v>41060</c:v>
                </c:pt>
                <c:pt idx="123">
                  <c:v>41089</c:v>
                </c:pt>
                <c:pt idx="124">
                  <c:v>41121</c:v>
                </c:pt>
                <c:pt idx="125">
                  <c:v>41152</c:v>
                </c:pt>
                <c:pt idx="126">
                  <c:v>41180</c:v>
                </c:pt>
                <c:pt idx="127">
                  <c:v>41213</c:v>
                </c:pt>
                <c:pt idx="128">
                  <c:v>41243</c:v>
                </c:pt>
                <c:pt idx="129">
                  <c:v>41274</c:v>
                </c:pt>
                <c:pt idx="130">
                  <c:v>41305</c:v>
                </c:pt>
                <c:pt idx="131">
                  <c:v>41333</c:v>
                </c:pt>
                <c:pt idx="132">
                  <c:v>41362</c:v>
                </c:pt>
                <c:pt idx="133">
                  <c:v>41394</c:v>
                </c:pt>
                <c:pt idx="134">
                  <c:v>41425</c:v>
                </c:pt>
                <c:pt idx="135">
                  <c:v>41453</c:v>
                </c:pt>
                <c:pt idx="136">
                  <c:v>41486</c:v>
                </c:pt>
                <c:pt idx="137">
                  <c:v>41516</c:v>
                </c:pt>
                <c:pt idx="138">
                  <c:v>41547</c:v>
                </c:pt>
                <c:pt idx="139">
                  <c:v>41578</c:v>
                </c:pt>
                <c:pt idx="140">
                  <c:v>41607</c:v>
                </c:pt>
                <c:pt idx="141">
                  <c:v>41639</c:v>
                </c:pt>
                <c:pt idx="142">
                  <c:v>41670</c:v>
                </c:pt>
                <c:pt idx="143">
                  <c:v>41698</c:v>
                </c:pt>
                <c:pt idx="144">
                  <c:v>41729</c:v>
                </c:pt>
                <c:pt idx="145">
                  <c:v>41759</c:v>
                </c:pt>
                <c:pt idx="146">
                  <c:v>41789</c:v>
                </c:pt>
                <c:pt idx="147">
                  <c:v>41820</c:v>
                </c:pt>
                <c:pt idx="148">
                  <c:v>41851</c:v>
                </c:pt>
                <c:pt idx="149">
                  <c:v>41880</c:v>
                </c:pt>
                <c:pt idx="150">
                  <c:v>41912</c:v>
                </c:pt>
                <c:pt idx="151">
                  <c:v>41943</c:v>
                </c:pt>
                <c:pt idx="152">
                  <c:v>41971</c:v>
                </c:pt>
                <c:pt idx="153">
                  <c:v>42004</c:v>
                </c:pt>
                <c:pt idx="154">
                  <c:v>42034</c:v>
                </c:pt>
                <c:pt idx="155">
                  <c:v>42062</c:v>
                </c:pt>
                <c:pt idx="156">
                  <c:v>42094</c:v>
                </c:pt>
                <c:pt idx="157">
                  <c:v>42124</c:v>
                </c:pt>
                <c:pt idx="158">
                  <c:v>42153</c:v>
                </c:pt>
                <c:pt idx="159">
                  <c:v>42185</c:v>
                </c:pt>
                <c:pt idx="160">
                  <c:v>42216</c:v>
                </c:pt>
                <c:pt idx="161">
                  <c:v>42247</c:v>
                </c:pt>
                <c:pt idx="162">
                  <c:v>42277</c:v>
                </c:pt>
                <c:pt idx="163">
                  <c:v>42307</c:v>
                </c:pt>
                <c:pt idx="164">
                  <c:v>42338</c:v>
                </c:pt>
                <c:pt idx="165">
                  <c:v>42369</c:v>
                </c:pt>
                <c:pt idx="166">
                  <c:v>42398</c:v>
                </c:pt>
                <c:pt idx="167">
                  <c:v>42429</c:v>
                </c:pt>
                <c:pt idx="168">
                  <c:v>42460</c:v>
                </c:pt>
                <c:pt idx="169">
                  <c:v>42489</c:v>
                </c:pt>
                <c:pt idx="170">
                  <c:v>42521</c:v>
                </c:pt>
                <c:pt idx="171">
                  <c:v>42551</c:v>
                </c:pt>
                <c:pt idx="172">
                  <c:v>42580</c:v>
                </c:pt>
                <c:pt idx="173">
                  <c:v>42613</c:v>
                </c:pt>
                <c:pt idx="174">
                  <c:v>42643</c:v>
                </c:pt>
                <c:pt idx="175">
                  <c:v>42674</c:v>
                </c:pt>
                <c:pt idx="176">
                  <c:v>42704</c:v>
                </c:pt>
                <c:pt idx="177">
                  <c:v>42734</c:v>
                </c:pt>
                <c:pt idx="178">
                  <c:v>42766</c:v>
                </c:pt>
                <c:pt idx="179">
                  <c:v>42794</c:v>
                </c:pt>
                <c:pt idx="180">
                  <c:v>42825</c:v>
                </c:pt>
              </c:numCache>
            </c:numRef>
          </c:cat>
          <c:val>
            <c:numRef>
              <c:f>'7. ASX 200 Sector Indices'!$I$5:$I$185</c:f>
              <c:numCache>
                <c:formatCode>_-* #,##0.0_-;\-* #,##0.0_-;_-* "-"??_-;_-@_-</c:formatCode>
                <c:ptCount val="181"/>
                <c:pt idx="0">
                  <c:v>100</c:v>
                </c:pt>
                <c:pt idx="1">
                  <c:v>98.211171089067307</c:v>
                </c:pt>
                <c:pt idx="2">
                  <c:v>99.04307897227379</c:v>
                </c:pt>
                <c:pt idx="3">
                  <c:v>94.905184198534769</c:v>
                </c:pt>
                <c:pt idx="4">
                  <c:v>91.084510498089656</c:v>
                </c:pt>
                <c:pt idx="5">
                  <c:v>92.50820802224635</c:v>
                </c:pt>
                <c:pt idx="6">
                  <c:v>88.671760898267252</c:v>
                </c:pt>
                <c:pt idx="7">
                  <c:v>91.067568672812499</c:v>
                </c:pt>
                <c:pt idx="8">
                  <c:v>92.094009604262382</c:v>
                </c:pt>
                <c:pt idx="9">
                  <c:v>90.597286971152187</c:v>
                </c:pt>
                <c:pt idx="10">
                  <c:v>89.088880320609363</c:v>
                </c:pt>
                <c:pt idx="11">
                  <c:v>84.713215792118007</c:v>
                </c:pt>
                <c:pt idx="12">
                  <c:v>88.070618201362365</c:v>
                </c:pt>
                <c:pt idx="13">
                  <c:v>91.862666059097762</c:v>
                </c:pt>
                <c:pt idx="14">
                  <c:v>92.183392337621228</c:v>
                </c:pt>
                <c:pt idx="15">
                  <c:v>93.277600570180056</c:v>
                </c:pt>
                <c:pt idx="16">
                  <c:v>96.241251591947403</c:v>
                </c:pt>
                <c:pt idx="17">
                  <c:v>99.049499339853014</c:v>
                </c:pt>
                <c:pt idx="18">
                  <c:v>98.818161636697141</c:v>
                </c:pt>
                <c:pt idx="19">
                  <c:v>102.1159755570355</c:v>
                </c:pt>
                <c:pt idx="20">
                  <c:v>100.0514038346945</c:v>
                </c:pt>
                <c:pt idx="21">
                  <c:v>103.8358629231075</c:v>
                </c:pt>
                <c:pt idx="22">
                  <c:v>102.972408192833</c:v>
                </c:pt>
                <c:pt idx="23">
                  <c:v>106.2164814749904</c:v>
                </c:pt>
                <c:pt idx="24">
                  <c:v>108.6858927173519</c:v>
                </c:pt>
                <c:pt idx="25">
                  <c:v>108.3610828747356</c:v>
                </c:pt>
                <c:pt idx="26">
                  <c:v>110.4700480213116</c:v>
                </c:pt>
                <c:pt idx="27">
                  <c:v>113.432524799327</c:v>
                </c:pt>
                <c:pt idx="28">
                  <c:v>113.64550691109631</c:v>
                </c:pt>
                <c:pt idx="29">
                  <c:v>114.9291189082454</c:v>
                </c:pt>
                <c:pt idx="30">
                  <c:v>119.2811525114795</c:v>
                </c:pt>
                <c:pt idx="31">
                  <c:v>123.0604764742309</c:v>
                </c:pt>
                <c:pt idx="32">
                  <c:v>128.73540374122231</c:v>
                </c:pt>
                <c:pt idx="33">
                  <c:v>132.903040181336</c:v>
                </c:pt>
                <c:pt idx="34">
                  <c:v>134.76702653440361</c:v>
                </c:pt>
                <c:pt idx="35">
                  <c:v>137.75868414595669</c:v>
                </c:pt>
                <c:pt idx="36">
                  <c:v>136.54295629009081</c:v>
                </c:pt>
                <c:pt idx="37">
                  <c:v>132.40408590089609</c:v>
                </c:pt>
                <c:pt idx="38">
                  <c:v>136.77940575087331</c:v>
                </c:pt>
                <c:pt idx="39">
                  <c:v>143.32730438033821</c:v>
                </c:pt>
                <c:pt idx="40">
                  <c:v>147.05989227335931</c:v>
                </c:pt>
                <c:pt idx="41">
                  <c:v>150.01021183123601</c:v>
                </c:pt>
                <c:pt idx="42">
                  <c:v>157.63100704546261</c:v>
                </c:pt>
                <c:pt idx="43">
                  <c:v>151.55792935843061</c:v>
                </c:pt>
                <c:pt idx="44">
                  <c:v>158.362560902941</c:v>
                </c:pt>
                <c:pt idx="45">
                  <c:v>163.24383375979991</c:v>
                </c:pt>
                <c:pt idx="46">
                  <c:v>168.94129365441009</c:v>
                </c:pt>
                <c:pt idx="47">
                  <c:v>169.92792129645849</c:v>
                </c:pt>
                <c:pt idx="48">
                  <c:v>177.98600254711579</c:v>
                </c:pt>
                <c:pt idx="49">
                  <c:v>182.53957376704389</c:v>
                </c:pt>
                <c:pt idx="50">
                  <c:v>173.95216563263111</c:v>
                </c:pt>
                <c:pt idx="51">
                  <c:v>177.62676574713441</c:v>
                </c:pt>
                <c:pt idx="52">
                  <c:v>174.56940890555799</c:v>
                </c:pt>
                <c:pt idx="53">
                  <c:v>180.38815474312679</c:v>
                </c:pt>
                <c:pt idx="54">
                  <c:v>182.78607148281861</c:v>
                </c:pt>
                <c:pt idx="55">
                  <c:v>191.14218280813671</c:v>
                </c:pt>
                <c:pt idx="56">
                  <c:v>195.56453082828</c:v>
                </c:pt>
                <c:pt idx="57">
                  <c:v>202.78413193592499</c:v>
                </c:pt>
                <c:pt idx="58">
                  <c:v>206.48643485576079</c:v>
                </c:pt>
                <c:pt idx="59">
                  <c:v>209.85001811022701</c:v>
                </c:pt>
                <c:pt idx="60">
                  <c:v>216.75917487468891</c:v>
                </c:pt>
                <c:pt idx="61">
                  <c:v>223.0297708764181</c:v>
                </c:pt>
                <c:pt idx="62">
                  <c:v>228.9188603409396</c:v>
                </c:pt>
                <c:pt idx="63">
                  <c:v>228.53408812085939</c:v>
                </c:pt>
                <c:pt idx="64">
                  <c:v>223.77321322163411</c:v>
                </c:pt>
                <c:pt idx="65">
                  <c:v>229.24350076530311</c:v>
                </c:pt>
                <c:pt idx="66">
                  <c:v>241.999982473974</c:v>
                </c:pt>
                <c:pt idx="67">
                  <c:v>249.0084124925514</c:v>
                </c:pt>
                <c:pt idx="68">
                  <c:v>241.9569210277262</c:v>
                </c:pt>
                <c:pt idx="69">
                  <c:v>235.381605851356</c:v>
                </c:pt>
                <c:pt idx="70">
                  <c:v>209.84634348674439</c:v>
                </c:pt>
                <c:pt idx="71">
                  <c:v>208.4054938249968</c:v>
                </c:pt>
                <c:pt idx="72">
                  <c:v>201.50206222907681</c:v>
                </c:pt>
                <c:pt idx="73">
                  <c:v>210.6326428079031</c:v>
                </c:pt>
                <c:pt idx="74">
                  <c:v>213.84558986762011</c:v>
                </c:pt>
                <c:pt idx="75">
                  <c:v>197.89996144274241</c:v>
                </c:pt>
                <c:pt idx="76">
                  <c:v>188.87106686763181</c:v>
                </c:pt>
                <c:pt idx="77">
                  <c:v>196.59605430731301</c:v>
                </c:pt>
                <c:pt idx="78">
                  <c:v>177.2393003610361</c:v>
                </c:pt>
                <c:pt idx="79">
                  <c:v>154.89803357986611</c:v>
                </c:pt>
                <c:pt idx="80">
                  <c:v>145.29033614918151</c:v>
                </c:pt>
                <c:pt idx="81">
                  <c:v>144.88925304076551</c:v>
                </c:pt>
                <c:pt idx="82">
                  <c:v>137.82261324733901</c:v>
                </c:pt>
                <c:pt idx="83">
                  <c:v>131.5202542442193</c:v>
                </c:pt>
                <c:pt idx="84">
                  <c:v>142.0194947830862</c:v>
                </c:pt>
                <c:pt idx="85">
                  <c:v>149.92686973488961</c:v>
                </c:pt>
                <c:pt idx="86">
                  <c:v>151.9614193744377</c:v>
                </c:pt>
                <c:pt idx="87">
                  <c:v>158.04740790073259</c:v>
                </c:pt>
                <c:pt idx="88">
                  <c:v>169.6068269713858</c:v>
                </c:pt>
                <c:pt idx="89">
                  <c:v>180.74879362520011</c:v>
                </c:pt>
                <c:pt idx="90">
                  <c:v>192.02913409746799</c:v>
                </c:pt>
                <c:pt idx="91">
                  <c:v>188.029011415285</c:v>
                </c:pt>
                <c:pt idx="92">
                  <c:v>191.38262820288131</c:v>
                </c:pt>
                <c:pt idx="93">
                  <c:v>198.54566114012641</c:v>
                </c:pt>
                <c:pt idx="94">
                  <c:v>186.2797270613525</c:v>
                </c:pt>
                <c:pt idx="95">
                  <c:v>190.3096323039714</c:v>
                </c:pt>
                <c:pt idx="96">
                  <c:v>201.24873520511289</c:v>
                </c:pt>
                <c:pt idx="97">
                  <c:v>198.47093016462779</c:v>
                </c:pt>
                <c:pt idx="98">
                  <c:v>183.57048383516181</c:v>
                </c:pt>
                <c:pt idx="99">
                  <c:v>178.82372907100381</c:v>
                </c:pt>
                <c:pt idx="100">
                  <c:v>186.81140827462119</c:v>
                </c:pt>
                <c:pt idx="101">
                  <c:v>184.66255389253041</c:v>
                </c:pt>
                <c:pt idx="102">
                  <c:v>193.19507051304521</c:v>
                </c:pt>
                <c:pt idx="103">
                  <c:v>196.63899891338639</c:v>
                </c:pt>
                <c:pt idx="104">
                  <c:v>194.5311788005188</c:v>
                </c:pt>
                <c:pt idx="105">
                  <c:v>201.65758234311281</c:v>
                </c:pt>
                <c:pt idx="106">
                  <c:v>202.02996366270571</c:v>
                </c:pt>
                <c:pt idx="107">
                  <c:v>206.77730262773551</c:v>
                </c:pt>
                <c:pt idx="108">
                  <c:v>208.162729152792</c:v>
                </c:pt>
                <c:pt idx="109">
                  <c:v>207.55435989110501</c:v>
                </c:pt>
                <c:pt idx="110">
                  <c:v>203.47173051982199</c:v>
                </c:pt>
                <c:pt idx="111">
                  <c:v>199.8006706626006</c:v>
                </c:pt>
                <c:pt idx="112">
                  <c:v>191.86085503639561</c:v>
                </c:pt>
                <c:pt idx="113">
                  <c:v>188.19941112552141</c:v>
                </c:pt>
                <c:pt idx="114">
                  <c:v>176.65889679507401</c:v>
                </c:pt>
                <c:pt idx="115">
                  <c:v>189.4596375617792</c:v>
                </c:pt>
                <c:pt idx="116">
                  <c:v>182.86968231156601</c:v>
                </c:pt>
                <c:pt idx="117">
                  <c:v>180.39607066493741</c:v>
                </c:pt>
                <c:pt idx="118">
                  <c:v>189.56630095692111</c:v>
                </c:pt>
                <c:pt idx="119">
                  <c:v>193.1848002617219</c:v>
                </c:pt>
                <c:pt idx="120">
                  <c:v>195.54563193008281</c:v>
                </c:pt>
                <c:pt idx="121">
                  <c:v>198.34167572178009</c:v>
                </c:pt>
                <c:pt idx="122">
                  <c:v>185.16594809959449</c:v>
                </c:pt>
                <c:pt idx="123">
                  <c:v>186.38648977064281</c:v>
                </c:pt>
                <c:pt idx="124">
                  <c:v>194.36579737576969</c:v>
                </c:pt>
                <c:pt idx="125">
                  <c:v>198.52177316648559</c:v>
                </c:pt>
                <c:pt idx="126">
                  <c:v>202.85592438103919</c:v>
                </c:pt>
                <c:pt idx="127">
                  <c:v>208.91071073878041</c:v>
                </c:pt>
                <c:pt idx="128">
                  <c:v>209.89906177340009</c:v>
                </c:pt>
                <c:pt idx="129">
                  <c:v>216.94025377685841</c:v>
                </c:pt>
                <c:pt idx="130">
                  <c:v>227.68569408905549</c:v>
                </c:pt>
                <c:pt idx="131">
                  <c:v>239.91573486627641</c:v>
                </c:pt>
                <c:pt idx="132">
                  <c:v>234.62045637772101</c:v>
                </c:pt>
                <c:pt idx="133">
                  <c:v>245.26973138443921</c:v>
                </c:pt>
                <c:pt idx="134">
                  <c:v>234.22801360019631</c:v>
                </c:pt>
                <c:pt idx="135">
                  <c:v>228.79214132987499</c:v>
                </c:pt>
                <c:pt idx="136">
                  <c:v>240.68879619568401</c:v>
                </c:pt>
                <c:pt idx="137">
                  <c:v>246.71608421839761</c:v>
                </c:pt>
                <c:pt idx="138">
                  <c:v>252.1286351899237</c:v>
                </c:pt>
                <c:pt idx="139">
                  <c:v>262.14800144881809</c:v>
                </c:pt>
                <c:pt idx="140">
                  <c:v>258.71410961945162</c:v>
                </c:pt>
                <c:pt idx="141">
                  <c:v>260.75869582997422</c:v>
                </c:pt>
                <c:pt idx="142">
                  <c:v>252.86039351770719</c:v>
                </c:pt>
                <c:pt idx="143">
                  <c:v>265.43570285206857</c:v>
                </c:pt>
                <c:pt idx="144">
                  <c:v>266.20774182995081</c:v>
                </c:pt>
                <c:pt idx="145">
                  <c:v>270.92516386834421</c:v>
                </c:pt>
                <c:pt idx="146">
                  <c:v>272.76648906960168</c:v>
                </c:pt>
                <c:pt idx="147">
                  <c:v>268.68116653230049</c:v>
                </c:pt>
                <c:pt idx="148">
                  <c:v>280.50852349071698</c:v>
                </c:pt>
                <c:pt idx="149">
                  <c:v>282.25824599530301</c:v>
                </c:pt>
                <c:pt idx="150">
                  <c:v>267.0770560949677</c:v>
                </c:pt>
                <c:pt idx="151">
                  <c:v>278.90520756656957</c:v>
                </c:pt>
                <c:pt idx="152">
                  <c:v>269.82953602766759</c:v>
                </c:pt>
                <c:pt idx="153">
                  <c:v>275.38783927465619</c:v>
                </c:pt>
                <c:pt idx="154">
                  <c:v>284.41607370278172</c:v>
                </c:pt>
                <c:pt idx="155">
                  <c:v>304.00679425613691</c:v>
                </c:pt>
                <c:pt idx="156">
                  <c:v>303.82363559886431</c:v>
                </c:pt>
                <c:pt idx="157">
                  <c:v>298.64779697851299</c:v>
                </c:pt>
                <c:pt idx="158">
                  <c:v>299.84075268440301</c:v>
                </c:pt>
                <c:pt idx="159">
                  <c:v>283.93483823477868</c:v>
                </c:pt>
                <c:pt idx="160">
                  <c:v>296.43358804491322</c:v>
                </c:pt>
                <c:pt idx="161">
                  <c:v>273.33434984284992</c:v>
                </c:pt>
                <c:pt idx="162">
                  <c:v>265.25576898360731</c:v>
                </c:pt>
                <c:pt idx="163">
                  <c:v>276.83732342528651</c:v>
                </c:pt>
                <c:pt idx="164">
                  <c:v>274.94336756750408</c:v>
                </c:pt>
                <c:pt idx="165">
                  <c:v>282.440060990571</c:v>
                </c:pt>
                <c:pt idx="166">
                  <c:v>266.96720296306682</c:v>
                </c:pt>
                <c:pt idx="167">
                  <c:v>262.26737121291762</c:v>
                </c:pt>
                <c:pt idx="168">
                  <c:v>274.68283150478459</c:v>
                </c:pt>
                <c:pt idx="169">
                  <c:v>283.93219180483021</c:v>
                </c:pt>
                <c:pt idx="170">
                  <c:v>292.69305502003812</c:v>
                </c:pt>
                <c:pt idx="171">
                  <c:v>285.51284073515842</c:v>
                </c:pt>
                <c:pt idx="172">
                  <c:v>303.46873356935049</c:v>
                </c:pt>
                <c:pt idx="173">
                  <c:v>298.7547349480642</c:v>
                </c:pt>
                <c:pt idx="174">
                  <c:v>300.19750663067981</c:v>
                </c:pt>
                <c:pt idx="175">
                  <c:v>293.74614719525158</c:v>
                </c:pt>
                <c:pt idx="176">
                  <c:v>302.52129996377931</c:v>
                </c:pt>
                <c:pt idx="177">
                  <c:v>315.76016217416202</c:v>
                </c:pt>
                <c:pt idx="178">
                  <c:v>313.26852208863471</c:v>
                </c:pt>
                <c:pt idx="179">
                  <c:v>320.31877504761201</c:v>
                </c:pt>
                <c:pt idx="180">
                  <c:v>330.96654281608181</c:v>
                </c:pt>
              </c:numCache>
            </c:numRef>
          </c:val>
          <c:smooth val="0"/>
          <c:extLst>
            <c:ext xmlns:c16="http://schemas.microsoft.com/office/drawing/2014/chart" uri="{C3380CC4-5D6E-409C-BE32-E72D297353CC}">
              <c16:uniqueId val="{00000000-356C-4D1F-83D6-FCAA837124A7}"/>
            </c:ext>
          </c:extLst>
        </c:ser>
        <c:ser>
          <c:idx val="1"/>
          <c:order val="1"/>
          <c:tx>
            <c:strRef>
              <c:f>'7. ASX 200 Sector Indices'!$J$4</c:f>
              <c:strCache>
                <c:ptCount val="1"/>
                <c:pt idx="0">
                  <c:v> ASX 200 Financials Ex-AREIT Accumulation Index </c:v>
                </c:pt>
              </c:strCache>
            </c:strRef>
          </c:tx>
          <c:spPr>
            <a:ln w="28575" cap="rnd">
              <a:solidFill>
                <a:schemeClr val="accent2"/>
              </a:solidFill>
              <a:round/>
            </a:ln>
            <a:effectLst/>
          </c:spPr>
          <c:marker>
            <c:symbol val="none"/>
          </c:marker>
          <c:cat>
            <c:numRef>
              <c:f>'7. ASX 200 Sector Indices'!$H$5:$H$185</c:f>
              <c:numCache>
                <c:formatCode>yyyy</c:formatCode>
                <c:ptCount val="181"/>
                <c:pt idx="0">
                  <c:v>37344</c:v>
                </c:pt>
                <c:pt idx="1">
                  <c:v>37376</c:v>
                </c:pt>
                <c:pt idx="2">
                  <c:v>37407</c:v>
                </c:pt>
                <c:pt idx="3">
                  <c:v>37435</c:v>
                </c:pt>
                <c:pt idx="4">
                  <c:v>37468</c:v>
                </c:pt>
                <c:pt idx="5">
                  <c:v>37498</c:v>
                </c:pt>
                <c:pt idx="6">
                  <c:v>37529</c:v>
                </c:pt>
                <c:pt idx="7">
                  <c:v>37560</c:v>
                </c:pt>
                <c:pt idx="8">
                  <c:v>37589</c:v>
                </c:pt>
                <c:pt idx="9">
                  <c:v>37621</c:v>
                </c:pt>
                <c:pt idx="10">
                  <c:v>37652</c:v>
                </c:pt>
                <c:pt idx="11">
                  <c:v>37680</c:v>
                </c:pt>
                <c:pt idx="12">
                  <c:v>37711</c:v>
                </c:pt>
                <c:pt idx="13">
                  <c:v>37741</c:v>
                </c:pt>
                <c:pt idx="14">
                  <c:v>37771</c:v>
                </c:pt>
                <c:pt idx="15">
                  <c:v>37802</c:v>
                </c:pt>
                <c:pt idx="16">
                  <c:v>37833</c:v>
                </c:pt>
                <c:pt idx="17">
                  <c:v>37862</c:v>
                </c:pt>
                <c:pt idx="18">
                  <c:v>37894</c:v>
                </c:pt>
                <c:pt idx="19">
                  <c:v>37925</c:v>
                </c:pt>
                <c:pt idx="20">
                  <c:v>37953</c:v>
                </c:pt>
                <c:pt idx="21">
                  <c:v>37986</c:v>
                </c:pt>
                <c:pt idx="22">
                  <c:v>38016</c:v>
                </c:pt>
                <c:pt idx="23">
                  <c:v>38044</c:v>
                </c:pt>
                <c:pt idx="24">
                  <c:v>38077</c:v>
                </c:pt>
                <c:pt idx="25">
                  <c:v>38107</c:v>
                </c:pt>
                <c:pt idx="26">
                  <c:v>38138</c:v>
                </c:pt>
                <c:pt idx="27">
                  <c:v>38168</c:v>
                </c:pt>
                <c:pt idx="28">
                  <c:v>38198</c:v>
                </c:pt>
                <c:pt idx="29">
                  <c:v>38230</c:v>
                </c:pt>
                <c:pt idx="30">
                  <c:v>38260</c:v>
                </c:pt>
                <c:pt idx="31">
                  <c:v>38289</c:v>
                </c:pt>
                <c:pt idx="32">
                  <c:v>38321</c:v>
                </c:pt>
                <c:pt idx="33">
                  <c:v>38352</c:v>
                </c:pt>
                <c:pt idx="34">
                  <c:v>38383</c:v>
                </c:pt>
                <c:pt idx="35">
                  <c:v>38411</c:v>
                </c:pt>
                <c:pt idx="36">
                  <c:v>38442</c:v>
                </c:pt>
                <c:pt idx="37">
                  <c:v>38471</c:v>
                </c:pt>
                <c:pt idx="38">
                  <c:v>38503</c:v>
                </c:pt>
                <c:pt idx="39">
                  <c:v>38533</c:v>
                </c:pt>
                <c:pt idx="40">
                  <c:v>38562</c:v>
                </c:pt>
                <c:pt idx="41">
                  <c:v>38595</c:v>
                </c:pt>
                <c:pt idx="42">
                  <c:v>38625</c:v>
                </c:pt>
                <c:pt idx="43">
                  <c:v>38656</c:v>
                </c:pt>
                <c:pt idx="44">
                  <c:v>38686</c:v>
                </c:pt>
                <c:pt idx="45">
                  <c:v>38716</c:v>
                </c:pt>
                <c:pt idx="46">
                  <c:v>38748</c:v>
                </c:pt>
                <c:pt idx="47">
                  <c:v>38776</c:v>
                </c:pt>
                <c:pt idx="48">
                  <c:v>38807</c:v>
                </c:pt>
                <c:pt idx="49">
                  <c:v>38835</c:v>
                </c:pt>
                <c:pt idx="50">
                  <c:v>38868</c:v>
                </c:pt>
                <c:pt idx="51">
                  <c:v>38898</c:v>
                </c:pt>
                <c:pt idx="52">
                  <c:v>38929</c:v>
                </c:pt>
                <c:pt idx="53">
                  <c:v>38960</c:v>
                </c:pt>
                <c:pt idx="54">
                  <c:v>38989</c:v>
                </c:pt>
                <c:pt idx="55">
                  <c:v>39021</c:v>
                </c:pt>
                <c:pt idx="56">
                  <c:v>39051</c:v>
                </c:pt>
                <c:pt idx="57">
                  <c:v>39080</c:v>
                </c:pt>
                <c:pt idx="58">
                  <c:v>39113</c:v>
                </c:pt>
                <c:pt idx="59">
                  <c:v>39141</c:v>
                </c:pt>
                <c:pt idx="60">
                  <c:v>39171</c:v>
                </c:pt>
                <c:pt idx="61">
                  <c:v>39202</c:v>
                </c:pt>
                <c:pt idx="62">
                  <c:v>39233</c:v>
                </c:pt>
                <c:pt idx="63">
                  <c:v>39262</c:v>
                </c:pt>
                <c:pt idx="64">
                  <c:v>39294</c:v>
                </c:pt>
                <c:pt idx="65">
                  <c:v>39325</c:v>
                </c:pt>
                <c:pt idx="66">
                  <c:v>39353</c:v>
                </c:pt>
                <c:pt idx="67">
                  <c:v>39386</c:v>
                </c:pt>
                <c:pt idx="68">
                  <c:v>39416</c:v>
                </c:pt>
                <c:pt idx="69">
                  <c:v>39447</c:v>
                </c:pt>
                <c:pt idx="70">
                  <c:v>39478</c:v>
                </c:pt>
                <c:pt idx="71">
                  <c:v>39507</c:v>
                </c:pt>
                <c:pt idx="72">
                  <c:v>39538</c:v>
                </c:pt>
                <c:pt idx="73">
                  <c:v>39568</c:v>
                </c:pt>
                <c:pt idx="74">
                  <c:v>39598</c:v>
                </c:pt>
                <c:pt idx="75">
                  <c:v>39629</c:v>
                </c:pt>
                <c:pt idx="76">
                  <c:v>39660</c:v>
                </c:pt>
                <c:pt idx="77">
                  <c:v>39689</c:v>
                </c:pt>
                <c:pt idx="78">
                  <c:v>39721</c:v>
                </c:pt>
                <c:pt idx="79">
                  <c:v>39752</c:v>
                </c:pt>
                <c:pt idx="80">
                  <c:v>39780</c:v>
                </c:pt>
                <c:pt idx="81">
                  <c:v>39813</c:v>
                </c:pt>
                <c:pt idx="82">
                  <c:v>39843</c:v>
                </c:pt>
                <c:pt idx="83">
                  <c:v>39871</c:v>
                </c:pt>
                <c:pt idx="84">
                  <c:v>39903</c:v>
                </c:pt>
                <c:pt idx="85">
                  <c:v>39933</c:v>
                </c:pt>
                <c:pt idx="86">
                  <c:v>39962</c:v>
                </c:pt>
                <c:pt idx="87">
                  <c:v>39994</c:v>
                </c:pt>
                <c:pt idx="88">
                  <c:v>40025</c:v>
                </c:pt>
                <c:pt idx="89">
                  <c:v>40056</c:v>
                </c:pt>
                <c:pt idx="90">
                  <c:v>40086</c:v>
                </c:pt>
                <c:pt idx="91">
                  <c:v>40116</c:v>
                </c:pt>
                <c:pt idx="92">
                  <c:v>40147</c:v>
                </c:pt>
                <c:pt idx="93">
                  <c:v>40178</c:v>
                </c:pt>
                <c:pt idx="94">
                  <c:v>40207</c:v>
                </c:pt>
                <c:pt idx="95">
                  <c:v>40235</c:v>
                </c:pt>
                <c:pt idx="96">
                  <c:v>40268</c:v>
                </c:pt>
                <c:pt idx="97">
                  <c:v>40298</c:v>
                </c:pt>
                <c:pt idx="98">
                  <c:v>40329</c:v>
                </c:pt>
                <c:pt idx="99">
                  <c:v>40359</c:v>
                </c:pt>
                <c:pt idx="100">
                  <c:v>40389</c:v>
                </c:pt>
                <c:pt idx="101">
                  <c:v>40421</c:v>
                </c:pt>
                <c:pt idx="102">
                  <c:v>40451</c:v>
                </c:pt>
                <c:pt idx="103">
                  <c:v>40480</c:v>
                </c:pt>
                <c:pt idx="104">
                  <c:v>40512</c:v>
                </c:pt>
                <c:pt idx="105">
                  <c:v>40543</c:v>
                </c:pt>
                <c:pt idx="106">
                  <c:v>40574</c:v>
                </c:pt>
                <c:pt idx="107">
                  <c:v>40602</c:v>
                </c:pt>
                <c:pt idx="108">
                  <c:v>40633</c:v>
                </c:pt>
                <c:pt idx="109">
                  <c:v>40662</c:v>
                </c:pt>
                <c:pt idx="110">
                  <c:v>40694</c:v>
                </c:pt>
                <c:pt idx="111">
                  <c:v>40724</c:v>
                </c:pt>
                <c:pt idx="112">
                  <c:v>40753</c:v>
                </c:pt>
                <c:pt idx="113">
                  <c:v>40786</c:v>
                </c:pt>
                <c:pt idx="114">
                  <c:v>40816</c:v>
                </c:pt>
                <c:pt idx="115">
                  <c:v>40847</c:v>
                </c:pt>
                <c:pt idx="116">
                  <c:v>40877</c:v>
                </c:pt>
                <c:pt idx="117">
                  <c:v>40907</c:v>
                </c:pt>
                <c:pt idx="118">
                  <c:v>40939</c:v>
                </c:pt>
                <c:pt idx="119">
                  <c:v>40968</c:v>
                </c:pt>
                <c:pt idx="120">
                  <c:v>40998</c:v>
                </c:pt>
                <c:pt idx="121">
                  <c:v>41029</c:v>
                </c:pt>
                <c:pt idx="122">
                  <c:v>41060</c:v>
                </c:pt>
                <c:pt idx="123">
                  <c:v>41089</c:v>
                </c:pt>
                <c:pt idx="124">
                  <c:v>41121</c:v>
                </c:pt>
                <c:pt idx="125">
                  <c:v>41152</c:v>
                </c:pt>
                <c:pt idx="126">
                  <c:v>41180</c:v>
                </c:pt>
                <c:pt idx="127">
                  <c:v>41213</c:v>
                </c:pt>
                <c:pt idx="128">
                  <c:v>41243</c:v>
                </c:pt>
                <c:pt idx="129">
                  <c:v>41274</c:v>
                </c:pt>
                <c:pt idx="130">
                  <c:v>41305</c:v>
                </c:pt>
                <c:pt idx="131">
                  <c:v>41333</c:v>
                </c:pt>
                <c:pt idx="132">
                  <c:v>41362</c:v>
                </c:pt>
                <c:pt idx="133">
                  <c:v>41394</c:v>
                </c:pt>
                <c:pt idx="134">
                  <c:v>41425</c:v>
                </c:pt>
                <c:pt idx="135">
                  <c:v>41453</c:v>
                </c:pt>
                <c:pt idx="136">
                  <c:v>41486</c:v>
                </c:pt>
                <c:pt idx="137">
                  <c:v>41516</c:v>
                </c:pt>
                <c:pt idx="138">
                  <c:v>41547</c:v>
                </c:pt>
                <c:pt idx="139">
                  <c:v>41578</c:v>
                </c:pt>
                <c:pt idx="140">
                  <c:v>41607</c:v>
                </c:pt>
                <c:pt idx="141">
                  <c:v>41639</c:v>
                </c:pt>
                <c:pt idx="142">
                  <c:v>41670</c:v>
                </c:pt>
                <c:pt idx="143">
                  <c:v>41698</c:v>
                </c:pt>
                <c:pt idx="144">
                  <c:v>41729</c:v>
                </c:pt>
                <c:pt idx="145">
                  <c:v>41759</c:v>
                </c:pt>
                <c:pt idx="146">
                  <c:v>41789</c:v>
                </c:pt>
                <c:pt idx="147">
                  <c:v>41820</c:v>
                </c:pt>
                <c:pt idx="148">
                  <c:v>41851</c:v>
                </c:pt>
                <c:pt idx="149">
                  <c:v>41880</c:v>
                </c:pt>
                <c:pt idx="150">
                  <c:v>41912</c:v>
                </c:pt>
                <c:pt idx="151">
                  <c:v>41943</c:v>
                </c:pt>
                <c:pt idx="152">
                  <c:v>41971</c:v>
                </c:pt>
                <c:pt idx="153">
                  <c:v>42004</c:v>
                </c:pt>
                <c:pt idx="154">
                  <c:v>42034</c:v>
                </c:pt>
                <c:pt idx="155">
                  <c:v>42062</c:v>
                </c:pt>
                <c:pt idx="156">
                  <c:v>42094</c:v>
                </c:pt>
                <c:pt idx="157">
                  <c:v>42124</c:v>
                </c:pt>
                <c:pt idx="158">
                  <c:v>42153</c:v>
                </c:pt>
                <c:pt idx="159">
                  <c:v>42185</c:v>
                </c:pt>
                <c:pt idx="160">
                  <c:v>42216</c:v>
                </c:pt>
                <c:pt idx="161">
                  <c:v>42247</c:v>
                </c:pt>
                <c:pt idx="162">
                  <c:v>42277</c:v>
                </c:pt>
                <c:pt idx="163">
                  <c:v>42307</c:v>
                </c:pt>
                <c:pt idx="164">
                  <c:v>42338</c:v>
                </c:pt>
                <c:pt idx="165">
                  <c:v>42369</c:v>
                </c:pt>
                <c:pt idx="166">
                  <c:v>42398</c:v>
                </c:pt>
                <c:pt idx="167">
                  <c:v>42429</c:v>
                </c:pt>
                <c:pt idx="168">
                  <c:v>42460</c:v>
                </c:pt>
                <c:pt idx="169">
                  <c:v>42489</c:v>
                </c:pt>
                <c:pt idx="170">
                  <c:v>42521</c:v>
                </c:pt>
                <c:pt idx="171">
                  <c:v>42551</c:v>
                </c:pt>
                <c:pt idx="172">
                  <c:v>42580</c:v>
                </c:pt>
                <c:pt idx="173">
                  <c:v>42613</c:v>
                </c:pt>
                <c:pt idx="174">
                  <c:v>42643</c:v>
                </c:pt>
                <c:pt idx="175">
                  <c:v>42674</c:v>
                </c:pt>
                <c:pt idx="176">
                  <c:v>42704</c:v>
                </c:pt>
                <c:pt idx="177">
                  <c:v>42734</c:v>
                </c:pt>
                <c:pt idx="178">
                  <c:v>42766</c:v>
                </c:pt>
                <c:pt idx="179">
                  <c:v>42794</c:v>
                </c:pt>
                <c:pt idx="180">
                  <c:v>42825</c:v>
                </c:pt>
              </c:numCache>
            </c:numRef>
          </c:cat>
          <c:val>
            <c:numRef>
              <c:f>'7. ASX 200 Sector Indices'!$J$5:$J$185</c:f>
              <c:numCache>
                <c:formatCode>_-* #,##0.0_-;\-* #,##0.0_-;_-* "-"??_-;_-@_-</c:formatCode>
                <c:ptCount val="181"/>
                <c:pt idx="0">
                  <c:v>100</c:v>
                </c:pt>
                <c:pt idx="1">
                  <c:v>101.87304705730701</c:v>
                </c:pt>
                <c:pt idx="2">
                  <c:v>103.0642587596286</c:v>
                </c:pt>
                <c:pt idx="3">
                  <c:v>100.8974091145475</c:v>
                </c:pt>
                <c:pt idx="4">
                  <c:v>94.894235513221091</c:v>
                </c:pt>
                <c:pt idx="5">
                  <c:v>97.10375542823617</c:v>
                </c:pt>
                <c:pt idx="6">
                  <c:v>91.776638916175102</c:v>
                </c:pt>
                <c:pt idx="7">
                  <c:v>94.281294864899706</c:v>
                </c:pt>
                <c:pt idx="8">
                  <c:v>92.931847578239953</c:v>
                </c:pt>
                <c:pt idx="9">
                  <c:v>89.385770353940913</c:v>
                </c:pt>
                <c:pt idx="10">
                  <c:v>87.830972393224229</c:v>
                </c:pt>
                <c:pt idx="11">
                  <c:v>83.179912970428546</c:v>
                </c:pt>
                <c:pt idx="12">
                  <c:v>89.10930256332756</c:v>
                </c:pt>
                <c:pt idx="13">
                  <c:v>93.592347798258487</c:v>
                </c:pt>
                <c:pt idx="14">
                  <c:v>93.874149372613658</c:v>
                </c:pt>
                <c:pt idx="15">
                  <c:v>96.52281748236517</c:v>
                </c:pt>
                <c:pt idx="16">
                  <c:v>96.916628515296864</c:v>
                </c:pt>
                <c:pt idx="17">
                  <c:v>96.469035162969305</c:v>
                </c:pt>
                <c:pt idx="18">
                  <c:v>97.275769953907229</c:v>
                </c:pt>
                <c:pt idx="19">
                  <c:v>98.672776812263976</c:v>
                </c:pt>
                <c:pt idx="20">
                  <c:v>96.017885954813977</c:v>
                </c:pt>
                <c:pt idx="21">
                  <c:v>99.393726581355764</c:v>
                </c:pt>
                <c:pt idx="22">
                  <c:v>100.26135540334521</c:v>
                </c:pt>
                <c:pt idx="23">
                  <c:v>103.8056546997302</c:v>
                </c:pt>
                <c:pt idx="24">
                  <c:v>108.5113854058787</c:v>
                </c:pt>
                <c:pt idx="25">
                  <c:v>105.6871469146283</c:v>
                </c:pt>
                <c:pt idx="26">
                  <c:v>107.37128913108219</c:v>
                </c:pt>
                <c:pt idx="27">
                  <c:v>110.14485667678601</c:v>
                </c:pt>
                <c:pt idx="28">
                  <c:v>105.6947031082625</c:v>
                </c:pt>
                <c:pt idx="29">
                  <c:v>107.3966246038555</c:v>
                </c:pt>
                <c:pt idx="30">
                  <c:v>110.52311084047101</c:v>
                </c:pt>
                <c:pt idx="31">
                  <c:v>117.09299896435699</c:v>
                </c:pt>
                <c:pt idx="32">
                  <c:v>119.67010547557349</c:v>
                </c:pt>
                <c:pt idx="33">
                  <c:v>124.7567572372778</c:v>
                </c:pt>
                <c:pt idx="34">
                  <c:v>127.19029606944601</c:v>
                </c:pt>
                <c:pt idx="35">
                  <c:v>128.64908592281111</c:v>
                </c:pt>
                <c:pt idx="36">
                  <c:v>126.59824607411301</c:v>
                </c:pt>
                <c:pt idx="37">
                  <c:v>128.2992786057489</c:v>
                </c:pt>
                <c:pt idx="38">
                  <c:v>132.66186922451229</c:v>
                </c:pt>
                <c:pt idx="39">
                  <c:v>136.46574599632859</c:v>
                </c:pt>
                <c:pt idx="40">
                  <c:v>139.21842288904401</c:v>
                </c:pt>
                <c:pt idx="41">
                  <c:v>140.8234473133287</c:v>
                </c:pt>
                <c:pt idx="42">
                  <c:v>149.24726976944709</c:v>
                </c:pt>
                <c:pt idx="43">
                  <c:v>146.083002564661</c:v>
                </c:pt>
                <c:pt idx="44">
                  <c:v>153.90321849400621</c:v>
                </c:pt>
                <c:pt idx="45">
                  <c:v>155.96872624799431</c:v>
                </c:pt>
                <c:pt idx="46">
                  <c:v>161.85722349887331</c:v>
                </c:pt>
                <c:pt idx="47">
                  <c:v>165.93401220547511</c:v>
                </c:pt>
                <c:pt idx="48">
                  <c:v>169.78367062107449</c:v>
                </c:pt>
                <c:pt idx="49">
                  <c:v>175.55704703952779</c:v>
                </c:pt>
                <c:pt idx="50">
                  <c:v>165.30684813384241</c:v>
                </c:pt>
                <c:pt idx="51">
                  <c:v>169.8885683679955</c:v>
                </c:pt>
                <c:pt idx="52">
                  <c:v>167.29812739742471</c:v>
                </c:pt>
                <c:pt idx="53">
                  <c:v>175.91441055022429</c:v>
                </c:pt>
                <c:pt idx="54">
                  <c:v>176.92827394313301</c:v>
                </c:pt>
                <c:pt idx="55">
                  <c:v>185.98059391681971</c:v>
                </c:pt>
                <c:pt idx="56">
                  <c:v>189.79647170205479</c:v>
                </c:pt>
                <c:pt idx="57">
                  <c:v>196.437921424476</c:v>
                </c:pt>
                <c:pt idx="58">
                  <c:v>200.92630044314851</c:v>
                </c:pt>
                <c:pt idx="59">
                  <c:v>201.79615167503039</c:v>
                </c:pt>
                <c:pt idx="60">
                  <c:v>206.19430085207199</c:v>
                </c:pt>
                <c:pt idx="61">
                  <c:v>213.9820695969882</c:v>
                </c:pt>
                <c:pt idx="62">
                  <c:v>215.23284188442599</c:v>
                </c:pt>
                <c:pt idx="63">
                  <c:v>212.11880114320761</c:v>
                </c:pt>
                <c:pt idx="64">
                  <c:v>206.99259048541879</c:v>
                </c:pt>
                <c:pt idx="65">
                  <c:v>212.22725474595629</c:v>
                </c:pt>
                <c:pt idx="66">
                  <c:v>218.28243273876461</c:v>
                </c:pt>
                <c:pt idx="67">
                  <c:v>227.1405140878563</c:v>
                </c:pt>
                <c:pt idx="68">
                  <c:v>217.3045723861126</c:v>
                </c:pt>
                <c:pt idx="69">
                  <c:v>211.59742378245281</c:v>
                </c:pt>
                <c:pt idx="70">
                  <c:v>184.82049595299159</c:v>
                </c:pt>
                <c:pt idx="71">
                  <c:v>161.73010165302841</c:v>
                </c:pt>
                <c:pt idx="72">
                  <c:v>162.8546410585783</c:v>
                </c:pt>
                <c:pt idx="73">
                  <c:v>169.6636604868855</c:v>
                </c:pt>
                <c:pt idx="74">
                  <c:v>169.3854147683582</c:v>
                </c:pt>
                <c:pt idx="75">
                  <c:v>148.824122925936</c:v>
                </c:pt>
                <c:pt idx="76">
                  <c:v>147.36444410861361</c:v>
                </c:pt>
                <c:pt idx="77">
                  <c:v>153.36628426400449</c:v>
                </c:pt>
                <c:pt idx="78">
                  <c:v>150.98386085936141</c:v>
                </c:pt>
                <c:pt idx="79">
                  <c:v>139.70246376360669</c:v>
                </c:pt>
                <c:pt idx="80">
                  <c:v>126.0501997946493</c:v>
                </c:pt>
                <c:pt idx="81">
                  <c:v>124.38828167711939</c:v>
                </c:pt>
                <c:pt idx="82">
                  <c:v>113.6402629555385</c:v>
                </c:pt>
                <c:pt idx="83">
                  <c:v>110.13152221743169</c:v>
                </c:pt>
                <c:pt idx="84">
                  <c:v>125.5817157893333</c:v>
                </c:pt>
                <c:pt idx="85">
                  <c:v>130.14298985247649</c:v>
                </c:pt>
                <c:pt idx="86">
                  <c:v>130.48924131371101</c:v>
                </c:pt>
                <c:pt idx="87">
                  <c:v>139.73002164627229</c:v>
                </c:pt>
                <c:pt idx="88">
                  <c:v>151.67680826380891</c:v>
                </c:pt>
                <c:pt idx="89">
                  <c:v>171.09800383143471</c:v>
                </c:pt>
                <c:pt idx="90">
                  <c:v>187.9927638333904</c:v>
                </c:pt>
                <c:pt idx="91">
                  <c:v>183.01100981860699</c:v>
                </c:pt>
                <c:pt idx="92">
                  <c:v>180.37789857810219</c:v>
                </c:pt>
                <c:pt idx="93">
                  <c:v>186.8548899684863</c:v>
                </c:pt>
                <c:pt idx="94">
                  <c:v>178.85688124774981</c:v>
                </c:pt>
                <c:pt idx="95">
                  <c:v>182.8425511487637</c:v>
                </c:pt>
                <c:pt idx="96">
                  <c:v>192.96740613651821</c:v>
                </c:pt>
                <c:pt idx="97">
                  <c:v>193.64079633391259</c:v>
                </c:pt>
                <c:pt idx="98">
                  <c:v>173.13906507660641</c:v>
                </c:pt>
                <c:pt idx="99">
                  <c:v>163.72671470035229</c:v>
                </c:pt>
                <c:pt idx="100">
                  <c:v>174.31071957187501</c:v>
                </c:pt>
                <c:pt idx="101">
                  <c:v>168.19509202999359</c:v>
                </c:pt>
                <c:pt idx="102">
                  <c:v>176.75625941746199</c:v>
                </c:pt>
                <c:pt idx="103">
                  <c:v>176.90649432618761</c:v>
                </c:pt>
                <c:pt idx="104">
                  <c:v>172.43056080291231</c:v>
                </c:pt>
                <c:pt idx="105">
                  <c:v>178.4186220169704</c:v>
                </c:pt>
                <c:pt idx="106">
                  <c:v>182.7078731092848</c:v>
                </c:pt>
                <c:pt idx="107">
                  <c:v>186.92867397691359</c:v>
                </c:pt>
                <c:pt idx="108">
                  <c:v>187.2242544926016</c:v>
                </c:pt>
                <c:pt idx="109">
                  <c:v>190.76633137909431</c:v>
                </c:pt>
                <c:pt idx="110">
                  <c:v>181.35620341273261</c:v>
                </c:pt>
                <c:pt idx="111">
                  <c:v>180.89794249292169</c:v>
                </c:pt>
                <c:pt idx="112">
                  <c:v>169.62276814486549</c:v>
                </c:pt>
                <c:pt idx="113">
                  <c:v>168.46267018103751</c:v>
                </c:pt>
                <c:pt idx="114">
                  <c:v>160.43799254159239</c:v>
                </c:pt>
                <c:pt idx="115">
                  <c:v>176.99894657771111</c:v>
                </c:pt>
                <c:pt idx="116">
                  <c:v>168.4062209697708</c:v>
                </c:pt>
                <c:pt idx="117">
                  <c:v>169.39163751605699</c:v>
                </c:pt>
                <c:pt idx="118">
                  <c:v>174.290273400865</c:v>
                </c:pt>
                <c:pt idx="119">
                  <c:v>175.43214760357549</c:v>
                </c:pt>
                <c:pt idx="120">
                  <c:v>183.8395242264902</c:v>
                </c:pt>
                <c:pt idx="121">
                  <c:v>188.22078308834969</c:v>
                </c:pt>
                <c:pt idx="122">
                  <c:v>174.41695076473121</c:v>
                </c:pt>
                <c:pt idx="123">
                  <c:v>182.8301056533663</c:v>
                </c:pt>
                <c:pt idx="124">
                  <c:v>195.95743640574099</c:v>
                </c:pt>
                <c:pt idx="125">
                  <c:v>202.26641360826031</c:v>
                </c:pt>
                <c:pt idx="126">
                  <c:v>203.79320920433281</c:v>
                </c:pt>
                <c:pt idx="127">
                  <c:v>210.2057507078375</c:v>
                </c:pt>
                <c:pt idx="128">
                  <c:v>211.29162018125979</c:v>
                </c:pt>
                <c:pt idx="129">
                  <c:v>218.44689107080151</c:v>
                </c:pt>
                <c:pt idx="130">
                  <c:v>233.6646205679591</c:v>
                </c:pt>
                <c:pt idx="131">
                  <c:v>252.5417701939275</c:v>
                </c:pt>
                <c:pt idx="132">
                  <c:v>254.2325796400585</c:v>
                </c:pt>
                <c:pt idx="133">
                  <c:v>275.96952631555558</c:v>
                </c:pt>
                <c:pt idx="134">
                  <c:v>252.77556771460701</c:v>
                </c:pt>
                <c:pt idx="135">
                  <c:v>253.875216129362</c:v>
                </c:pt>
                <c:pt idx="136">
                  <c:v>269.98413199336841</c:v>
                </c:pt>
                <c:pt idx="137">
                  <c:v>273.06528106817888</c:v>
                </c:pt>
                <c:pt idx="138">
                  <c:v>280.25033225027857</c:v>
                </c:pt>
                <c:pt idx="139">
                  <c:v>296.8606237860086</c:v>
                </c:pt>
                <c:pt idx="140">
                  <c:v>297.42511589867547</c:v>
                </c:pt>
                <c:pt idx="141">
                  <c:v>294.49642414248291</c:v>
                </c:pt>
                <c:pt idx="142">
                  <c:v>280.7854885523667</c:v>
                </c:pt>
                <c:pt idx="143">
                  <c:v>296.6437165805113</c:v>
                </c:pt>
                <c:pt idx="144">
                  <c:v>305.79115569759199</c:v>
                </c:pt>
                <c:pt idx="145">
                  <c:v>309.82349620634631</c:v>
                </c:pt>
                <c:pt idx="146">
                  <c:v>313.03310057293697</c:v>
                </c:pt>
                <c:pt idx="147">
                  <c:v>309.53102706450761</c:v>
                </c:pt>
                <c:pt idx="148">
                  <c:v>320.55506909472371</c:v>
                </c:pt>
                <c:pt idx="149">
                  <c:v>322.73614216311603</c:v>
                </c:pt>
                <c:pt idx="150">
                  <c:v>301.65613985180943</c:v>
                </c:pt>
                <c:pt idx="151">
                  <c:v>322.46811953009342</c:v>
                </c:pt>
                <c:pt idx="152">
                  <c:v>315.60042848062727</c:v>
                </c:pt>
                <c:pt idx="153">
                  <c:v>323.46064778803549</c:v>
                </c:pt>
                <c:pt idx="154">
                  <c:v>336.48174734755361</c:v>
                </c:pt>
                <c:pt idx="155">
                  <c:v>361.95323160622428</c:v>
                </c:pt>
                <c:pt idx="156">
                  <c:v>369.09605700036889</c:v>
                </c:pt>
                <c:pt idx="157">
                  <c:v>351.79948528986898</c:v>
                </c:pt>
                <c:pt idx="158">
                  <c:v>345.95410279090231</c:v>
                </c:pt>
                <c:pt idx="159">
                  <c:v>335.8968090638765</c:v>
                </c:pt>
                <c:pt idx="160">
                  <c:v>351.34300229797202</c:v>
                </c:pt>
                <c:pt idx="161">
                  <c:v>314.04207466408269</c:v>
                </c:pt>
                <c:pt idx="162">
                  <c:v>303.62341708855388</c:v>
                </c:pt>
                <c:pt idx="163">
                  <c:v>318.70824647414668</c:v>
                </c:pt>
                <c:pt idx="164">
                  <c:v>326.64180530800382</c:v>
                </c:pt>
                <c:pt idx="165">
                  <c:v>338.70193483005232</c:v>
                </c:pt>
                <c:pt idx="166">
                  <c:v>308.34381569999249</c:v>
                </c:pt>
                <c:pt idx="167">
                  <c:v>286.69798783008349</c:v>
                </c:pt>
                <c:pt idx="168">
                  <c:v>305.77115400856042</c:v>
                </c:pt>
                <c:pt idx="169">
                  <c:v>310.14485667678628</c:v>
                </c:pt>
                <c:pt idx="170">
                  <c:v>326.19154506380539</c:v>
                </c:pt>
                <c:pt idx="171">
                  <c:v>306.73434645592272</c:v>
                </c:pt>
                <c:pt idx="172">
                  <c:v>325.16390272956397</c:v>
                </c:pt>
                <c:pt idx="173">
                  <c:v>320.590627653002</c:v>
                </c:pt>
                <c:pt idx="174">
                  <c:v>322.43922820149231</c:v>
                </c:pt>
                <c:pt idx="175">
                  <c:v>324.83543054746849</c:v>
                </c:pt>
                <c:pt idx="176">
                  <c:v>344.5304270138368</c:v>
                </c:pt>
                <c:pt idx="177">
                  <c:v>363.54314364324102</c:v>
                </c:pt>
                <c:pt idx="178">
                  <c:v>356.10340428747321</c:v>
                </c:pt>
                <c:pt idx="179">
                  <c:v>370.7535302981139</c:v>
                </c:pt>
                <c:pt idx="180">
                  <c:v>385.12852196407692</c:v>
                </c:pt>
              </c:numCache>
            </c:numRef>
          </c:val>
          <c:smooth val="0"/>
          <c:extLst>
            <c:ext xmlns:c16="http://schemas.microsoft.com/office/drawing/2014/chart" uri="{C3380CC4-5D6E-409C-BE32-E72D297353CC}">
              <c16:uniqueId val="{00000001-356C-4D1F-83D6-FCAA837124A7}"/>
            </c:ext>
          </c:extLst>
        </c:ser>
        <c:ser>
          <c:idx val="2"/>
          <c:order val="2"/>
          <c:tx>
            <c:strRef>
              <c:f>'7. ASX 200 Sector Indices'!$K$4</c:f>
              <c:strCache>
                <c:ptCount val="1"/>
                <c:pt idx="0">
                  <c:v> ASX 200 AREIT Accumulation Index </c:v>
                </c:pt>
              </c:strCache>
            </c:strRef>
          </c:tx>
          <c:spPr>
            <a:ln w="28575" cap="rnd">
              <a:solidFill>
                <a:schemeClr val="accent3"/>
              </a:solidFill>
              <a:round/>
            </a:ln>
            <a:effectLst/>
          </c:spPr>
          <c:marker>
            <c:symbol val="none"/>
          </c:marker>
          <c:cat>
            <c:numRef>
              <c:f>'7. ASX 200 Sector Indices'!$H$5:$H$185</c:f>
              <c:numCache>
                <c:formatCode>yyyy</c:formatCode>
                <c:ptCount val="181"/>
                <c:pt idx="0">
                  <c:v>37344</c:v>
                </c:pt>
                <c:pt idx="1">
                  <c:v>37376</c:v>
                </c:pt>
                <c:pt idx="2">
                  <c:v>37407</c:v>
                </c:pt>
                <c:pt idx="3">
                  <c:v>37435</c:v>
                </c:pt>
                <c:pt idx="4">
                  <c:v>37468</c:v>
                </c:pt>
                <c:pt idx="5">
                  <c:v>37498</c:v>
                </c:pt>
                <c:pt idx="6">
                  <c:v>37529</c:v>
                </c:pt>
                <c:pt idx="7">
                  <c:v>37560</c:v>
                </c:pt>
                <c:pt idx="8">
                  <c:v>37589</c:v>
                </c:pt>
                <c:pt idx="9">
                  <c:v>37621</c:v>
                </c:pt>
                <c:pt idx="10">
                  <c:v>37652</c:v>
                </c:pt>
                <c:pt idx="11">
                  <c:v>37680</c:v>
                </c:pt>
                <c:pt idx="12">
                  <c:v>37711</c:v>
                </c:pt>
                <c:pt idx="13">
                  <c:v>37741</c:v>
                </c:pt>
                <c:pt idx="14">
                  <c:v>37771</c:v>
                </c:pt>
                <c:pt idx="15">
                  <c:v>37802</c:v>
                </c:pt>
                <c:pt idx="16">
                  <c:v>37833</c:v>
                </c:pt>
                <c:pt idx="17">
                  <c:v>37862</c:v>
                </c:pt>
                <c:pt idx="18">
                  <c:v>37894</c:v>
                </c:pt>
                <c:pt idx="19">
                  <c:v>37925</c:v>
                </c:pt>
                <c:pt idx="20">
                  <c:v>37953</c:v>
                </c:pt>
                <c:pt idx="21">
                  <c:v>37986</c:v>
                </c:pt>
                <c:pt idx="22">
                  <c:v>38016</c:v>
                </c:pt>
                <c:pt idx="23">
                  <c:v>38044</c:v>
                </c:pt>
                <c:pt idx="24">
                  <c:v>38077</c:v>
                </c:pt>
                <c:pt idx="25">
                  <c:v>38107</c:v>
                </c:pt>
                <c:pt idx="26">
                  <c:v>38138</c:v>
                </c:pt>
                <c:pt idx="27">
                  <c:v>38168</c:v>
                </c:pt>
                <c:pt idx="28">
                  <c:v>38198</c:v>
                </c:pt>
                <c:pt idx="29">
                  <c:v>38230</c:v>
                </c:pt>
                <c:pt idx="30">
                  <c:v>38260</c:v>
                </c:pt>
                <c:pt idx="31">
                  <c:v>38289</c:v>
                </c:pt>
                <c:pt idx="32">
                  <c:v>38321</c:v>
                </c:pt>
                <c:pt idx="33">
                  <c:v>38352</c:v>
                </c:pt>
                <c:pt idx="34">
                  <c:v>38383</c:v>
                </c:pt>
                <c:pt idx="35">
                  <c:v>38411</c:v>
                </c:pt>
                <c:pt idx="36">
                  <c:v>38442</c:v>
                </c:pt>
                <c:pt idx="37">
                  <c:v>38471</c:v>
                </c:pt>
                <c:pt idx="38">
                  <c:v>38503</c:v>
                </c:pt>
                <c:pt idx="39">
                  <c:v>38533</c:v>
                </c:pt>
                <c:pt idx="40">
                  <c:v>38562</c:v>
                </c:pt>
                <c:pt idx="41">
                  <c:v>38595</c:v>
                </c:pt>
                <c:pt idx="42">
                  <c:v>38625</c:v>
                </c:pt>
                <c:pt idx="43">
                  <c:v>38656</c:v>
                </c:pt>
                <c:pt idx="44">
                  <c:v>38686</c:v>
                </c:pt>
                <c:pt idx="45">
                  <c:v>38716</c:v>
                </c:pt>
                <c:pt idx="46">
                  <c:v>38748</c:v>
                </c:pt>
                <c:pt idx="47">
                  <c:v>38776</c:v>
                </c:pt>
                <c:pt idx="48">
                  <c:v>38807</c:v>
                </c:pt>
                <c:pt idx="49">
                  <c:v>38835</c:v>
                </c:pt>
                <c:pt idx="50">
                  <c:v>38868</c:v>
                </c:pt>
                <c:pt idx="51">
                  <c:v>38898</c:v>
                </c:pt>
                <c:pt idx="52">
                  <c:v>38929</c:v>
                </c:pt>
                <c:pt idx="53">
                  <c:v>38960</c:v>
                </c:pt>
                <c:pt idx="54">
                  <c:v>38989</c:v>
                </c:pt>
                <c:pt idx="55">
                  <c:v>39021</c:v>
                </c:pt>
                <c:pt idx="56">
                  <c:v>39051</c:v>
                </c:pt>
                <c:pt idx="57">
                  <c:v>39080</c:v>
                </c:pt>
                <c:pt idx="58">
                  <c:v>39113</c:v>
                </c:pt>
                <c:pt idx="59">
                  <c:v>39141</c:v>
                </c:pt>
                <c:pt idx="60">
                  <c:v>39171</c:v>
                </c:pt>
                <c:pt idx="61">
                  <c:v>39202</c:v>
                </c:pt>
                <c:pt idx="62">
                  <c:v>39233</c:v>
                </c:pt>
                <c:pt idx="63">
                  <c:v>39262</c:v>
                </c:pt>
                <c:pt idx="64">
                  <c:v>39294</c:v>
                </c:pt>
                <c:pt idx="65">
                  <c:v>39325</c:v>
                </c:pt>
                <c:pt idx="66">
                  <c:v>39353</c:v>
                </c:pt>
                <c:pt idx="67">
                  <c:v>39386</c:v>
                </c:pt>
                <c:pt idx="68">
                  <c:v>39416</c:v>
                </c:pt>
                <c:pt idx="69">
                  <c:v>39447</c:v>
                </c:pt>
                <c:pt idx="70">
                  <c:v>39478</c:v>
                </c:pt>
                <c:pt idx="71">
                  <c:v>39507</c:v>
                </c:pt>
                <c:pt idx="72">
                  <c:v>39538</c:v>
                </c:pt>
                <c:pt idx="73">
                  <c:v>39568</c:v>
                </c:pt>
                <c:pt idx="74">
                  <c:v>39598</c:v>
                </c:pt>
                <c:pt idx="75">
                  <c:v>39629</c:v>
                </c:pt>
                <c:pt idx="76">
                  <c:v>39660</c:v>
                </c:pt>
                <c:pt idx="77">
                  <c:v>39689</c:v>
                </c:pt>
                <c:pt idx="78">
                  <c:v>39721</c:v>
                </c:pt>
                <c:pt idx="79">
                  <c:v>39752</c:v>
                </c:pt>
                <c:pt idx="80">
                  <c:v>39780</c:v>
                </c:pt>
                <c:pt idx="81">
                  <c:v>39813</c:v>
                </c:pt>
                <c:pt idx="82">
                  <c:v>39843</c:v>
                </c:pt>
                <c:pt idx="83">
                  <c:v>39871</c:v>
                </c:pt>
                <c:pt idx="84">
                  <c:v>39903</c:v>
                </c:pt>
                <c:pt idx="85">
                  <c:v>39933</c:v>
                </c:pt>
                <c:pt idx="86">
                  <c:v>39962</c:v>
                </c:pt>
                <c:pt idx="87">
                  <c:v>39994</c:v>
                </c:pt>
                <c:pt idx="88">
                  <c:v>40025</c:v>
                </c:pt>
                <c:pt idx="89">
                  <c:v>40056</c:v>
                </c:pt>
                <c:pt idx="90">
                  <c:v>40086</c:v>
                </c:pt>
                <c:pt idx="91">
                  <c:v>40116</c:v>
                </c:pt>
                <c:pt idx="92">
                  <c:v>40147</c:v>
                </c:pt>
                <c:pt idx="93">
                  <c:v>40178</c:v>
                </c:pt>
                <c:pt idx="94">
                  <c:v>40207</c:v>
                </c:pt>
                <c:pt idx="95">
                  <c:v>40235</c:v>
                </c:pt>
                <c:pt idx="96">
                  <c:v>40268</c:v>
                </c:pt>
                <c:pt idx="97">
                  <c:v>40298</c:v>
                </c:pt>
                <c:pt idx="98">
                  <c:v>40329</c:v>
                </c:pt>
                <c:pt idx="99">
                  <c:v>40359</c:v>
                </c:pt>
                <c:pt idx="100">
                  <c:v>40389</c:v>
                </c:pt>
                <c:pt idx="101">
                  <c:v>40421</c:v>
                </c:pt>
                <c:pt idx="102">
                  <c:v>40451</c:v>
                </c:pt>
                <c:pt idx="103">
                  <c:v>40480</c:v>
                </c:pt>
                <c:pt idx="104">
                  <c:v>40512</c:v>
                </c:pt>
                <c:pt idx="105">
                  <c:v>40543</c:v>
                </c:pt>
                <c:pt idx="106">
                  <c:v>40574</c:v>
                </c:pt>
                <c:pt idx="107">
                  <c:v>40602</c:v>
                </c:pt>
                <c:pt idx="108">
                  <c:v>40633</c:v>
                </c:pt>
                <c:pt idx="109">
                  <c:v>40662</c:v>
                </c:pt>
                <c:pt idx="110">
                  <c:v>40694</c:v>
                </c:pt>
                <c:pt idx="111">
                  <c:v>40724</c:v>
                </c:pt>
                <c:pt idx="112">
                  <c:v>40753</c:v>
                </c:pt>
                <c:pt idx="113">
                  <c:v>40786</c:v>
                </c:pt>
                <c:pt idx="114">
                  <c:v>40816</c:v>
                </c:pt>
                <c:pt idx="115">
                  <c:v>40847</c:v>
                </c:pt>
                <c:pt idx="116">
                  <c:v>40877</c:v>
                </c:pt>
                <c:pt idx="117">
                  <c:v>40907</c:v>
                </c:pt>
                <c:pt idx="118">
                  <c:v>40939</c:v>
                </c:pt>
                <c:pt idx="119">
                  <c:v>40968</c:v>
                </c:pt>
                <c:pt idx="120">
                  <c:v>40998</c:v>
                </c:pt>
                <c:pt idx="121">
                  <c:v>41029</c:v>
                </c:pt>
                <c:pt idx="122">
                  <c:v>41060</c:v>
                </c:pt>
                <c:pt idx="123">
                  <c:v>41089</c:v>
                </c:pt>
                <c:pt idx="124">
                  <c:v>41121</c:v>
                </c:pt>
                <c:pt idx="125">
                  <c:v>41152</c:v>
                </c:pt>
                <c:pt idx="126">
                  <c:v>41180</c:v>
                </c:pt>
                <c:pt idx="127">
                  <c:v>41213</c:v>
                </c:pt>
                <c:pt idx="128">
                  <c:v>41243</c:v>
                </c:pt>
                <c:pt idx="129">
                  <c:v>41274</c:v>
                </c:pt>
                <c:pt idx="130">
                  <c:v>41305</c:v>
                </c:pt>
                <c:pt idx="131">
                  <c:v>41333</c:v>
                </c:pt>
                <c:pt idx="132">
                  <c:v>41362</c:v>
                </c:pt>
                <c:pt idx="133">
                  <c:v>41394</c:v>
                </c:pt>
                <c:pt idx="134">
                  <c:v>41425</c:v>
                </c:pt>
                <c:pt idx="135">
                  <c:v>41453</c:v>
                </c:pt>
                <c:pt idx="136">
                  <c:v>41486</c:v>
                </c:pt>
                <c:pt idx="137">
                  <c:v>41516</c:v>
                </c:pt>
                <c:pt idx="138">
                  <c:v>41547</c:v>
                </c:pt>
                <c:pt idx="139">
                  <c:v>41578</c:v>
                </c:pt>
                <c:pt idx="140">
                  <c:v>41607</c:v>
                </c:pt>
                <c:pt idx="141">
                  <c:v>41639</c:v>
                </c:pt>
                <c:pt idx="142">
                  <c:v>41670</c:v>
                </c:pt>
                <c:pt idx="143">
                  <c:v>41698</c:v>
                </c:pt>
                <c:pt idx="144">
                  <c:v>41729</c:v>
                </c:pt>
                <c:pt idx="145">
                  <c:v>41759</c:v>
                </c:pt>
                <c:pt idx="146">
                  <c:v>41789</c:v>
                </c:pt>
                <c:pt idx="147">
                  <c:v>41820</c:v>
                </c:pt>
                <c:pt idx="148">
                  <c:v>41851</c:v>
                </c:pt>
                <c:pt idx="149">
                  <c:v>41880</c:v>
                </c:pt>
                <c:pt idx="150">
                  <c:v>41912</c:v>
                </c:pt>
                <c:pt idx="151">
                  <c:v>41943</c:v>
                </c:pt>
                <c:pt idx="152">
                  <c:v>41971</c:v>
                </c:pt>
                <c:pt idx="153">
                  <c:v>42004</c:v>
                </c:pt>
                <c:pt idx="154">
                  <c:v>42034</c:v>
                </c:pt>
                <c:pt idx="155">
                  <c:v>42062</c:v>
                </c:pt>
                <c:pt idx="156">
                  <c:v>42094</c:v>
                </c:pt>
                <c:pt idx="157">
                  <c:v>42124</c:v>
                </c:pt>
                <c:pt idx="158">
                  <c:v>42153</c:v>
                </c:pt>
                <c:pt idx="159">
                  <c:v>42185</c:v>
                </c:pt>
                <c:pt idx="160">
                  <c:v>42216</c:v>
                </c:pt>
                <c:pt idx="161">
                  <c:v>42247</c:v>
                </c:pt>
                <c:pt idx="162">
                  <c:v>42277</c:v>
                </c:pt>
                <c:pt idx="163">
                  <c:v>42307</c:v>
                </c:pt>
                <c:pt idx="164">
                  <c:v>42338</c:v>
                </c:pt>
                <c:pt idx="165">
                  <c:v>42369</c:v>
                </c:pt>
                <c:pt idx="166">
                  <c:v>42398</c:v>
                </c:pt>
                <c:pt idx="167">
                  <c:v>42429</c:v>
                </c:pt>
                <c:pt idx="168">
                  <c:v>42460</c:v>
                </c:pt>
                <c:pt idx="169">
                  <c:v>42489</c:v>
                </c:pt>
                <c:pt idx="170">
                  <c:v>42521</c:v>
                </c:pt>
                <c:pt idx="171">
                  <c:v>42551</c:v>
                </c:pt>
                <c:pt idx="172">
                  <c:v>42580</c:v>
                </c:pt>
                <c:pt idx="173">
                  <c:v>42613</c:v>
                </c:pt>
                <c:pt idx="174">
                  <c:v>42643</c:v>
                </c:pt>
                <c:pt idx="175">
                  <c:v>42674</c:v>
                </c:pt>
                <c:pt idx="176">
                  <c:v>42704</c:v>
                </c:pt>
                <c:pt idx="177">
                  <c:v>42734</c:v>
                </c:pt>
                <c:pt idx="178">
                  <c:v>42766</c:v>
                </c:pt>
                <c:pt idx="179">
                  <c:v>42794</c:v>
                </c:pt>
                <c:pt idx="180">
                  <c:v>42825</c:v>
                </c:pt>
              </c:numCache>
            </c:numRef>
          </c:cat>
          <c:val>
            <c:numRef>
              <c:f>'7. ASX 200 Sector Indices'!$K$5:$K$185</c:f>
              <c:numCache>
                <c:formatCode>_-* #,##0.0_-;\-* #,##0.0_-;_-* "-"??_-;_-@_-</c:formatCode>
                <c:ptCount val="181"/>
                <c:pt idx="0">
                  <c:v>100</c:v>
                </c:pt>
                <c:pt idx="1">
                  <c:v>101.5932451028695</c:v>
                </c:pt>
                <c:pt idx="2">
                  <c:v>104.6058793881631</c:v>
                </c:pt>
                <c:pt idx="3">
                  <c:v>104.7498909861085</c:v>
                </c:pt>
                <c:pt idx="4">
                  <c:v>102.93912777560701</c:v>
                </c:pt>
                <c:pt idx="5">
                  <c:v>104.3349586313518</c:v>
                </c:pt>
                <c:pt idx="6">
                  <c:v>105.9069106312612</c:v>
                </c:pt>
                <c:pt idx="7">
                  <c:v>108.117825611752</c:v>
                </c:pt>
                <c:pt idx="8">
                  <c:v>110.113091294179</c:v>
                </c:pt>
                <c:pt idx="9">
                  <c:v>111.7236653585</c:v>
                </c:pt>
                <c:pt idx="10">
                  <c:v>112.13259487040089</c:v>
                </c:pt>
                <c:pt idx="11">
                  <c:v>109.06950272676301</c:v>
                </c:pt>
                <c:pt idx="12">
                  <c:v>113.863961989546</c:v>
                </c:pt>
                <c:pt idx="13">
                  <c:v>115.07602657107419</c:v>
                </c:pt>
                <c:pt idx="14">
                  <c:v>120.8589162037116</c:v>
                </c:pt>
                <c:pt idx="15">
                  <c:v>117.472520004757</c:v>
                </c:pt>
                <c:pt idx="16">
                  <c:v>117.8157013982093</c:v>
                </c:pt>
                <c:pt idx="17">
                  <c:v>115.68916600125721</c:v>
                </c:pt>
                <c:pt idx="18">
                  <c:v>112.5093015748968</c:v>
                </c:pt>
                <c:pt idx="19">
                  <c:v>114.9548371020993</c:v>
                </c:pt>
                <c:pt idx="20">
                  <c:v>117.770793337977</c:v>
                </c:pt>
                <c:pt idx="21">
                  <c:v>121.55887033293121</c:v>
                </c:pt>
                <c:pt idx="22">
                  <c:v>121.9213061279965</c:v>
                </c:pt>
                <c:pt idx="23">
                  <c:v>125.4018223724821</c:v>
                </c:pt>
                <c:pt idx="24">
                  <c:v>129.73734730976369</c:v>
                </c:pt>
                <c:pt idx="25">
                  <c:v>128.5601105429175</c:v>
                </c:pt>
                <c:pt idx="26">
                  <c:v>136.18440053685799</c:v>
                </c:pt>
                <c:pt idx="27">
                  <c:v>137.72509244944311</c:v>
                </c:pt>
                <c:pt idx="28">
                  <c:v>141.47579325303121</c:v>
                </c:pt>
                <c:pt idx="29">
                  <c:v>143.73218259968399</c:v>
                </c:pt>
                <c:pt idx="30">
                  <c:v>145.1366779361546</c:v>
                </c:pt>
                <c:pt idx="31">
                  <c:v>148.090926080087</c:v>
                </c:pt>
                <c:pt idx="32">
                  <c:v>152.7056398407548</c:v>
                </c:pt>
                <c:pt idx="33">
                  <c:v>160.46867478749371</c:v>
                </c:pt>
                <c:pt idx="34">
                  <c:v>161.5069400791696</c:v>
                </c:pt>
                <c:pt idx="35">
                  <c:v>157.44924483104259</c:v>
                </c:pt>
                <c:pt idx="36">
                  <c:v>155.37673501979239</c:v>
                </c:pt>
                <c:pt idx="37">
                  <c:v>155.7001523362951</c:v>
                </c:pt>
                <c:pt idx="38">
                  <c:v>155.26970319906189</c:v>
                </c:pt>
                <c:pt idx="39">
                  <c:v>162.65269023631939</c:v>
                </c:pt>
                <c:pt idx="40">
                  <c:v>166.30394771863661</c:v>
                </c:pt>
                <c:pt idx="41">
                  <c:v>169.061631074339</c:v>
                </c:pt>
                <c:pt idx="42">
                  <c:v>169.1011592282382</c:v>
                </c:pt>
                <c:pt idx="43">
                  <c:v>165.942927688396</c:v>
                </c:pt>
                <c:pt idx="44">
                  <c:v>171.51764326124251</c:v>
                </c:pt>
                <c:pt idx="45">
                  <c:v>180.52049178006951</c:v>
                </c:pt>
                <c:pt idx="46">
                  <c:v>178.38189406681281</c:v>
                </c:pt>
                <c:pt idx="47">
                  <c:v>184.65163690729011</c:v>
                </c:pt>
                <c:pt idx="48">
                  <c:v>183.66422588810931</c:v>
                </c:pt>
                <c:pt idx="49">
                  <c:v>183.202403402366</c:v>
                </c:pt>
                <c:pt idx="50">
                  <c:v>180.63652786508331</c:v>
                </c:pt>
                <c:pt idx="51">
                  <c:v>192.0081208270332</c:v>
                </c:pt>
                <c:pt idx="52">
                  <c:v>197.17266101493351</c:v>
                </c:pt>
                <c:pt idx="53">
                  <c:v>204.59568588142699</c:v>
                </c:pt>
                <c:pt idx="54">
                  <c:v>212.4151248987728</c:v>
                </c:pt>
                <c:pt idx="55">
                  <c:v>214.26145212166509</c:v>
                </c:pt>
                <c:pt idx="56">
                  <c:v>225.62460712526121</c:v>
                </c:pt>
                <c:pt idx="57">
                  <c:v>241.95817264402581</c:v>
                </c:pt>
                <c:pt idx="58">
                  <c:v>247.70249684284451</c:v>
                </c:pt>
                <c:pt idx="59">
                  <c:v>246.12539145897401</c:v>
                </c:pt>
                <c:pt idx="60">
                  <c:v>235.82689160338199</c:v>
                </c:pt>
                <c:pt idx="61">
                  <c:v>244.1539106255982</c:v>
                </c:pt>
                <c:pt idx="62">
                  <c:v>254.3473607312142</c:v>
                </c:pt>
                <c:pt idx="63">
                  <c:v>241.6878181931443</c:v>
                </c:pt>
                <c:pt idx="64">
                  <c:v>230.13778223271771</c:v>
                </c:pt>
                <c:pt idx="65">
                  <c:v>249.39144764784839</c:v>
                </c:pt>
                <c:pt idx="66">
                  <c:v>255.03536580531539</c:v>
                </c:pt>
                <c:pt idx="67">
                  <c:v>253.7530792884933</c:v>
                </c:pt>
                <c:pt idx="68">
                  <c:v>237.65906117802959</c:v>
                </c:pt>
                <c:pt idx="69">
                  <c:v>221.616123862433</c:v>
                </c:pt>
                <c:pt idx="70">
                  <c:v>190.75777396465119</c:v>
                </c:pt>
                <c:pt idx="71">
                  <c:v>181.28670370307449</c:v>
                </c:pt>
                <c:pt idx="72">
                  <c:v>182.03519025047709</c:v>
                </c:pt>
                <c:pt idx="73">
                  <c:v>189.79635638764779</c:v>
                </c:pt>
                <c:pt idx="74">
                  <c:v>172.66378983254339</c:v>
                </c:pt>
                <c:pt idx="75">
                  <c:v>153.8416495359123</c:v>
                </c:pt>
                <c:pt idx="76">
                  <c:v>146.19793524858</c:v>
                </c:pt>
                <c:pt idx="77">
                  <c:v>161.2504601235679</c:v>
                </c:pt>
                <c:pt idx="78">
                  <c:v>151.90137215926799</c:v>
                </c:pt>
                <c:pt idx="79">
                  <c:v>113.6754953761121</c:v>
                </c:pt>
                <c:pt idx="80">
                  <c:v>113.9558734419508</c:v>
                </c:pt>
                <c:pt idx="81">
                  <c:v>101.97431236302479</c:v>
                </c:pt>
                <c:pt idx="82">
                  <c:v>92.071490460576612</c:v>
                </c:pt>
                <c:pt idx="83">
                  <c:v>77.149102688254246</c:v>
                </c:pt>
                <c:pt idx="84">
                  <c:v>77.119201735161383</c:v>
                </c:pt>
                <c:pt idx="85">
                  <c:v>81.801532423846012</c:v>
                </c:pt>
                <c:pt idx="86">
                  <c:v>84.907946971112807</c:v>
                </c:pt>
                <c:pt idx="87">
                  <c:v>88.814948211322715</c:v>
                </c:pt>
                <c:pt idx="88">
                  <c:v>90.96288997242084</c:v>
                </c:pt>
                <c:pt idx="89">
                  <c:v>105.5466834293222</c:v>
                </c:pt>
                <c:pt idx="90">
                  <c:v>115.8602470226466</c:v>
                </c:pt>
                <c:pt idx="91">
                  <c:v>105.3880611383882</c:v>
                </c:pt>
                <c:pt idx="92">
                  <c:v>106.4550381407044</c:v>
                </c:pt>
                <c:pt idx="93">
                  <c:v>110.0508542724951</c:v>
                </c:pt>
                <c:pt idx="94">
                  <c:v>106.89086718427031</c:v>
                </c:pt>
                <c:pt idx="95">
                  <c:v>108.4490579500858</c:v>
                </c:pt>
                <c:pt idx="96">
                  <c:v>108.39401301371031</c:v>
                </c:pt>
                <c:pt idx="97">
                  <c:v>112.42424242424239</c:v>
                </c:pt>
                <c:pt idx="98">
                  <c:v>107.8463951796039</c:v>
                </c:pt>
                <c:pt idx="99">
                  <c:v>106.9405888449058</c:v>
                </c:pt>
                <c:pt idx="100">
                  <c:v>108.02931199492591</c:v>
                </c:pt>
                <c:pt idx="101">
                  <c:v>112.0675829496611</c:v>
                </c:pt>
                <c:pt idx="102">
                  <c:v>111.0536121823732</c:v>
                </c:pt>
                <c:pt idx="103">
                  <c:v>110.5595102586319</c:v>
                </c:pt>
                <c:pt idx="104">
                  <c:v>108.2881704354326</c:v>
                </c:pt>
                <c:pt idx="105">
                  <c:v>109.6023966066948</c:v>
                </c:pt>
                <c:pt idx="106">
                  <c:v>112.2469320376254</c:v>
                </c:pt>
                <c:pt idx="107">
                  <c:v>115.8758204357158</c:v>
                </c:pt>
                <c:pt idx="108">
                  <c:v>113.7654247577627</c:v>
                </c:pt>
                <c:pt idx="109">
                  <c:v>114.00536858021439</c:v>
                </c:pt>
                <c:pt idx="110">
                  <c:v>113.99064462603999</c:v>
                </c:pt>
                <c:pt idx="111">
                  <c:v>113.18801923174939</c:v>
                </c:pt>
                <c:pt idx="112">
                  <c:v>105.7336210167457</c:v>
                </c:pt>
                <c:pt idx="113">
                  <c:v>109.02765271855159</c:v>
                </c:pt>
                <c:pt idx="114">
                  <c:v>104.1206118369265</c:v>
                </c:pt>
                <c:pt idx="115">
                  <c:v>108.0737670104143</c:v>
                </c:pt>
                <c:pt idx="116">
                  <c:v>110.9235883408935</c:v>
                </c:pt>
                <c:pt idx="117">
                  <c:v>107.9836677369849</c:v>
                </c:pt>
                <c:pt idx="118">
                  <c:v>113.83071983146731</c:v>
                </c:pt>
                <c:pt idx="119">
                  <c:v>116.35712384544379</c:v>
                </c:pt>
                <c:pt idx="120">
                  <c:v>115.5556310630129</c:v>
                </c:pt>
                <c:pt idx="121">
                  <c:v>121.9024481405345</c:v>
                </c:pt>
                <c:pt idx="122">
                  <c:v>120.3641913434476</c:v>
                </c:pt>
                <c:pt idx="123">
                  <c:v>125.68220043832081</c:v>
                </c:pt>
                <c:pt idx="124">
                  <c:v>132.7631765232214</c:v>
                </c:pt>
                <c:pt idx="125">
                  <c:v>132.6510479491231</c:v>
                </c:pt>
                <c:pt idx="126">
                  <c:v>134.38926737001859</c:v>
                </c:pt>
                <c:pt idx="127">
                  <c:v>141.50665692620461</c:v>
                </c:pt>
                <c:pt idx="128">
                  <c:v>139.6116273933504</c:v>
                </c:pt>
                <c:pt idx="129">
                  <c:v>143.60272506413409</c:v>
                </c:pt>
                <c:pt idx="130">
                  <c:v>149.94642745904201</c:v>
                </c:pt>
                <c:pt idx="131">
                  <c:v>155.23000515338401</c:v>
                </c:pt>
                <c:pt idx="132">
                  <c:v>151.07490528533319</c:v>
                </c:pt>
                <c:pt idx="133">
                  <c:v>163.52553756590399</c:v>
                </c:pt>
                <c:pt idx="134">
                  <c:v>157.4453939507201</c:v>
                </c:pt>
                <c:pt idx="135">
                  <c:v>156.11989829145489</c:v>
                </c:pt>
                <c:pt idx="136">
                  <c:v>154.89073127084711</c:v>
                </c:pt>
                <c:pt idx="137">
                  <c:v>154.64529428087641</c:v>
                </c:pt>
                <c:pt idx="138">
                  <c:v>156.19278186461889</c:v>
                </c:pt>
                <c:pt idx="139">
                  <c:v>160.32551264844301</c:v>
                </c:pt>
                <c:pt idx="140">
                  <c:v>155.88946840862371</c:v>
                </c:pt>
                <c:pt idx="141">
                  <c:v>153.81458011246841</c:v>
                </c:pt>
                <c:pt idx="142">
                  <c:v>154.53480799397451</c:v>
                </c:pt>
                <c:pt idx="143">
                  <c:v>161.22616559918001</c:v>
                </c:pt>
                <c:pt idx="144">
                  <c:v>158.6538341742976</c:v>
                </c:pt>
                <c:pt idx="145">
                  <c:v>167.70430902181971</c:v>
                </c:pt>
                <c:pt idx="146">
                  <c:v>167.79446492584199</c:v>
                </c:pt>
                <c:pt idx="147">
                  <c:v>173.3917194746947</c:v>
                </c:pt>
                <c:pt idx="148">
                  <c:v>182.05880520774929</c:v>
                </c:pt>
                <c:pt idx="149">
                  <c:v>185.14296393197529</c:v>
                </c:pt>
                <c:pt idx="150">
                  <c:v>175.23453560082211</c:v>
                </c:pt>
                <c:pt idx="151">
                  <c:v>187.12152358947361</c:v>
                </c:pt>
                <c:pt idx="152">
                  <c:v>186.9840245097206</c:v>
                </c:pt>
                <c:pt idx="153">
                  <c:v>195.40640945051339</c:v>
                </c:pt>
                <c:pt idx="154">
                  <c:v>210.46363466471851</c:v>
                </c:pt>
                <c:pt idx="155">
                  <c:v>218.24875554271921</c:v>
                </c:pt>
                <c:pt idx="156">
                  <c:v>213.71400417933751</c:v>
                </c:pt>
                <c:pt idx="157">
                  <c:v>211.387732680949</c:v>
                </c:pt>
                <c:pt idx="158">
                  <c:v>217.55757915541139</c:v>
                </c:pt>
                <c:pt idx="159">
                  <c:v>208.5290203473721</c:v>
                </c:pt>
                <c:pt idx="160">
                  <c:v>220.43328066688181</c:v>
                </c:pt>
                <c:pt idx="161">
                  <c:v>211.40811969442129</c:v>
                </c:pt>
                <c:pt idx="162">
                  <c:v>210.83915212676189</c:v>
                </c:pt>
                <c:pt idx="163">
                  <c:v>221.28653381129561</c:v>
                </c:pt>
                <c:pt idx="164">
                  <c:v>214.8085602804347</c:v>
                </c:pt>
                <c:pt idx="165">
                  <c:v>223.38633956836171</c:v>
                </c:pt>
                <c:pt idx="166">
                  <c:v>225.76097359315429</c:v>
                </c:pt>
                <c:pt idx="167">
                  <c:v>232.21165117819939</c:v>
                </c:pt>
                <c:pt idx="168">
                  <c:v>237.77039692382621</c:v>
                </c:pt>
                <c:pt idx="169">
                  <c:v>244.4336657549141</c:v>
                </c:pt>
                <c:pt idx="170">
                  <c:v>250.87041221408629</c:v>
                </c:pt>
                <c:pt idx="171">
                  <c:v>259.75960313280439</c:v>
                </c:pt>
                <c:pt idx="172">
                  <c:v>273.82941732782899</c:v>
                </c:pt>
                <c:pt idx="173">
                  <c:v>266.21265920275442</c:v>
                </c:pt>
                <c:pt idx="174">
                  <c:v>254.6962618145574</c:v>
                </c:pt>
                <c:pt idx="175">
                  <c:v>234.68935288221411</c:v>
                </c:pt>
                <c:pt idx="176">
                  <c:v>236.66638351370179</c:v>
                </c:pt>
                <c:pt idx="177">
                  <c:v>252.79047246903721</c:v>
                </c:pt>
                <c:pt idx="178">
                  <c:v>240.54467304327139</c:v>
                </c:pt>
                <c:pt idx="179">
                  <c:v>250.51788677279239</c:v>
                </c:pt>
                <c:pt idx="180">
                  <c:v>252.08326962391621</c:v>
                </c:pt>
              </c:numCache>
            </c:numRef>
          </c:val>
          <c:smooth val="0"/>
          <c:extLst>
            <c:ext xmlns:c16="http://schemas.microsoft.com/office/drawing/2014/chart" uri="{C3380CC4-5D6E-409C-BE32-E72D297353CC}">
              <c16:uniqueId val="{00000002-356C-4D1F-83D6-FCAA837124A7}"/>
            </c:ext>
          </c:extLst>
        </c:ser>
        <c:ser>
          <c:idx val="3"/>
          <c:order val="3"/>
          <c:tx>
            <c:strRef>
              <c:f>'7. ASX 200 Sector Indices'!$L$4</c:f>
              <c:strCache>
                <c:ptCount val="1"/>
                <c:pt idx="0">
                  <c:v> ASX 200 Industrials Accumulation Index </c:v>
                </c:pt>
              </c:strCache>
            </c:strRef>
          </c:tx>
          <c:spPr>
            <a:ln w="28575" cap="rnd">
              <a:solidFill>
                <a:schemeClr val="accent4"/>
              </a:solidFill>
              <a:round/>
            </a:ln>
            <a:effectLst/>
          </c:spPr>
          <c:marker>
            <c:symbol val="none"/>
          </c:marker>
          <c:cat>
            <c:numRef>
              <c:f>'7. ASX 200 Sector Indices'!$H$5:$H$185</c:f>
              <c:numCache>
                <c:formatCode>yyyy</c:formatCode>
                <c:ptCount val="181"/>
                <c:pt idx="0">
                  <c:v>37344</c:v>
                </c:pt>
                <c:pt idx="1">
                  <c:v>37376</c:v>
                </c:pt>
                <c:pt idx="2">
                  <c:v>37407</c:v>
                </c:pt>
                <c:pt idx="3">
                  <c:v>37435</c:v>
                </c:pt>
                <c:pt idx="4">
                  <c:v>37468</c:v>
                </c:pt>
                <c:pt idx="5">
                  <c:v>37498</c:v>
                </c:pt>
                <c:pt idx="6">
                  <c:v>37529</c:v>
                </c:pt>
                <c:pt idx="7">
                  <c:v>37560</c:v>
                </c:pt>
                <c:pt idx="8">
                  <c:v>37589</c:v>
                </c:pt>
                <c:pt idx="9">
                  <c:v>37621</c:v>
                </c:pt>
                <c:pt idx="10">
                  <c:v>37652</c:v>
                </c:pt>
                <c:pt idx="11">
                  <c:v>37680</c:v>
                </c:pt>
                <c:pt idx="12">
                  <c:v>37711</c:v>
                </c:pt>
                <c:pt idx="13">
                  <c:v>37741</c:v>
                </c:pt>
                <c:pt idx="14">
                  <c:v>37771</c:v>
                </c:pt>
                <c:pt idx="15">
                  <c:v>37802</c:v>
                </c:pt>
                <c:pt idx="16">
                  <c:v>37833</c:v>
                </c:pt>
                <c:pt idx="17">
                  <c:v>37862</c:v>
                </c:pt>
                <c:pt idx="18">
                  <c:v>37894</c:v>
                </c:pt>
                <c:pt idx="19">
                  <c:v>37925</c:v>
                </c:pt>
                <c:pt idx="20">
                  <c:v>37953</c:v>
                </c:pt>
                <c:pt idx="21">
                  <c:v>37986</c:v>
                </c:pt>
                <c:pt idx="22">
                  <c:v>38016</c:v>
                </c:pt>
                <c:pt idx="23">
                  <c:v>38044</c:v>
                </c:pt>
                <c:pt idx="24">
                  <c:v>38077</c:v>
                </c:pt>
                <c:pt idx="25">
                  <c:v>38107</c:v>
                </c:pt>
                <c:pt idx="26">
                  <c:v>38138</c:v>
                </c:pt>
                <c:pt idx="27">
                  <c:v>38168</c:v>
                </c:pt>
                <c:pt idx="28">
                  <c:v>38198</c:v>
                </c:pt>
                <c:pt idx="29">
                  <c:v>38230</c:v>
                </c:pt>
                <c:pt idx="30">
                  <c:v>38260</c:v>
                </c:pt>
                <c:pt idx="31">
                  <c:v>38289</c:v>
                </c:pt>
                <c:pt idx="32">
                  <c:v>38321</c:v>
                </c:pt>
                <c:pt idx="33">
                  <c:v>38352</c:v>
                </c:pt>
                <c:pt idx="34">
                  <c:v>38383</c:v>
                </c:pt>
                <c:pt idx="35">
                  <c:v>38411</c:v>
                </c:pt>
                <c:pt idx="36">
                  <c:v>38442</c:v>
                </c:pt>
                <c:pt idx="37">
                  <c:v>38471</c:v>
                </c:pt>
                <c:pt idx="38">
                  <c:v>38503</c:v>
                </c:pt>
                <c:pt idx="39">
                  <c:v>38533</c:v>
                </c:pt>
                <c:pt idx="40">
                  <c:v>38562</c:v>
                </c:pt>
                <c:pt idx="41">
                  <c:v>38595</c:v>
                </c:pt>
                <c:pt idx="42">
                  <c:v>38625</c:v>
                </c:pt>
                <c:pt idx="43">
                  <c:v>38656</c:v>
                </c:pt>
                <c:pt idx="44">
                  <c:v>38686</c:v>
                </c:pt>
                <c:pt idx="45">
                  <c:v>38716</c:v>
                </c:pt>
                <c:pt idx="46">
                  <c:v>38748</c:v>
                </c:pt>
                <c:pt idx="47">
                  <c:v>38776</c:v>
                </c:pt>
                <c:pt idx="48">
                  <c:v>38807</c:v>
                </c:pt>
                <c:pt idx="49">
                  <c:v>38835</c:v>
                </c:pt>
                <c:pt idx="50">
                  <c:v>38868</c:v>
                </c:pt>
                <c:pt idx="51">
                  <c:v>38898</c:v>
                </c:pt>
                <c:pt idx="52">
                  <c:v>38929</c:v>
                </c:pt>
                <c:pt idx="53">
                  <c:v>38960</c:v>
                </c:pt>
                <c:pt idx="54">
                  <c:v>38989</c:v>
                </c:pt>
                <c:pt idx="55">
                  <c:v>39021</c:v>
                </c:pt>
                <c:pt idx="56">
                  <c:v>39051</c:v>
                </c:pt>
                <c:pt idx="57">
                  <c:v>39080</c:v>
                </c:pt>
                <c:pt idx="58">
                  <c:v>39113</c:v>
                </c:pt>
                <c:pt idx="59">
                  <c:v>39141</c:v>
                </c:pt>
                <c:pt idx="60">
                  <c:v>39171</c:v>
                </c:pt>
                <c:pt idx="61">
                  <c:v>39202</c:v>
                </c:pt>
                <c:pt idx="62">
                  <c:v>39233</c:v>
                </c:pt>
                <c:pt idx="63">
                  <c:v>39262</c:v>
                </c:pt>
                <c:pt idx="64">
                  <c:v>39294</c:v>
                </c:pt>
                <c:pt idx="65">
                  <c:v>39325</c:v>
                </c:pt>
                <c:pt idx="66">
                  <c:v>39353</c:v>
                </c:pt>
                <c:pt idx="67">
                  <c:v>39386</c:v>
                </c:pt>
                <c:pt idx="68">
                  <c:v>39416</c:v>
                </c:pt>
                <c:pt idx="69">
                  <c:v>39447</c:v>
                </c:pt>
                <c:pt idx="70">
                  <c:v>39478</c:v>
                </c:pt>
                <c:pt idx="71">
                  <c:v>39507</c:v>
                </c:pt>
                <c:pt idx="72">
                  <c:v>39538</c:v>
                </c:pt>
                <c:pt idx="73">
                  <c:v>39568</c:v>
                </c:pt>
                <c:pt idx="74">
                  <c:v>39598</c:v>
                </c:pt>
                <c:pt idx="75">
                  <c:v>39629</c:v>
                </c:pt>
                <c:pt idx="76">
                  <c:v>39660</c:v>
                </c:pt>
                <c:pt idx="77">
                  <c:v>39689</c:v>
                </c:pt>
                <c:pt idx="78">
                  <c:v>39721</c:v>
                </c:pt>
                <c:pt idx="79">
                  <c:v>39752</c:v>
                </c:pt>
                <c:pt idx="80">
                  <c:v>39780</c:v>
                </c:pt>
                <c:pt idx="81">
                  <c:v>39813</c:v>
                </c:pt>
                <c:pt idx="82">
                  <c:v>39843</c:v>
                </c:pt>
                <c:pt idx="83">
                  <c:v>39871</c:v>
                </c:pt>
                <c:pt idx="84">
                  <c:v>39903</c:v>
                </c:pt>
                <c:pt idx="85">
                  <c:v>39933</c:v>
                </c:pt>
                <c:pt idx="86">
                  <c:v>39962</c:v>
                </c:pt>
                <c:pt idx="87">
                  <c:v>39994</c:v>
                </c:pt>
                <c:pt idx="88">
                  <c:v>40025</c:v>
                </c:pt>
                <c:pt idx="89">
                  <c:v>40056</c:v>
                </c:pt>
                <c:pt idx="90">
                  <c:v>40086</c:v>
                </c:pt>
                <c:pt idx="91">
                  <c:v>40116</c:v>
                </c:pt>
                <c:pt idx="92">
                  <c:v>40147</c:v>
                </c:pt>
                <c:pt idx="93">
                  <c:v>40178</c:v>
                </c:pt>
                <c:pt idx="94">
                  <c:v>40207</c:v>
                </c:pt>
                <c:pt idx="95">
                  <c:v>40235</c:v>
                </c:pt>
                <c:pt idx="96">
                  <c:v>40268</c:v>
                </c:pt>
                <c:pt idx="97">
                  <c:v>40298</c:v>
                </c:pt>
                <c:pt idx="98">
                  <c:v>40329</c:v>
                </c:pt>
                <c:pt idx="99">
                  <c:v>40359</c:v>
                </c:pt>
                <c:pt idx="100">
                  <c:v>40389</c:v>
                </c:pt>
                <c:pt idx="101">
                  <c:v>40421</c:v>
                </c:pt>
                <c:pt idx="102">
                  <c:v>40451</c:v>
                </c:pt>
                <c:pt idx="103">
                  <c:v>40480</c:v>
                </c:pt>
                <c:pt idx="104">
                  <c:v>40512</c:v>
                </c:pt>
                <c:pt idx="105">
                  <c:v>40543</c:v>
                </c:pt>
                <c:pt idx="106">
                  <c:v>40574</c:v>
                </c:pt>
                <c:pt idx="107">
                  <c:v>40602</c:v>
                </c:pt>
                <c:pt idx="108">
                  <c:v>40633</c:v>
                </c:pt>
                <c:pt idx="109">
                  <c:v>40662</c:v>
                </c:pt>
                <c:pt idx="110">
                  <c:v>40694</c:v>
                </c:pt>
                <c:pt idx="111">
                  <c:v>40724</c:v>
                </c:pt>
                <c:pt idx="112">
                  <c:v>40753</c:v>
                </c:pt>
                <c:pt idx="113">
                  <c:v>40786</c:v>
                </c:pt>
                <c:pt idx="114">
                  <c:v>40816</c:v>
                </c:pt>
                <c:pt idx="115">
                  <c:v>40847</c:v>
                </c:pt>
                <c:pt idx="116">
                  <c:v>40877</c:v>
                </c:pt>
                <c:pt idx="117">
                  <c:v>40907</c:v>
                </c:pt>
                <c:pt idx="118">
                  <c:v>40939</c:v>
                </c:pt>
                <c:pt idx="119">
                  <c:v>40968</c:v>
                </c:pt>
                <c:pt idx="120">
                  <c:v>40998</c:v>
                </c:pt>
                <c:pt idx="121">
                  <c:v>41029</c:v>
                </c:pt>
                <c:pt idx="122">
                  <c:v>41060</c:v>
                </c:pt>
                <c:pt idx="123">
                  <c:v>41089</c:v>
                </c:pt>
                <c:pt idx="124">
                  <c:v>41121</c:v>
                </c:pt>
                <c:pt idx="125">
                  <c:v>41152</c:v>
                </c:pt>
                <c:pt idx="126">
                  <c:v>41180</c:v>
                </c:pt>
                <c:pt idx="127">
                  <c:v>41213</c:v>
                </c:pt>
                <c:pt idx="128">
                  <c:v>41243</c:v>
                </c:pt>
                <c:pt idx="129">
                  <c:v>41274</c:v>
                </c:pt>
                <c:pt idx="130">
                  <c:v>41305</c:v>
                </c:pt>
                <c:pt idx="131">
                  <c:v>41333</c:v>
                </c:pt>
                <c:pt idx="132">
                  <c:v>41362</c:v>
                </c:pt>
                <c:pt idx="133">
                  <c:v>41394</c:v>
                </c:pt>
                <c:pt idx="134">
                  <c:v>41425</c:v>
                </c:pt>
                <c:pt idx="135">
                  <c:v>41453</c:v>
                </c:pt>
                <c:pt idx="136">
                  <c:v>41486</c:v>
                </c:pt>
                <c:pt idx="137">
                  <c:v>41516</c:v>
                </c:pt>
                <c:pt idx="138">
                  <c:v>41547</c:v>
                </c:pt>
                <c:pt idx="139">
                  <c:v>41578</c:v>
                </c:pt>
                <c:pt idx="140">
                  <c:v>41607</c:v>
                </c:pt>
                <c:pt idx="141">
                  <c:v>41639</c:v>
                </c:pt>
                <c:pt idx="142">
                  <c:v>41670</c:v>
                </c:pt>
                <c:pt idx="143">
                  <c:v>41698</c:v>
                </c:pt>
                <c:pt idx="144">
                  <c:v>41729</c:v>
                </c:pt>
                <c:pt idx="145">
                  <c:v>41759</c:v>
                </c:pt>
                <c:pt idx="146">
                  <c:v>41789</c:v>
                </c:pt>
                <c:pt idx="147">
                  <c:v>41820</c:v>
                </c:pt>
                <c:pt idx="148">
                  <c:v>41851</c:v>
                </c:pt>
                <c:pt idx="149">
                  <c:v>41880</c:v>
                </c:pt>
                <c:pt idx="150">
                  <c:v>41912</c:v>
                </c:pt>
                <c:pt idx="151">
                  <c:v>41943</c:v>
                </c:pt>
                <c:pt idx="152">
                  <c:v>41971</c:v>
                </c:pt>
                <c:pt idx="153">
                  <c:v>42004</c:v>
                </c:pt>
                <c:pt idx="154">
                  <c:v>42034</c:v>
                </c:pt>
                <c:pt idx="155">
                  <c:v>42062</c:v>
                </c:pt>
                <c:pt idx="156">
                  <c:v>42094</c:v>
                </c:pt>
                <c:pt idx="157">
                  <c:v>42124</c:v>
                </c:pt>
                <c:pt idx="158">
                  <c:v>42153</c:v>
                </c:pt>
                <c:pt idx="159">
                  <c:v>42185</c:v>
                </c:pt>
                <c:pt idx="160">
                  <c:v>42216</c:v>
                </c:pt>
                <c:pt idx="161">
                  <c:v>42247</c:v>
                </c:pt>
                <c:pt idx="162">
                  <c:v>42277</c:v>
                </c:pt>
                <c:pt idx="163">
                  <c:v>42307</c:v>
                </c:pt>
                <c:pt idx="164">
                  <c:v>42338</c:v>
                </c:pt>
                <c:pt idx="165">
                  <c:v>42369</c:v>
                </c:pt>
                <c:pt idx="166">
                  <c:v>42398</c:v>
                </c:pt>
                <c:pt idx="167">
                  <c:v>42429</c:v>
                </c:pt>
                <c:pt idx="168">
                  <c:v>42460</c:v>
                </c:pt>
                <c:pt idx="169">
                  <c:v>42489</c:v>
                </c:pt>
                <c:pt idx="170">
                  <c:v>42521</c:v>
                </c:pt>
                <c:pt idx="171">
                  <c:v>42551</c:v>
                </c:pt>
                <c:pt idx="172">
                  <c:v>42580</c:v>
                </c:pt>
                <c:pt idx="173">
                  <c:v>42613</c:v>
                </c:pt>
                <c:pt idx="174">
                  <c:v>42643</c:v>
                </c:pt>
                <c:pt idx="175">
                  <c:v>42674</c:v>
                </c:pt>
                <c:pt idx="176">
                  <c:v>42704</c:v>
                </c:pt>
                <c:pt idx="177">
                  <c:v>42734</c:v>
                </c:pt>
                <c:pt idx="178">
                  <c:v>42766</c:v>
                </c:pt>
                <c:pt idx="179">
                  <c:v>42794</c:v>
                </c:pt>
                <c:pt idx="180">
                  <c:v>42825</c:v>
                </c:pt>
              </c:numCache>
            </c:numRef>
          </c:cat>
          <c:val>
            <c:numRef>
              <c:f>'7. ASX 200 Sector Indices'!$L$5:$L$185</c:f>
              <c:numCache>
                <c:formatCode>_-* #,##0.0_-;\-* #,##0.0_-;_-* "-"??_-;_-@_-</c:formatCode>
                <c:ptCount val="181"/>
                <c:pt idx="0">
                  <c:v>100</c:v>
                </c:pt>
                <c:pt idx="1">
                  <c:v>97.745783703894659</c:v>
                </c:pt>
                <c:pt idx="2">
                  <c:v>95.494329927760162</c:v>
                </c:pt>
                <c:pt idx="3">
                  <c:v>92.757133056774379</c:v>
                </c:pt>
                <c:pt idx="4">
                  <c:v>89.899766567062471</c:v>
                </c:pt>
                <c:pt idx="5">
                  <c:v>89.46098631171354</c:v>
                </c:pt>
                <c:pt idx="6">
                  <c:v>83.056083759605514</c:v>
                </c:pt>
                <c:pt idx="7">
                  <c:v>82.954330940684059</c:v>
                </c:pt>
                <c:pt idx="8">
                  <c:v>80.013168011860415</c:v>
                </c:pt>
                <c:pt idx="9">
                  <c:v>79.68949275529134</c:v>
                </c:pt>
                <c:pt idx="10">
                  <c:v>80.570736625950175</c:v>
                </c:pt>
                <c:pt idx="11">
                  <c:v>74.061318734950007</c:v>
                </c:pt>
                <c:pt idx="12">
                  <c:v>72.692490089459568</c:v>
                </c:pt>
                <c:pt idx="13">
                  <c:v>78.754840165198686</c:v>
                </c:pt>
                <c:pt idx="14">
                  <c:v>79.114888601382177</c:v>
                </c:pt>
                <c:pt idx="15">
                  <c:v>80.958410261840854</c:v>
                </c:pt>
                <c:pt idx="16">
                  <c:v>82.612238884310273</c:v>
                </c:pt>
                <c:pt idx="17">
                  <c:v>84.721883301948054</c:v>
                </c:pt>
                <c:pt idx="18">
                  <c:v>85.127052897653158</c:v>
                </c:pt>
                <c:pt idx="19">
                  <c:v>88.759766659146507</c:v>
                </c:pt>
                <c:pt idx="20">
                  <c:v>86.884476019024476</c:v>
                </c:pt>
                <c:pt idx="21">
                  <c:v>89.803538788082477</c:v>
                </c:pt>
                <c:pt idx="22">
                  <c:v>90.919136436257162</c:v>
                </c:pt>
                <c:pt idx="23">
                  <c:v>91.612989368902333</c:v>
                </c:pt>
                <c:pt idx="24">
                  <c:v>93.119023172938356</c:v>
                </c:pt>
                <c:pt idx="25">
                  <c:v>92.332165401279099</c:v>
                </c:pt>
                <c:pt idx="26">
                  <c:v>94.546325157808951</c:v>
                </c:pt>
                <c:pt idx="27">
                  <c:v>98.285856358169852</c:v>
                </c:pt>
                <c:pt idx="28">
                  <c:v>100.3324232364763</c:v>
                </c:pt>
                <c:pt idx="29">
                  <c:v>105.64152620019981</c:v>
                </c:pt>
                <c:pt idx="30">
                  <c:v>110.4575193491503</c:v>
                </c:pt>
                <c:pt idx="31">
                  <c:v>115.05066922046301</c:v>
                </c:pt>
                <c:pt idx="32">
                  <c:v>121.1088755162459</c:v>
                </c:pt>
                <c:pt idx="33">
                  <c:v>125.20062801287339</c:v>
                </c:pt>
                <c:pt idx="34">
                  <c:v>130.3204983586028</c:v>
                </c:pt>
                <c:pt idx="35">
                  <c:v>129.6344725658746</c:v>
                </c:pt>
                <c:pt idx="36">
                  <c:v>130.20170999986169</c:v>
                </c:pt>
                <c:pt idx="37">
                  <c:v>124.49066038039901</c:v>
                </c:pt>
                <c:pt idx="38">
                  <c:v>128.5285437375974</c:v>
                </c:pt>
                <c:pt idx="39">
                  <c:v>136.1659906166405</c:v>
                </c:pt>
                <c:pt idx="40">
                  <c:v>135.59092604273621</c:v>
                </c:pt>
                <c:pt idx="41">
                  <c:v>140.06805007527871</c:v>
                </c:pt>
                <c:pt idx="42">
                  <c:v>142.26287219201359</c:v>
                </c:pt>
                <c:pt idx="43">
                  <c:v>132.39423001662121</c:v>
                </c:pt>
                <c:pt idx="44">
                  <c:v>139.93268659671361</c:v>
                </c:pt>
                <c:pt idx="45">
                  <c:v>146.07146639164239</c:v>
                </c:pt>
                <c:pt idx="46">
                  <c:v>145.64281537618609</c:v>
                </c:pt>
                <c:pt idx="47">
                  <c:v>146.12257301110071</c:v>
                </c:pt>
                <c:pt idx="48">
                  <c:v>150.34830772630801</c:v>
                </c:pt>
                <c:pt idx="49">
                  <c:v>150.0688327892704</c:v>
                </c:pt>
                <c:pt idx="50">
                  <c:v>144.9802710032092</c:v>
                </c:pt>
                <c:pt idx="51">
                  <c:v>145.8974276334873</c:v>
                </c:pt>
                <c:pt idx="52">
                  <c:v>145.47982669791381</c:v>
                </c:pt>
                <c:pt idx="53">
                  <c:v>149.65629647364329</c:v>
                </c:pt>
                <c:pt idx="54">
                  <c:v>157.88492262641981</c:v>
                </c:pt>
                <c:pt idx="55">
                  <c:v>161.9435248833986</c:v>
                </c:pt>
                <c:pt idx="56">
                  <c:v>169.77020438043581</c:v>
                </c:pt>
                <c:pt idx="57">
                  <c:v>177.4868434986395</c:v>
                </c:pt>
                <c:pt idx="58">
                  <c:v>185.16204481728241</c:v>
                </c:pt>
                <c:pt idx="59">
                  <c:v>185.52439535344141</c:v>
                </c:pt>
                <c:pt idx="60">
                  <c:v>191.18571961343139</c:v>
                </c:pt>
                <c:pt idx="61">
                  <c:v>197.546421846008</c:v>
                </c:pt>
                <c:pt idx="62">
                  <c:v>202.03413553843819</c:v>
                </c:pt>
                <c:pt idx="63">
                  <c:v>205.14795596543161</c:v>
                </c:pt>
                <c:pt idx="64">
                  <c:v>195.68080002578361</c:v>
                </c:pt>
                <c:pt idx="65">
                  <c:v>199.94290792060519</c:v>
                </c:pt>
                <c:pt idx="66">
                  <c:v>207.23550022330349</c:v>
                </c:pt>
                <c:pt idx="67">
                  <c:v>214.3867435875006</c:v>
                </c:pt>
                <c:pt idx="68">
                  <c:v>203.0981661471595</c:v>
                </c:pt>
                <c:pt idx="69">
                  <c:v>192.06604264410001</c:v>
                </c:pt>
                <c:pt idx="70">
                  <c:v>171.69245786005999</c:v>
                </c:pt>
                <c:pt idx="71">
                  <c:v>167.73791052197811</c:v>
                </c:pt>
                <c:pt idx="72">
                  <c:v>160.96052819381839</c:v>
                </c:pt>
                <c:pt idx="73">
                  <c:v>156.92218441662499</c:v>
                </c:pt>
                <c:pt idx="74">
                  <c:v>152.43815408415551</c:v>
                </c:pt>
                <c:pt idx="75">
                  <c:v>137.15451234616219</c:v>
                </c:pt>
                <c:pt idx="76">
                  <c:v>142.68922110749429</c:v>
                </c:pt>
                <c:pt idx="77">
                  <c:v>148.16637736943639</c:v>
                </c:pt>
                <c:pt idx="78">
                  <c:v>135.34598260533261</c:v>
                </c:pt>
                <c:pt idx="79">
                  <c:v>110.2590783312537</c:v>
                </c:pt>
                <c:pt idx="80">
                  <c:v>97.697439604407137</c:v>
                </c:pt>
                <c:pt idx="81">
                  <c:v>104.4218736331281</c:v>
                </c:pt>
                <c:pt idx="82">
                  <c:v>92.822973116076398</c:v>
                </c:pt>
                <c:pt idx="83">
                  <c:v>73.172247724374145</c:v>
                </c:pt>
                <c:pt idx="84">
                  <c:v>84.426754085076425</c:v>
                </c:pt>
                <c:pt idx="85">
                  <c:v>90.903482156422982</c:v>
                </c:pt>
                <c:pt idx="86">
                  <c:v>92.896640315295613</c:v>
                </c:pt>
                <c:pt idx="87">
                  <c:v>96.725032574714561</c:v>
                </c:pt>
                <c:pt idx="88">
                  <c:v>106.4012191921471</c:v>
                </c:pt>
                <c:pt idx="89">
                  <c:v>118.80953806061891</c:v>
                </c:pt>
                <c:pt idx="90">
                  <c:v>125.9073727053818</c:v>
                </c:pt>
                <c:pt idx="91">
                  <c:v>124.140280764113</c:v>
                </c:pt>
                <c:pt idx="92">
                  <c:v>122.148503865226</c:v>
                </c:pt>
                <c:pt idx="93">
                  <c:v>131.34309116776319</c:v>
                </c:pt>
                <c:pt idx="94">
                  <c:v>125.29961831182401</c:v>
                </c:pt>
                <c:pt idx="95">
                  <c:v>125.3567103912189</c:v>
                </c:pt>
                <c:pt idx="96">
                  <c:v>131.12439167008151</c:v>
                </c:pt>
                <c:pt idx="97">
                  <c:v>129.01290557246321</c:v>
                </c:pt>
                <c:pt idx="98">
                  <c:v>114.47100044660741</c:v>
                </c:pt>
                <c:pt idx="99">
                  <c:v>106.0876731754707</c:v>
                </c:pt>
                <c:pt idx="100">
                  <c:v>113.71775333459181</c:v>
                </c:pt>
                <c:pt idx="101">
                  <c:v>116.3306368068952</c:v>
                </c:pt>
                <c:pt idx="102">
                  <c:v>125.006791194928</c:v>
                </c:pt>
                <c:pt idx="103">
                  <c:v>126.59616101808071</c:v>
                </c:pt>
                <c:pt idx="104">
                  <c:v>124.6711450184858</c:v>
                </c:pt>
                <c:pt idx="105">
                  <c:v>126.8926714949377</c:v>
                </c:pt>
                <c:pt idx="106">
                  <c:v>127.1284065324389</c:v>
                </c:pt>
                <c:pt idx="107">
                  <c:v>128.80801867463501</c:v>
                </c:pt>
                <c:pt idx="108">
                  <c:v>129.1335356111845</c:v>
                </c:pt>
                <c:pt idx="109">
                  <c:v>124.2715004627221</c:v>
                </c:pt>
                <c:pt idx="110">
                  <c:v>125.4580027901452</c:v>
                </c:pt>
                <c:pt idx="111">
                  <c:v>122.0734554060214</c:v>
                </c:pt>
                <c:pt idx="112">
                  <c:v>121.2529869747183</c:v>
                </c:pt>
                <c:pt idx="113">
                  <c:v>116.4669211254506</c:v>
                </c:pt>
                <c:pt idx="114">
                  <c:v>109.8760088953143</c:v>
                </c:pt>
                <c:pt idx="115">
                  <c:v>117.66125059279079</c:v>
                </c:pt>
                <c:pt idx="116">
                  <c:v>118.3725994852505</c:v>
                </c:pt>
                <c:pt idx="117">
                  <c:v>117.408019595475</c:v>
                </c:pt>
                <c:pt idx="118">
                  <c:v>124.8134147969778</c:v>
                </c:pt>
                <c:pt idx="119">
                  <c:v>133.0121136500716</c:v>
                </c:pt>
                <c:pt idx="120">
                  <c:v>134.91180654993499</c:v>
                </c:pt>
                <c:pt idx="121">
                  <c:v>133.50752556482021</c:v>
                </c:pt>
                <c:pt idx="122">
                  <c:v>122.303204983586</c:v>
                </c:pt>
                <c:pt idx="123">
                  <c:v>116.2330277679299</c:v>
                </c:pt>
                <c:pt idx="124">
                  <c:v>116.4963880051383</c:v>
                </c:pt>
                <c:pt idx="125">
                  <c:v>119.2179305962899</c:v>
                </c:pt>
                <c:pt idx="126">
                  <c:v>119.82706624983309</c:v>
                </c:pt>
                <c:pt idx="127">
                  <c:v>124.19829368349809</c:v>
                </c:pt>
                <c:pt idx="128">
                  <c:v>122.9146427371048</c:v>
                </c:pt>
                <c:pt idx="129">
                  <c:v>130.01431906184811</c:v>
                </c:pt>
                <c:pt idx="130">
                  <c:v>137.1034057267039</c:v>
                </c:pt>
                <c:pt idx="131">
                  <c:v>145.50100601768941</c:v>
                </c:pt>
                <c:pt idx="132">
                  <c:v>143.22238746184269</c:v>
                </c:pt>
                <c:pt idx="133">
                  <c:v>143.39228244004181</c:v>
                </c:pt>
                <c:pt idx="134">
                  <c:v>137.3013863246054</c:v>
                </c:pt>
                <c:pt idx="135">
                  <c:v>133.70826868269239</c:v>
                </c:pt>
                <c:pt idx="136">
                  <c:v>135.69267886165761</c:v>
                </c:pt>
                <c:pt idx="137">
                  <c:v>141.7006993779726</c:v>
                </c:pt>
                <c:pt idx="138">
                  <c:v>149.8676292514032</c:v>
                </c:pt>
                <c:pt idx="139">
                  <c:v>152.601142762428</c:v>
                </c:pt>
                <c:pt idx="140">
                  <c:v>147.34729019811871</c:v>
                </c:pt>
                <c:pt idx="141">
                  <c:v>151.0246646991383</c:v>
                </c:pt>
                <c:pt idx="142">
                  <c:v>147.90393797221819</c:v>
                </c:pt>
                <c:pt idx="143">
                  <c:v>154.18498754563919</c:v>
                </c:pt>
                <c:pt idx="144">
                  <c:v>155.9612878868104</c:v>
                </c:pt>
                <c:pt idx="145">
                  <c:v>156.46959156142231</c:v>
                </c:pt>
                <c:pt idx="146">
                  <c:v>160.43887233934791</c:v>
                </c:pt>
                <c:pt idx="147">
                  <c:v>156.2131376241405</c:v>
                </c:pt>
                <c:pt idx="148">
                  <c:v>162.22622276040201</c:v>
                </c:pt>
                <c:pt idx="149">
                  <c:v>165.5352612653262</c:v>
                </c:pt>
                <c:pt idx="150">
                  <c:v>157.32643317233999</c:v>
                </c:pt>
                <c:pt idx="151">
                  <c:v>163.1433793906802</c:v>
                </c:pt>
                <c:pt idx="152">
                  <c:v>161.07655403258849</c:v>
                </c:pt>
                <c:pt idx="153">
                  <c:v>170.7403093101527</c:v>
                </c:pt>
                <c:pt idx="154">
                  <c:v>172.96690040655079</c:v>
                </c:pt>
                <c:pt idx="155">
                  <c:v>182.74115648294381</c:v>
                </c:pt>
                <c:pt idx="156">
                  <c:v>186.2118024061549</c:v>
                </c:pt>
                <c:pt idx="157">
                  <c:v>187.37021911387569</c:v>
                </c:pt>
                <c:pt idx="158">
                  <c:v>197.87516172252319</c:v>
                </c:pt>
                <c:pt idx="159">
                  <c:v>181.99389483086469</c:v>
                </c:pt>
                <c:pt idx="160">
                  <c:v>193.86582440502229</c:v>
                </c:pt>
                <c:pt idx="161">
                  <c:v>184.36137444576951</c:v>
                </c:pt>
                <c:pt idx="162">
                  <c:v>188.17411242535439</c:v>
                </c:pt>
                <c:pt idx="163">
                  <c:v>197.78814234344571</c:v>
                </c:pt>
                <c:pt idx="164">
                  <c:v>199.86831988139599</c:v>
                </c:pt>
                <c:pt idx="165">
                  <c:v>198.8471083322207</c:v>
                </c:pt>
                <c:pt idx="166">
                  <c:v>193.71250454664741</c:v>
                </c:pt>
                <c:pt idx="167">
                  <c:v>205.67559727983871</c:v>
                </c:pt>
                <c:pt idx="168">
                  <c:v>210.15318173237631</c:v>
                </c:pt>
                <c:pt idx="169">
                  <c:v>213.4134157178178</c:v>
                </c:pt>
                <c:pt idx="170">
                  <c:v>218.59083856293711</c:v>
                </c:pt>
                <c:pt idx="171">
                  <c:v>217.01251881966729</c:v>
                </c:pt>
                <c:pt idx="172">
                  <c:v>232.0360232604182</c:v>
                </c:pt>
                <c:pt idx="173">
                  <c:v>221.45557177257089</c:v>
                </c:pt>
                <c:pt idx="174">
                  <c:v>221.02323739715371</c:v>
                </c:pt>
                <c:pt idx="175">
                  <c:v>211.7186097157828</c:v>
                </c:pt>
                <c:pt idx="176">
                  <c:v>214.8711054223663</c:v>
                </c:pt>
                <c:pt idx="177">
                  <c:v>219.79621811016011</c:v>
                </c:pt>
                <c:pt idx="178">
                  <c:v>209.41927226015571</c:v>
                </c:pt>
                <c:pt idx="179">
                  <c:v>216.8320341815805</c:v>
                </c:pt>
                <c:pt idx="180">
                  <c:v>226.6569364574365</c:v>
                </c:pt>
              </c:numCache>
            </c:numRef>
          </c:val>
          <c:smooth val="0"/>
          <c:extLst>
            <c:ext xmlns:c16="http://schemas.microsoft.com/office/drawing/2014/chart" uri="{C3380CC4-5D6E-409C-BE32-E72D297353CC}">
              <c16:uniqueId val="{00000003-356C-4D1F-83D6-FCAA837124A7}"/>
            </c:ext>
          </c:extLst>
        </c:ser>
        <c:ser>
          <c:idx val="4"/>
          <c:order val="4"/>
          <c:tx>
            <c:strRef>
              <c:f>'7. ASX 200 Sector Indices'!$M$4</c:f>
              <c:strCache>
                <c:ptCount val="1"/>
                <c:pt idx="0">
                  <c:v> ASX 200 Resources Accumulation Index </c:v>
                </c:pt>
              </c:strCache>
            </c:strRef>
          </c:tx>
          <c:spPr>
            <a:ln w="28575" cap="rnd">
              <a:solidFill>
                <a:schemeClr val="accent5"/>
              </a:solidFill>
              <a:round/>
            </a:ln>
            <a:effectLst/>
          </c:spPr>
          <c:marker>
            <c:symbol val="none"/>
          </c:marker>
          <c:cat>
            <c:numRef>
              <c:f>'7. ASX 200 Sector Indices'!$H$5:$H$185</c:f>
              <c:numCache>
                <c:formatCode>yyyy</c:formatCode>
                <c:ptCount val="181"/>
                <c:pt idx="0">
                  <c:v>37344</c:v>
                </c:pt>
                <c:pt idx="1">
                  <c:v>37376</c:v>
                </c:pt>
                <c:pt idx="2">
                  <c:v>37407</c:v>
                </c:pt>
                <c:pt idx="3">
                  <c:v>37435</c:v>
                </c:pt>
                <c:pt idx="4">
                  <c:v>37468</c:v>
                </c:pt>
                <c:pt idx="5">
                  <c:v>37498</c:v>
                </c:pt>
                <c:pt idx="6">
                  <c:v>37529</c:v>
                </c:pt>
                <c:pt idx="7">
                  <c:v>37560</c:v>
                </c:pt>
                <c:pt idx="8">
                  <c:v>37589</c:v>
                </c:pt>
                <c:pt idx="9">
                  <c:v>37621</c:v>
                </c:pt>
                <c:pt idx="10">
                  <c:v>37652</c:v>
                </c:pt>
                <c:pt idx="11">
                  <c:v>37680</c:v>
                </c:pt>
                <c:pt idx="12">
                  <c:v>37711</c:v>
                </c:pt>
                <c:pt idx="13">
                  <c:v>37741</c:v>
                </c:pt>
                <c:pt idx="14">
                  <c:v>37771</c:v>
                </c:pt>
                <c:pt idx="15">
                  <c:v>37802</c:v>
                </c:pt>
                <c:pt idx="16">
                  <c:v>37833</c:v>
                </c:pt>
                <c:pt idx="17">
                  <c:v>37862</c:v>
                </c:pt>
                <c:pt idx="18">
                  <c:v>37894</c:v>
                </c:pt>
                <c:pt idx="19">
                  <c:v>37925</c:v>
                </c:pt>
                <c:pt idx="20">
                  <c:v>37953</c:v>
                </c:pt>
                <c:pt idx="21">
                  <c:v>37986</c:v>
                </c:pt>
                <c:pt idx="22">
                  <c:v>38016</c:v>
                </c:pt>
                <c:pt idx="23">
                  <c:v>38044</c:v>
                </c:pt>
                <c:pt idx="24">
                  <c:v>38077</c:v>
                </c:pt>
                <c:pt idx="25">
                  <c:v>38107</c:v>
                </c:pt>
                <c:pt idx="26">
                  <c:v>38138</c:v>
                </c:pt>
                <c:pt idx="27">
                  <c:v>38168</c:v>
                </c:pt>
                <c:pt idx="28">
                  <c:v>38198</c:v>
                </c:pt>
                <c:pt idx="29">
                  <c:v>38230</c:v>
                </c:pt>
                <c:pt idx="30">
                  <c:v>38260</c:v>
                </c:pt>
                <c:pt idx="31">
                  <c:v>38289</c:v>
                </c:pt>
                <c:pt idx="32">
                  <c:v>38321</c:v>
                </c:pt>
                <c:pt idx="33">
                  <c:v>38352</c:v>
                </c:pt>
                <c:pt idx="34">
                  <c:v>38383</c:v>
                </c:pt>
                <c:pt idx="35">
                  <c:v>38411</c:v>
                </c:pt>
                <c:pt idx="36">
                  <c:v>38442</c:v>
                </c:pt>
                <c:pt idx="37">
                  <c:v>38471</c:v>
                </c:pt>
                <c:pt idx="38">
                  <c:v>38503</c:v>
                </c:pt>
                <c:pt idx="39">
                  <c:v>38533</c:v>
                </c:pt>
                <c:pt idx="40">
                  <c:v>38562</c:v>
                </c:pt>
                <c:pt idx="41">
                  <c:v>38595</c:v>
                </c:pt>
                <c:pt idx="42">
                  <c:v>38625</c:v>
                </c:pt>
                <c:pt idx="43">
                  <c:v>38656</c:v>
                </c:pt>
                <c:pt idx="44">
                  <c:v>38686</c:v>
                </c:pt>
                <c:pt idx="45">
                  <c:v>38716</c:v>
                </c:pt>
                <c:pt idx="46">
                  <c:v>38748</c:v>
                </c:pt>
                <c:pt idx="47">
                  <c:v>38776</c:v>
                </c:pt>
                <c:pt idx="48">
                  <c:v>38807</c:v>
                </c:pt>
                <c:pt idx="49">
                  <c:v>38835</c:v>
                </c:pt>
                <c:pt idx="50">
                  <c:v>38868</c:v>
                </c:pt>
                <c:pt idx="51">
                  <c:v>38898</c:v>
                </c:pt>
                <c:pt idx="52">
                  <c:v>38929</c:v>
                </c:pt>
                <c:pt idx="53">
                  <c:v>38960</c:v>
                </c:pt>
                <c:pt idx="54">
                  <c:v>38989</c:v>
                </c:pt>
                <c:pt idx="55">
                  <c:v>39021</c:v>
                </c:pt>
                <c:pt idx="56">
                  <c:v>39051</c:v>
                </c:pt>
                <c:pt idx="57">
                  <c:v>39080</c:v>
                </c:pt>
                <c:pt idx="58">
                  <c:v>39113</c:v>
                </c:pt>
                <c:pt idx="59">
                  <c:v>39141</c:v>
                </c:pt>
                <c:pt idx="60">
                  <c:v>39171</c:v>
                </c:pt>
                <c:pt idx="61">
                  <c:v>39202</c:v>
                </c:pt>
                <c:pt idx="62">
                  <c:v>39233</c:v>
                </c:pt>
                <c:pt idx="63">
                  <c:v>39262</c:v>
                </c:pt>
                <c:pt idx="64">
                  <c:v>39294</c:v>
                </c:pt>
                <c:pt idx="65">
                  <c:v>39325</c:v>
                </c:pt>
                <c:pt idx="66">
                  <c:v>39353</c:v>
                </c:pt>
                <c:pt idx="67">
                  <c:v>39386</c:v>
                </c:pt>
                <c:pt idx="68">
                  <c:v>39416</c:v>
                </c:pt>
                <c:pt idx="69">
                  <c:v>39447</c:v>
                </c:pt>
                <c:pt idx="70">
                  <c:v>39478</c:v>
                </c:pt>
                <c:pt idx="71">
                  <c:v>39507</c:v>
                </c:pt>
                <c:pt idx="72">
                  <c:v>39538</c:v>
                </c:pt>
                <c:pt idx="73">
                  <c:v>39568</c:v>
                </c:pt>
                <c:pt idx="74">
                  <c:v>39598</c:v>
                </c:pt>
                <c:pt idx="75">
                  <c:v>39629</c:v>
                </c:pt>
                <c:pt idx="76">
                  <c:v>39660</c:v>
                </c:pt>
                <c:pt idx="77">
                  <c:v>39689</c:v>
                </c:pt>
                <c:pt idx="78">
                  <c:v>39721</c:v>
                </c:pt>
                <c:pt idx="79">
                  <c:v>39752</c:v>
                </c:pt>
                <c:pt idx="80">
                  <c:v>39780</c:v>
                </c:pt>
                <c:pt idx="81">
                  <c:v>39813</c:v>
                </c:pt>
                <c:pt idx="82">
                  <c:v>39843</c:v>
                </c:pt>
                <c:pt idx="83">
                  <c:v>39871</c:v>
                </c:pt>
                <c:pt idx="84">
                  <c:v>39903</c:v>
                </c:pt>
                <c:pt idx="85">
                  <c:v>39933</c:v>
                </c:pt>
                <c:pt idx="86">
                  <c:v>39962</c:v>
                </c:pt>
                <c:pt idx="87">
                  <c:v>39994</c:v>
                </c:pt>
                <c:pt idx="88">
                  <c:v>40025</c:v>
                </c:pt>
                <c:pt idx="89">
                  <c:v>40056</c:v>
                </c:pt>
                <c:pt idx="90">
                  <c:v>40086</c:v>
                </c:pt>
                <c:pt idx="91">
                  <c:v>40116</c:v>
                </c:pt>
                <c:pt idx="92">
                  <c:v>40147</c:v>
                </c:pt>
                <c:pt idx="93">
                  <c:v>40178</c:v>
                </c:pt>
                <c:pt idx="94">
                  <c:v>40207</c:v>
                </c:pt>
                <c:pt idx="95">
                  <c:v>40235</c:v>
                </c:pt>
                <c:pt idx="96">
                  <c:v>40268</c:v>
                </c:pt>
                <c:pt idx="97">
                  <c:v>40298</c:v>
                </c:pt>
                <c:pt idx="98">
                  <c:v>40329</c:v>
                </c:pt>
                <c:pt idx="99">
                  <c:v>40359</c:v>
                </c:pt>
                <c:pt idx="100">
                  <c:v>40389</c:v>
                </c:pt>
                <c:pt idx="101">
                  <c:v>40421</c:v>
                </c:pt>
                <c:pt idx="102">
                  <c:v>40451</c:v>
                </c:pt>
                <c:pt idx="103">
                  <c:v>40480</c:v>
                </c:pt>
                <c:pt idx="104">
                  <c:v>40512</c:v>
                </c:pt>
                <c:pt idx="105">
                  <c:v>40543</c:v>
                </c:pt>
                <c:pt idx="106">
                  <c:v>40574</c:v>
                </c:pt>
                <c:pt idx="107">
                  <c:v>40602</c:v>
                </c:pt>
                <c:pt idx="108">
                  <c:v>40633</c:v>
                </c:pt>
                <c:pt idx="109">
                  <c:v>40662</c:v>
                </c:pt>
                <c:pt idx="110">
                  <c:v>40694</c:v>
                </c:pt>
                <c:pt idx="111">
                  <c:v>40724</c:v>
                </c:pt>
                <c:pt idx="112">
                  <c:v>40753</c:v>
                </c:pt>
                <c:pt idx="113">
                  <c:v>40786</c:v>
                </c:pt>
                <c:pt idx="114">
                  <c:v>40816</c:v>
                </c:pt>
                <c:pt idx="115">
                  <c:v>40847</c:v>
                </c:pt>
                <c:pt idx="116">
                  <c:v>40877</c:v>
                </c:pt>
                <c:pt idx="117">
                  <c:v>40907</c:v>
                </c:pt>
                <c:pt idx="118">
                  <c:v>40939</c:v>
                </c:pt>
                <c:pt idx="119">
                  <c:v>40968</c:v>
                </c:pt>
                <c:pt idx="120">
                  <c:v>40998</c:v>
                </c:pt>
                <c:pt idx="121">
                  <c:v>41029</c:v>
                </c:pt>
                <c:pt idx="122">
                  <c:v>41060</c:v>
                </c:pt>
                <c:pt idx="123">
                  <c:v>41089</c:v>
                </c:pt>
                <c:pt idx="124">
                  <c:v>41121</c:v>
                </c:pt>
                <c:pt idx="125">
                  <c:v>41152</c:v>
                </c:pt>
                <c:pt idx="126">
                  <c:v>41180</c:v>
                </c:pt>
                <c:pt idx="127">
                  <c:v>41213</c:v>
                </c:pt>
                <c:pt idx="128">
                  <c:v>41243</c:v>
                </c:pt>
                <c:pt idx="129">
                  <c:v>41274</c:v>
                </c:pt>
                <c:pt idx="130">
                  <c:v>41305</c:v>
                </c:pt>
                <c:pt idx="131">
                  <c:v>41333</c:v>
                </c:pt>
                <c:pt idx="132">
                  <c:v>41362</c:v>
                </c:pt>
                <c:pt idx="133">
                  <c:v>41394</c:v>
                </c:pt>
                <c:pt idx="134">
                  <c:v>41425</c:v>
                </c:pt>
                <c:pt idx="135">
                  <c:v>41453</c:v>
                </c:pt>
                <c:pt idx="136">
                  <c:v>41486</c:v>
                </c:pt>
                <c:pt idx="137">
                  <c:v>41516</c:v>
                </c:pt>
                <c:pt idx="138">
                  <c:v>41547</c:v>
                </c:pt>
                <c:pt idx="139">
                  <c:v>41578</c:v>
                </c:pt>
                <c:pt idx="140">
                  <c:v>41607</c:v>
                </c:pt>
                <c:pt idx="141">
                  <c:v>41639</c:v>
                </c:pt>
                <c:pt idx="142">
                  <c:v>41670</c:v>
                </c:pt>
                <c:pt idx="143">
                  <c:v>41698</c:v>
                </c:pt>
                <c:pt idx="144">
                  <c:v>41729</c:v>
                </c:pt>
                <c:pt idx="145">
                  <c:v>41759</c:v>
                </c:pt>
                <c:pt idx="146">
                  <c:v>41789</c:v>
                </c:pt>
                <c:pt idx="147">
                  <c:v>41820</c:v>
                </c:pt>
                <c:pt idx="148">
                  <c:v>41851</c:v>
                </c:pt>
                <c:pt idx="149">
                  <c:v>41880</c:v>
                </c:pt>
                <c:pt idx="150">
                  <c:v>41912</c:v>
                </c:pt>
                <c:pt idx="151">
                  <c:v>41943</c:v>
                </c:pt>
                <c:pt idx="152">
                  <c:v>41971</c:v>
                </c:pt>
                <c:pt idx="153">
                  <c:v>42004</c:v>
                </c:pt>
                <c:pt idx="154">
                  <c:v>42034</c:v>
                </c:pt>
                <c:pt idx="155">
                  <c:v>42062</c:v>
                </c:pt>
                <c:pt idx="156">
                  <c:v>42094</c:v>
                </c:pt>
                <c:pt idx="157">
                  <c:v>42124</c:v>
                </c:pt>
                <c:pt idx="158">
                  <c:v>42153</c:v>
                </c:pt>
                <c:pt idx="159">
                  <c:v>42185</c:v>
                </c:pt>
                <c:pt idx="160">
                  <c:v>42216</c:v>
                </c:pt>
                <c:pt idx="161">
                  <c:v>42247</c:v>
                </c:pt>
                <c:pt idx="162">
                  <c:v>42277</c:v>
                </c:pt>
                <c:pt idx="163">
                  <c:v>42307</c:v>
                </c:pt>
                <c:pt idx="164">
                  <c:v>42338</c:v>
                </c:pt>
                <c:pt idx="165">
                  <c:v>42369</c:v>
                </c:pt>
                <c:pt idx="166">
                  <c:v>42398</c:v>
                </c:pt>
                <c:pt idx="167">
                  <c:v>42429</c:v>
                </c:pt>
                <c:pt idx="168">
                  <c:v>42460</c:v>
                </c:pt>
                <c:pt idx="169">
                  <c:v>42489</c:v>
                </c:pt>
                <c:pt idx="170">
                  <c:v>42521</c:v>
                </c:pt>
                <c:pt idx="171">
                  <c:v>42551</c:v>
                </c:pt>
                <c:pt idx="172">
                  <c:v>42580</c:v>
                </c:pt>
                <c:pt idx="173">
                  <c:v>42613</c:v>
                </c:pt>
                <c:pt idx="174">
                  <c:v>42643</c:v>
                </c:pt>
                <c:pt idx="175">
                  <c:v>42674</c:v>
                </c:pt>
                <c:pt idx="176">
                  <c:v>42704</c:v>
                </c:pt>
                <c:pt idx="177">
                  <c:v>42734</c:v>
                </c:pt>
                <c:pt idx="178">
                  <c:v>42766</c:v>
                </c:pt>
                <c:pt idx="179">
                  <c:v>42794</c:v>
                </c:pt>
                <c:pt idx="180">
                  <c:v>42825</c:v>
                </c:pt>
              </c:numCache>
            </c:numRef>
          </c:cat>
          <c:val>
            <c:numRef>
              <c:f>'7. ASX 200 Sector Indices'!$M$5:$M$185</c:f>
              <c:numCache>
                <c:formatCode>_-* #,##0.0_-;\-* #,##0.0_-;_-* "-"??_-;_-@_-</c:formatCode>
                <c:ptCount val="181"/>
                <c:pt idx="0">
                  <c:v>100</c:v>
                </c:pt>
                <c:pt idx="1">
                  <c:v>95.305030645427152</c:v>
                </c:pt>
                <c:pt idx="2">
                  <c:v>97.253150709565261</c:v>
                </c:pt>
                <c:pt idx="3">
                  <c:v>92.932819828865163</c:v>
                </c:pt>
                <c:pt idx="4">
                  <c:v>89.266457868157232</c:v>
                </c:pt>
                <c:pt idx="5">
                  <c:v>88.460835293941344</c:v>
                </c:pt>
                <c:pt idx="6">
                  <c:v>85.212719725464908</c:v>
                </c:pt>
                <c:pt idx="7">
                  <c:v>88.572627414544911</c:v>
                </c:pt>
                <c:pt idx="8">
                  <c:v>93.314801216825714</c:v>
                </c:pt>
                <c:pt idx="9">
                  <c:v>95.530862717477589</c:v>
                </c:pt>
                <c:pt idx="10">
                  <c:v>89.404924248100599</c:v>
                </c:pt>
                <c:pt idx="11">
                  <c:v>89.266457868157232</c:v>
                </c:pt>
                <c:pt idx="12">
                  <c:v>88.81029806236981</c:v>
                </c:pt>
                <c:pt idx="13">
                  <c:v>90.050950832446603</c:v>
                </c:pt>
                <c:pt idx="14">
                  <c:v>87.631985134345356</c:v>
                </c:pt>
                <c:pt idx="15">
                  <c:v>88.229458572477512</c:v>
                </c:pt>
                <c:pt idx="16">
                  <c:v>98.442552936416348</c:v>
                </c:pt>
                <c:pt idx="17">
                  <c:v>105.7611904512146</c:v>
                </c:pt>
                <c:pt idx="18">
                  <c:v>106.9084833136023</c:v>
                </c:pt>
                <c:pt idx="19">
                  <c:v>116.5309975873282</c:v>
                </c:pt>
                <c:pt idx="20">
                  <c:v>114.30699375103021</c:v>
                </c:pt>
                <c:pt idx="21">
                  <c:v>123.19132037583729</c:v>
                </c:pt>
                <c:pt idx="22">
                  <c:v>115.506136578202</c:v>
                </c:pt>
                <c:pt idx="23">
                  <c:v>121.50574695418921</c:v>
                </c:pt>
                <c:pt idx="24">
                  <c:v>122.5226656276693</c:v>
                </c:pt>
                <c:pt idx="25">
                  <c:v>117.2652889961187</c:v>
                </c:pt>
                <c:pt idx="26">
                  <c:v>122.2683610316045</c:v>
                </c:pt>
                <c:pt idx="27">
                  <c:v>126.7724146198918</c:v>
                </c:pt>
                <c:pt idx="28">
                  <c:v>133.3139020844884</c:v>
                </c:pt>
                <c:pt idx="29">
                  <c:v>133.5202529558976</c:v>
                </c:pt>
                <c:pt idx="30">
                  <c:v>144.21228514483519</c:v>
                </c:pt>
                <c:pt idx="31">
                  <c:v>145.12580359952639</c:v>
                </c:pt>
                <c:pt idx="32">
                  <c:v>157.04395258575471</c:v>
                </c:pt>
                <c:pt idx="33">
                  <c:v>155.64220527191259</c:v>
                </c:pt>
                <c:pt idx="34">
                  <c:v>163.62829869176241</c:v>
                </c:pt>
                <c:pt idx="35">
                  <c:v>182.3393924862508</c:v>
                </c:pt>
                <c:pt idx="36">
                  <c:v>177.80012288141941</c:v>
                </c:pt>
                <c:pt idx="37">
                  <c:v>164.31913203758381</c:v>
                </c:pt>
                <c:pt idx="38">
                  <c:v>169.2370862118056</c:v>
                </c:pt>
                <c:pt idx="39">
                  <c:v>184.74037553760621</c:v>
                </c:pt>
                <c:pt idx="40">
                  <c:v>194.786980563756</c:v>
                </c:pt>
                <c:pt idx="41">
                  <c:v>205.49609626710219</c:v>
                </c:pt>
                <c:pt idx="42">
                  <c:v>227.59766825013861</c:v>
                </c:pt>
                <c:pt idx="43">
                  <c:v>209.4241057379628</c:v>
                </c:pt>
                <c:pt idx="44">
                  <c:v>221.99037928399099</c:v>
                </c:pt>
                <c:pt idx="45">
                  <c:v>236.21899866628701</c:v>
                </c:pt>
                <c:pt idx="46">
                  <c:v>261.95860994140651</c:v>
                </c:pt>
                <c:pt idx="47">
                  <c:v>245.61253390478191</c:v>
                </c:pt>
                <c:pt idx="48">
                  <c:v>278.69790652020799</c:v>
                </c:pt>
                <c:pt idx="49">
                  <c:v>288.91055131797788</c:v>
                </c:pt>
                <c:pt idx="50">
                  <c:v>277.8633618558091</c:v>
                </c:pt>
                <c:pt idx="51">
                  <c:v>283.51276018642011</c:v>
                </c:pt>
                <c:pt idx="52">
                  <c:v>273.78939323552771</c:v>
                </c:pt>
                <c:pt idx="53">
                  <c:v>272.85609386941599</c:v>
                </c:pt>
                <c:pt idx="54">
                  <c:v>263.00295215117387</c:v>
                </c:pt>
                <c:pt idx="55">
                  <c:v>280.57379628658322</c:v>
                </c:pt>
                <c:pt idx="56">
                  <c:v>278.40029371656351</c:v>
                </c:pt>
                <c:pt idx="57">
                  <c:v>279.69039876519128</c:v>
                </c:pt>
                <c:pt idx="58">
                  <c:v>278.69925521871397</c:v>
                </c:pt>
                <c:pt idx="59">
                  <c:v>290.02997107790958</c:v>
                </c:pt>
                <c:pt idx="60">
                  <c:v>312.12210217140461</c:v>
                </c:pt>
                <c:pt idx="61">
                  <c:v>315.94955867587771</c:v>
                </c:pt>
                <c:pt idx="62">
                  <c:v>339.41601354692688</c:v>
                </c:pt>
                <c:pt idx="63">
                  <c:v>359.21715544499523</c:v>
                </c:pt>
                <c:pt idx="64">
                  <c:v>364.60595525318058</c:v>
                </c:pt>
                <c:pt idx="65">
                  <c:v>367.12277652065762</c:v>
                </c:pt>
                <c:pt idx="66">
                  <c:v>423.03067539824059</c:v>
                </c:pt>
                <c:pt idx="67">
                  <c:v>435.73421648109542</c:v>
                </c:pt>
                <c:pt idx="68">
                  <c:v>429.00511006878361</c:v>
                </c:pt>
                <c:pt idx="69">
                  <c:v>413.27853621255463</c:v>
                </c:pt>
                <c:pt idx="70">
                  <c:v>378.54655257676342</c:v>
                </c:pt>
                <c:pt idx="71">
                  <c:v>422.00146858281761</c:v>
                </c:pt>
                <c:pt idx="72">
                  <c:v>385.98642310170681</c:v>
                </c:pt>
                <c:pt idx="73">
                  <c:v>426.66002307772999</c:v>
                </c:pt>
                <c:pt idx="74">
                  <c:v>459.29747793379403</c:v>
                </c:pt>
                <c:pt idx="75">
                  <c:v>458.17805817386221</c:v>
                </c:pt>
                <c:pt idx="76">
                  <c:v>405.57941586369162</c:v>
                </c:pt>
                <c:pt idx="77">
                  <c:v>413.69992956796699</c:v>
                </c:pt>
                <c:pt idx="78">
                  <c:v>327.83099309166658</c:v>
                </c:pt>
                <c:pt idx="79">
                  <c:v>267.30335226506412</c:v>
                </c:pt>
                <c:pt idx="80">
                  <c:v>262.50093659618437</c:v>
                </c:pt>
                <c:pt idx="81">
                  <c:v>266.99300175330802</c:v>
                </c:pt>
                <c:pt idx="82">
                  <c:v>262.49434295904422</c:v>
                </c:pt>
                <c:pt idx="83">
                  <c:v>262.80903927709733</c:v>
                </c:pt>
                <c:pt idx="84">
                  <c:v>287.50565704095538</c:v>
                </c:pt>
                <c:pt idx="85">
                  <c:v>299.88056525452919</c:v>
                </c:pt>
                <c:pt idx="86">
                  <c:v>318.56393580195112</c:v>
                </c:pt>
                <c:pt idx="87">
                  <c:v>319.19572612428999</c:v>
                </c:pt>
                <c:pt idx="88">
                  <c:v>344.8813894591716</c:v>
                </c:pt>
                <c:pt idx="89">
                  <c:v>345.85185296189172</c:v>
                </c:pt>
                <c:pt idx="90">
                  <c:v>354.23236576703448</c:v>
                </c:pt>
                <c:pt idx="91">
                  <c:v>350.09785556937561</c:v>
                </c:pt>
                <c:pt idx="92">
                  <c:v>375.41757204297818</c:v>
                </c:pt>
                <c:pt idx="93">
                  <c:v>389.01604951222038</c:v>
                </c:pt>
                <c:pt idx="94">
                  <c:v>352.27150799478483</c:v>
                </c:pt>
                <c:pt idx="95">
                  <c:v>360.50486280739102</c:v>
                </c:pt>
                <c:pt idx="96">
                  <c:v>393.69992956796699</c:v>
                </c:pt>
                <c:pt idx="97">
                  <c:v>377.5844809758583</c:v>
                </c:pt>
                <c:pt idx="98">
                  <c:v>354.34865354932498</c:v>
                </c:pt>
                <c:pt idx="99">
                  <c:v>350.26449476255408</c:v>
                </c:pt>
                <c:pt idx="100">
                  <c:v>366.23548275913731</c:v>
                </c:pt>
                <c:pt idx="101">
                  <c:v>359.63000704320319</c:v>
                </c:pt>
                <c:pt idx="102">
                  <c:v>383.21634622589193</c:v>
                </c:pt>
                <c:pt idx="103">
                  <c:v>402.93476794892899</c:v>
                </c:pt>
                <c:pt idx="104">
                  <c:v>407.53592782964432</c:v>
                </c:pt>
                <c:pt idx="105">
                  <c:v>432.48475221411331</c:v>
                </c:pt>
                <c:pt idx="106">
                  <c:v>419.28174311789121</c:v>
                </c:pt>
                <c:pt idx="107">
                  <c:v>434.72149375852268</c:v>
                </c:pt>
                <c:pt idx="108">
                  <c:v>443.47319836357872</c:v>
                </c:pt>
                <c:pt idx="109">
                  <c:v>434.80721104134511</c:v>
                </c:pt>
                <c:pt idx="110">
                  <c:v>428.35923333982709</c:v>
                </c:pt>
                <c:pt idx="111">
                  <c:v>412.3068738667186</c:v>
                </c:pt>
                <c:pt idx="112">
                  <c:v>403.39901994575217</c:v>
                </c:pt>
                <c:pt idx="113">
                  <c:v>383.82341040895523</c:v>
                </c:pt>
                <c:pt idx="114">
                  <c:v>334.77259444635922</c:v>
                </c:pt>
                <c:pt idx="115">
                  <c:v>365.41202739356521</c:v>
                </c:pt>
                <c:pt idx="116">
                  <c:v>341.68707197554357</c:v>
                </c:pt>
                <c:pt idx="117">
                  <c:v>326.221546207909</c:v>
                </c:pt>
                <c:pt idx="118">
                  <c:v>361.25548845364222</c:v>
                </c:pt>
                <c:pt idx="119">
                  <c:v>364.28001978091118</c:v>
                </c:pt>
                <c:pt idx="120">
                  <c:v>349.3599676312358</c:v>
                </c:pt>
                <c:pt idx="121">
                  <c:v>349.33359308267501</c:v>
                </c:pt>
                <c:pt idx="122">
                  <c:v>309.8021908857952</c:v>
                </c:pt>
                <c:pt idx="123">
                  <c:v>296.14631880235572</c:v>
                </c:pt>
                <c:pt idx="124">
                  <c:v>294.7174476630052</c:v>
                </c:pt>
                <c:pt idx="125">
                  <c:v>295.09718122012259</c:v>
                </c:pt>
                <c:pt idx="126">
                  <c:v>314.08565734066627</c:v>
                </c:pt>
                <c:pt idx="127">
                  <c:v>321.06861878287418</c:v>
                </c:pt>
                <c:pt idx="128">
                  <c:v>316.94834484722202</c:v>
                </c:pt>
                <c:pt idx="129">
                  <c:v>330.32803344772259</c:v>
                </c:pt>
                <c:pt idx="130">
                  <c:v>336.89514618393252</c:v>
                </c:pt>
                <c:pt idx="131">
                  <c:v>338.81928938574271</c:v>
                </c:pt>
                <c:pt idx="132">
                  <c:v>309.392486250768</c:v>
                </c:pt>
                <c:pt idx="133">
                  <c:v>297.83384034406799</c:v>
                </c:pt>
                <c:pt idx="134">
                  <c:v>306.67755615830731</c:v>
                </c:pt>
                <c:pt idx="135">
                  <c:v>275.82098275164458</c:v>
                </c:pt>
                <c:pt idx="136">
                  <c:v>303.63893842442042</c:v>
                </c:pt>
                <c:pt idx="137">
                  <c:v>318.11601804258862</c:v>
                </c:pt>
                <c:pt idx="138">
                  <c:v>323.59967631235861</c:v>
                </c:pt>
                <c:pt idx="139">
                  <c:v>331.72933119539641</c:v>
                </c:pt>
                <c:pt idx="140">
                  <c:v>321.61094543765262</c:v>
                </c:pt>
                <c:pt idx="141">
                  <c:v>329.86752783563861</c:v>
                </c:pt>
                <c:pt idx="142">
                  <c:v>319.81028307683101</c:v>
                </c:pt>
                <c:pt idx="143">
                  <c:v>336.50162593097662</c:v>
                </c:pt>
                <c:pt idx="144">
                  <c:v>327.30874705908792</c:v>
                </c:pt>
                <c:pt idx="145">
                  <c:v>335.01281263580648</c:v>
                </c:pt>
                <c:pt idx="146">
                  <c:v>330.99488993121628</c:v>
                </c:pt>
                <c:pt idx="147">
                  <c:v>324.82624267581781</c:v>
                </c:pt>
                <c:pt idx="148">
                  <c:v>346.80583237176131</c:v>
                </c:pt>
                <c:pt idx="149">
                  <c:v>339.00091411787622</c:v>
                </c:pt>
                <c:pt idx="150">
                  <c:v>317.09220602118933</c:v>
                </c:pt>
                <c:pt idx="151">
                  <c:v>311.28036444830701</c:v>
                </c:pt>
                <c:pt idx="152">
                  <c:v>283.19971227765211</c:v>
                </c:pt>
                <c:pt idx="153">
                  <c:v>275.79266008302</c:v>
                </c:pt>
                <c:pt idx="154">
                  <c:v>272.07399859135933</c:v>
                </c:pt>
                <c:pt idx="155">
                  <c:v>303.10395468373031</c:v>
                </c:pt>
                <c:pt idx="156">
                  <c:v>284.31958160375262</c:v>
                </c:pt>
                <c:pt idx="157">
                  <c:v>296.4073668909503</c:v>
                </c:pt>
                <c:pt idx="158">
                  <c:v>298.02625466424888</c:v>
                </c:pt>
                <c:pt idx="159">
                  <c:v>271.08270518949212</c:v>
                </c:pt>
                <c:pt idx="160">
                  <c:v>266.41111327568848</c:v>
                </c:pt>
                <c:pt idx="161">
                  <c:v>247.12112811137251</c:v>
                </c:pt>
                <c:pt idx="162">
                  <c:v>226.88016064497759</c:v>
                </c:pt>
                <c:pt idx="163">
                  <c:v>239.46186929612921</c:v>
                </c:pt>
                <c:pt idx="164">
                  <c:v>211.04778888372721</c:v>
                </c:pt>
                <c:pt idx="165">
                  <c:v>206.42460026074829</c:v>
                </c:pt>
                <c:pt idx="166">
                  <c:v>187.42443541982001</c:v>
                </c:pt>
                <c:pt idx="167">
                  <c:v>200.9081236606674</c:v>
                </c:pt>
                <c:pt idx="168">
                  <c:v>213.88560039561821</c:v>
                </c:pt>
                <c:pt idx="169">
                  <c:v>246.84224723142171</c:v>
                </c:pt>
                <c:pt idx="170">
                  <c:v>233.66381441908561</c:v>
                </c:pt>
                <c:pt idx="171">
                  <c:v>238.4498958505043</c:v>
                </c:pt>
                <c:pt idx="172">
                  <c:v>253.93370397566349</c:v>
                </c:pt>
                <c:pt idx="173">
                  <c:v>255.39928968545351</c:v>
                </c:pt>
                <c:pt idx="174">
                  <c:v>270.33762419265412</c:v>
                </c:pt>
                <c:pt idx="175">
                  <c:v>273.6023737093704</c:v>
                </c:pt>
                <c:pt idx="176">
                  <c:v>283.03696932460173</c:v>
                </c:pt>
                <c:pt idx="177">
                  <c:v>293.8593757024471</c:v>
                </c:pt>
                <c:pt idx="178">
                  <c:v>309.01050486280741</c:v>
                </c:pt>
                <c:pt idx="179">
                  <c:v>298.63107101646909</c:v>
                </c:pt>
                <c:pt idx="180">
                  <c:v>300.59672416118411</c:v>
                </c:pt>
              </c:numCache>
            </c:numRef>
          </c:val>
          <c:smooth val="0"/>
          <c:extLst>
            <c:ext xmlns:c16="http://schemas.microsoft.com/office/drawing/2014/chart" uri="{C3380CC4-5D6E-409C-BE32-E72D297353CC}">
              <c16:uniqueId val="{00000004-356C-4D1F-83D6-FCAA837124A7}"/>
            </c:ext>
          </c:extLst>
        </c:ser>
        <c:ser>
          <c:idx val="5"/>
          <c:order val="5"/>
          <c:tx>
            <c:strRef>
              <c:f>'7. ASX 200 Sector Indices'!$N$4</c:f>
              <c:strCache>
                <c:ptCount val="1"/>
                <c:pt idx="0">
                  <c:v> ASX 200 Healthcare Accumulation Index </c:v>
                </c:pt>
              </c:strCache>
            </c:strRef>
          </c:tx>
          <c:spPr>
            <a:ln w="28575" cap="rnd">
              <a:solidFill>
                <a:schemeClr val="accent6"/>
              </a:solidFill>
              <a:round/>
            </a:ln>
            <a:effectLst/>
          </c:spPr>
          <c:marker>
            <c:symbol val="none"/>
          </c:marker>
          <c:cat>
            <c:numRef>
              <c:f>'7. ASX 200 Sector Indices'!$H$5:$H$185</c:f>
              <c:numCache>
                <c:formatCode>yyyy</c:formatCode>
                <c:ptCount val="181"/>
                <c:pt idx="0">
                  <c:v>37344</c:v>
                </c:pt>
                <c:pt idx="1">
                  <c:v>37376</c:v>
                </c:pt>
                <c:pt idx="2">
                  <c:v>37407</c:v>
                </c:pt>
                <c:pt idx="3">
                  <c:v>37435</c:v>
                </c:pt>
                <c:pt idx="4">
                  <c:v>37468</c:v>
                </c:pt>
                <c:pt idx="5">
                  <c:v>37498</c:v>
                </c:pt>
                <c:pt idx="6">
                  <c:v>37529</c:v>
                </c:pt>
                <c:pt idx="7">
                  <c:v>37560</c:v>
                </c:pt>
                <c:pt idx="8">
                  <c:v>37589</c:v>
                </c:pt>
                <c:pt idx="9">
                  <c:v>37621</c:v>
                </c:pt>
                <c:pt idx="10">
                  <c:v>37652</c:v>
                </c:pt>
                <c:pt idx="11">
                  <c:v>37680</c:v>
                </c:pt>
                <c:pt idx="12">
                  <c:v>37711</c:v>
                </c:pt>
                <c:pt idx="13">
                  <c:v>37741</c:v>
                </c:pt>
                <c:pt idx="14">
                  <c:v>37771</c:v>
                </c:pt>
                <c:pt idx="15">
                  <c:v>37802</c:v>
                </c:pt>
                <c:pt idx="16">
                  <c:v>37833</c:v>
                </c:pt>
                <c:pt idx="17">
                  <c:v>37862</c:v>
                </c:pt>
                <c:pt idx="18">
                  <c:v>37894</c:v>
                </c:pt>
                <c:pt idx="19">
                  <c:v>37925</c:v>
                </c:pt>
                <c:pt idx="20">
                  <c:v>37953</c:v>
                </c:pt>
                <c:pt idx="21">
                  <c:v>37986</c:v>
                </c:pt>
                <c:pt idx="22">
                  <c:v>38016</c:v>
                </c:pt>
                <c:pt idx="23">
                  <c:v>38044</c:v>
                </c:pt>
                <c:pt idx="24">
                  <c:v>38077</c:v>
                </c:pt>
                <c:pt idx="25">
                  <c:v>38107</c:v>
                </c:pt>
                <c:pt idx="26">
                  <c:v>38138</c:v>
                </c:pt>
                <c:pt idx="27">
                  <c:v>38168</c:v>
                </c:pt>
                <c:pt idx="28">
                  <c:v>38198</c:v>
                </c:pt>
                <c:pt idx="29">
                  <c:v>38230</c:v>
                </c:pt>
                <c:pt idx="30">
                  <c:v>38260</c:v>
                </c:pt>
                <c:pt idx="31">
                  <c:v>38289</c:v>
                </c:pt>
                <c:pt idx="32">
                  <c:v>38321</c:v>
                </c:pt>
                <c:pt idx="33">
                  <c:v>38352</c:v>
                </c:pt>
                <c:pt idx="34">
                  <c:v>38383</c:v>
                </c:pt>
                <c:pt idx="35">
                  <c:v>38411</c:v>
                </c:pt>
                <c:pt idx="36">
                  <c:v>38442</c:v>
                </c:pt>
                <c:pt idx="37">
                  <c:v>38471</c:v>
                </c:pt>
                <c:pt idx="38">
                  <c:v>38503</c:v>
                </c:pt>
                <c:pt idx="39">
                  <c:v>38533</c:v>
                </c:pt>
                <c:pt idx="40">
                  <c:v>38562</c:v>
                </c:pt>
                <c:pt idx="41">
                  <c:v>38595</c:v>
                </c:pt>
                <c:pt idx="42">
                  <c:v>38625</c:v>
                </c:pt>
                <c:pt idx="43">
                  <c:v>38656</c:v>
                </c:pt>
                <c:pt idx="44">
                  <c:v>38686</c:v>
                </c:pt>
                <c:pt idx="45">
                  <c:v>38716</c:v>
                </c:pt>
                <c:pt idx="46">
                  <c:v>38748</c:v>
                </c:pt>
                <c:pt idx="47">
                  <c:v>38776</c:v>
                </c:pt>
                <c:pt idx="48">
                  <c:v>38807</c:v>
                </c:pt>
                <c:pt idx="49">
                  <c:v>38835</c:v>
                </c:pt>
                <c:pt idx="50">
                  <c:v>38868</c:v>
                </c:pt>
                <c:pt idx="51">
                  <c:v>38898</c:v>
                </c:pt>
                <c:pt idx="52">
                  <c:v>38929</c:v>
                </c:pt>
                <c:pt idx="53">
                  <c:v>38960</c:v>
                </c:pt>
                <c:pt idx="54">
                  <c:v>38989</c:v>
                </c:pt>
                <c:pt idx="55">
                  <c:v>39021</c:v>
                </c:pt>
                <c:pt idx="56">
                  <c:v>39051</c:v>
                </c:pt>
                <c:pt idx="57">
                  <c:v>39080</c:v>
                </c:pt>
                <c:pt idx="58">
                  <c:v>39113</c:v>
                </c:pt>
                <c:pt idx="59">
                  <c:v>39141</c:v>
                </c:pt>
                <c:pt idx="60">
                  <c:v>39171</c:v>
                </c:pt>
                <c:pt idx="61">
                  <c:v>39202</c:v>
                </c:pt>
                <c:pt idx="62">
                  <c:v>39233</c:v>
                </c:pt>
                <c:pt idx="63">
                  <c:v>39262</c:v>
                </c:pt>
                <c:pt idx="64">
                  <c:v>39294</c:v>
                </c:pt>
                <c:pt idx="65">
                  <c:v>39325</c:v>
                </c:pt>
                <c:pt idx="66">
                  <c:v>39353</c:v>
                </c:pt>
                <c:pt idx="67">
                  <c:v>39386</c:v>
                </c:pt>
                <c:pt idx="68">
                  <c:v>39416</c:v>
                </c:pt>
                <c:pt idx="69">
                  <c:v>39447</c:v>
                </c:pt>
                <c:pt idx="70">
                  <c:v>39478</c:v>
                </c:pt>
                <c:pt idx="71">
                  <c:v>39507</c:v>
                </c:pt>
                <c:pt idx="72">
                  <c:v>39538</c:v>
                </c:pt>
                <c:pt idx="73">
                  <c:v>39568</c:v>
                </c:pt>
                <c:pt idx="74">
                  <c:v>39598</c:v>
                </c:pt>
                <c:pt idx="75">
                  <c:v>39629</c:v>
                </c:pt>
                <c:pt idx="76">
                  <c:v>39660</c:v>
                </c:pt>
                <c:pt idx="77">
                  <c:v>39689</c:v>
                </c:pt>
                <c:pt idx="78">
                  <c:v>39721</c:v>
                </c:pt>
                <c:pt idx="79">
                  <c:v>39752</c:v>
                </c:pt>
                <c:pt idx="80">
                  <c:v>39780</c:v>
                </c:pt>
                <c:pt idx="81">
                  <c:v>39813</c:v>
                </c:pt>
                <c:pt idx="82">
                  <c:v>39843</c:v>
                </c:pt>
                <c:pt idx="83">
                  <c:v>39871</c:v>
                </c:pt>
                <c:pt idx="84">
                  <c:v>39903</c:v>
                </c:pt>
                <c:pt idx="85">
                  <c:v>39933</c:v>
                </c:pt>
                <c:pt idx="86">
                  <c:v>39962</c:v>
                </c:pt>
                <c:pt idx="87">
                  <c:v>39994</c:v>
                </c:pt>
                <c:pt idx="88">
                  <c:v>40025</c:v>
                </c:pt>
                <c:pt idx="89">
                  <c:v>40056</c:v>
                </c:pt>
                <c:pt idx="90">
                  <c:v>40086</c:v>
                </c:pt>
                <c:pt idx="91">
                  <c:v>40116</c:v>
                </c:pt>
                <c:pt idx="92">
                  <c:v>40147</c:v>
                </c:pt>
                <c:pt idx="93">
                  <c:v>40178</c:v>
                </c:pt>
                <c:pt idx="94">
                  <c:v>40207</c:v>
                </c:pt>
                <c:pt idx="95">
                  <c:v>40235</c:v>
                </c:pt>
                <c:pt idx="96">
                  <c:v>40268</c:v>
                </c:pt>
                <c:pt idx="97">
                  <c:v>40298</c:v>
                </c:pt>
                <c:pt idx="98">
                  <c:v>40329</c:v>
                </c:pt>
                <c:pt idx="99">
                  <c:v>40359</c:v>
                </c:pt>
                <c:pt idx="100">
                  <c:v>40389</c:v>
                </c:pt>
                <c:pt idx="101">
                  <c:v>40421</c:v>
                </c:pt>
                <c:pt idx="102">
                  <c:v>40451</c:v>
                </c:pt>
                <c:pt idx="103">
                  <c:v>40480</c:v>
                </c:pt>
                <c:pt idx="104">
                  <c:v>40512</c:v>
                </c:pt>
                <c:pt idx="105">
                  <c:v>40543</c:v>
                </c:pt>
                <c:pt idx="106">
                  <c:v>40574</c:v>
                </c:pt>
                <c:pt idx="107">
                  <c:v>40602</c:v>
                </c:pt>
                <c:pt idx="108">
                  <c:v>40633</c:v>
                </c:pt>
                <c:pt idx="109">
                  <c:v>40662</c:v>
                </c:pt>
                <c:pt idx="110">
                  <c:v>40694</c:v>
                </c:pt>
                <c:pt idx="111">
                  <c:v>40724</c:v>
                </c:pt>
                <c:pt idx="112">
                  <c:v>40753</c:v>
                </c:pt>
                <c:pt idx="113">
                  <c:v>40786</c:v>
                </c:pt>
                <c:pt idx="114">
                  <c:v>40816</c:v>
                </c:pt>
                <c:pt idx="115">
                  <c:v>40847</c:v>
                </c:pt>
                <c:pt idx="116">
                  <c:v>40877</c:v>
                </c:pt>
                <c:pt idx="117">
                  <c:v>40907</c:v>
                </c:pt>
                <c:pt idx="118">
                  <c:v>40939</c:v>
                </c:pt>
                <c:pt idx="119">
                  <c:v>40968</c:v>
                </c:pt>
                <c:pt idx="120">
                  <c:v>40998</c:v>
                </c:pt>
                <c:pt idx="121">
                  <c:v>41029</c:v>
                </c:pt>
                <c:pt idx="122">
                  <c:v>41060</c:v>
                </c:pt>
                <c:pt idx="123">
                  <c:v>41089</c:v>
                </c:pt>
                <c:pt idx="124">
                  <c:v>41121</c:v>
                </c:pt>
                <c:pt idx="125">
                  <c:v>41152</c:v>
                </c:pt>
                <c:pt idx="126">
                  <c:v>41180</c:v>
                </c:pt>
                <c:pt idx="127">
                  <c:v>41213</c:v>
                </c:pt>
                <c:pt idx="128">
                  <c:v>41243</c:v>
                </c:pt>
                <c:pt idx="129">
                  <c:v>41274</c:v>
                </c:pt>
                <c:pt idx="130">
                  <c:v>41305</c:v>
                </c:pt>
                <c:pt idx="131">
                  <c:v>41333</c:v>
                </c:pt>
                <c:pt idx="132">
                  <c:v>41362</c:v>
                </c:pt>
                <c:pt idx="133">
                  <c:v>41394</c:v>
                </c:pt>
                <c:pt idx="134">
                  <c:v>41425</c:v>
                </c:pt>
                <c:pt idx="135">
                  <c:v>41453</c:v>
                </c:pt>
                <c:pt idx="136">
                  <c:v>41486</c:v>
                </c:pt>
                <c:pt idx="137">
                  <c:v>41516</c:v>
                </c:pt>
                <c:pt idx="138">
                  <c:v>41547</c:v>
                </c:pt>
                <c:pt idx="139">
                  <c:v>41578</c:v>
                </c:pt>
                <c:pt idx="140">
                  <c:v>41607</c:v>
                </c:pt>
                <c:pt idx="141">
                  <c:v>41639</c:v>
                </c:pt>
                <c:pt idx="142">
                  <c:v>41670</c:v>
                </c:pt>
                <c:pt idx="143">
                  <c:v>41698</c:v>
                </c:pt>
                <c:pt idx="144">
                  <c:v>41729</c:v>
                </c:pt>
                <c:pt idx="145">
                  <c:v>41759</c:v>
                </c:pt>
                <c:pt idx="146">
                  <c:v>41789</c:v>
                </c:pt>
                <c:pt idx="147">
                  <c:v>41820</c:v>
                </c:pt>
                <c:pt idx="148">
                  <c:v>41851</c:v>
                </c:pt>
                <c:pt idx="149">
                  <c:v>41880</c:v>
                </c:pt>
                <c:pt idx="150">
                  <c:v>41912</c:v>
                </c:pt>
                <c:pt idx="151">
                  <c:v>41943</c:v>
                </c:pt>
                <c:pt idx="152">
                  <c:v>41971</c:v>
                </c:pt>
                <c:pt idx="153">
                  <c:v>42004</c:v>
                </c:pt>
                <c:pt idx="154">
                  <c:v>42034</c:v>
                </c:pt>
                <c:pt idx="155">
                  <c:v>42062</c:v>
                </c:pt>
                <c:pt idx="156">
                  <c:v>42094</c:v>
                </c:pt>
                <c:pt idx="157">
                  <c:v>42124</c:v>
                </c:pt>
                <c:pt idx="158">
                  <c:v>42153</c:v>
                </c:pt>
                <c:pt idx="159">
                  <c:v>42185</c:v>
                </c:pt>
                <c:pt idx="160">
                  <c:v>42216</c:v>
                </c:pt>
                <c:pt idx="161">
                  <c:v>42247</c:v>
                </c:pt>
                <c:pt idx="162">
                  <c:v>42277</c:v>
                </c:pt>
                <c:pt idx="163">
                  <c:v>42307</c:v>
                </c:pt>
                <c:pt idx="164">
                  <c:v>42338</c:v>
                </c:pt>
                <c:pt idx="165">
                  <c:v>42369</c:v>
                </c:pt>
                <c:pt idx="166">
                  <c:v>42398</c:v>
                </c:pt>
                <c:pt idx="167">
                  <c:v>42429</c:v>
                </c:pt>
                <c:pt idx="168">
                  <c:v>42460</c:v>
                </c:pt>
                <c:pt idx="169">
                  <c:v>42489</c:v>
                </c:pt>
                <c:pt idx="170">
                  <c:v>42521</c:v>
                </c:pt>
                <c:pt idx="171">
                  <c:v>42551</c:v>
                </c:pt>
                <c:pt idx="172">
                  <c:v>42580</c:v>
                </c:pt>
                <c:pt idx="173">
                  <c:v>42613</c:v>
                </c:pt>
                <c:pt idx="174">
                  <c:v>42643</c:v>
                </c:pt>
                <c:pt idx="175">
                  <c:v>42674</c:v>
                </c:pt>
                <c:pt idx="176">
                  <c:v>42704</c:v>
                </c:pt>
                <c:pt idx="177">
                  <c:v>42734</c:v>
                </c:pt>
                <c:pt idx="178">
                  <c:v>42766</c:v>
                </c:pt>
                <c:pt idx="179">
                  <c:v>42794</c:v>
                </c:pt>
                <c:pt idx="180">
                  <c:v>42825</c:v>
                </c:pt>
              </c:numCache>
            </c:numRef>
          </c:cat>
          <c:val>
            <c:numRef>
              <c:f>'7. ASX 200 Sector Indices'!$N$5:$N$185</c:f>
              <c:numCache>
                <c:formatCode>_-* #,##0.0_-;\-* #,##0.0_-;_-* "-"??_-;_-@_-</c:formatCode>
                <c:ptCount val="181"/>
                <c:pt idx="0">
                  <c:v>100</c:v>
                </c:pt>
                <c:pt idx="1">
                  <c:v>89.058873940952111</c:v>
                </c:pt>
                <c:pt idx="2">
                  <c:v>85.649132185297844</c:v>
                </c:pt>
                <c:pt idx="3">
                  <c:v>79.195356947396547</c:v>
                </c:pt>
                <c:pt idx="4">
                  <c:v>75.630337664982349</c:v>
                </c:pt>
                <c:pt idx="5">
                  <c:v>74.467028980895805</c:v>
                </c:pt>
                <c:pt idx="6">
                  <c:v>70.560059735179706</c:v>
                </c:pt>
                <c:pt idx="7">
                  <c:v>68.314899430224813</c:v>
                </c:pt>
                <c:pt idx="8">
                  <c:v>70.911767575846298</c:v>
                </c:pt>
                <c:pt idx="9">
                  <c:v>71.78615823883041</c:v>
                </c:pt>
                <c:pt idx="10">
                  <c:v>68.341627529093316</c:v>
                </c:pt>
                <c:pt idx="11">
                  <c:v>61.522992528860001</c:v>
                </c:pt>
                <c:pt idx="12">
                  <c:v>62.562842851506304</c:v>
                </c:pt>
                <c:pt idx="13">
                  <c:v>65.299291068996695</c:v>
                </c:pt>
                <c:pt idx="14">
                  <c:v>61.836093115605387</c:v>
                </c:pt>
                <c:pt idx="15">
                  <c:v>64.025251689597695</c:v>
                </c:pt>
                <c:pt idx="16">
                  <c:v>67.525359874759687</c:v>
                </c:pt>
                <c:pt idx="17">
                  <c:v>73.117047860267206</c:v>
                </c:pt>
                <c:pt idx="18">
                  <c:v>72.90576860254464</c:v>
                </c:pt>
                <c:pt idx="19">
                  <c:v>74.376662551387938</c:v>
                </c:pt>
                <c:pt idx="20">
                  <c:v>71.741187151845295</c:v>
                </c:pt>
                <c:pt idx="21">
                  <c:v>71.2240196515165</c:v>
                </c:pt>
                <c:pt idx="22">
                  <c:v>70.702185340274156</c:v>
                </c:pt>
                <c:pt idx="23">
                  <c:v>74.891708774028729</c:v>
                </c:pt>
                <c:pt idx="24">
                  <c:v>75.852223311144769</c:v>
                </c:pt>
                <c:pt idx="25">
                  <c:v>79.283177843678757</c:v>
                </c:pt>
                <c:pt idx="26">
                  <c:v>80.6420683305968</c:v>
                </c:pt>
                <c:pt idx="27">
                  <c:v>82.488852685749663</c:v>
                </c:pt>
                <c:pt idx="28">
                  <c:v>85.938474461937915</c:v>
                </c:pt>
                <c:pt idx="29">
                  <c:v>87.390701167126906</c:v>
                </c:pt>
                <c:pt idx="30">
                  <c:v>92.340490524252573</c:v>
                </c:pt>
                <c:pt idx="31">
                  <c:v>94.466435023143163</c:v>
                </c:pt>
                <c:pt idx="32">
                  <c:v>95.03493744352096</c:v>
                </c:pt>
                <c:pt idx="33">
                  <c:v>98.910087523917397</c:v>
                </c:pt>
                <c:pt idx="34">
                  <c:v>100.4034670162532</c:v>
                </c:pt>
                <c:pt idx="35">
                  <c:v>102.87136147844571</c:v>
                </c:pt>
                <c:pt idx="36">
                  <c:v>105.73678337936509</c:v>
                </c:pt>
                <c:pt idx="37">
                  <c:v>101.551926756524</c:v>
                </c:pt>
                <c:pt idx="38">
                  <c:v>104.49880572066169</c:v>
                </c:pt>
                <c:pt idx="39">
                  <c:v>115.0334949746932</c:v>
                </c:pt>
                <c:pt idx="40">
                  <c:v>118.25826131595581</c:v>
                </c:pt>
                <c:pt idx="41">
                  <c:v>124.9602260433504</c:v>
                </c:pt>
                <c:pt idx="42">
                  <c:v>132.47888268061621</c:v>
                </c:pt>
                <c:pt idx="43">
                  <c:v>128.117960009673</c:v>
                </c:pt>
                <c:pt idx="44">
                  <c:v>138.30645674502671</c:v>
                </c:pt>
                <c:pt idx="45">
                  <c:v>139.62334593372279</c:v>
                </c:pt>
                <c:pt idx="46">
                  <c:v>137.4032167054861</c:v>
                </c:pt>
                <c:pt idx="47">
                  <c:v>147.556924486757</c:v>
                </c:pt>
                <c:pt idx="48">
                  <c:v>153.21394782505399</c:v>
                </c:pt>
                <c:pt idx="49">
                  <c:v>154.96485042871021</c:v>
                </c:pt>
                <c:pt idx="50">
                  <c:v>141.52019244231201</c:v>
                </c:pt>
                <c:pt idx="51">
                  <c:v>145.01393679441</c:v>
                </c:pt>
                <c:pt idx="52">
                  <c:v>139.66110467656881</c:v>
                </c:pt>
                <c:pt idx="53">
                  <c:v>139.14987675376631</c:v>
                </c:pt>
                <c:pt idx="54">
                  <c:v>152.97169791308701</c:v>
                </c:pt>
                <c:pt idx="55">
                  <c:v>157.58674965104979</c:v>
                </c:pt>
                <c:pt idx="56">
                  <c:v>164.4185365729486</c:v>
                </c:pt>
                <c:pt idx="57">
                  <c:v>173.3003262525084</c:v>
                </c:pt>
                <c:pt idx="58">
                  <c:v>178.30696585167181</c:v>
                </c:pt>
                <c:pt idx="59">
                  <c:v>181.26869375962531</c:v>
                </c:pt>
                <c:pt idx="60">
                  <c:v>190.16108982762501</c:v>
                </c:pt>
                <c:pt idx="61">
                  <c:v>191.1347562864064</c:v>
                </c:pt>
                <c:pt idx="62">
                  <c:v>194.6157729723767</c:v>
                </c:pt>
                <c:pt idx="63">
                  <c:v>189.991387612587</c:v>
                </c:pt>
                <c:pt idx="64">
                  <c:v>190.78007865697671</c:v>
                </c:pt>
                <c:pt idx="65">
                  <c:v>202.4246203973577</c:v>
                </c:pt>
                <c:pt idx="66">
                  <c:v>216.08946700776809</c:v>
                </c:pt>
                <c:pt idx="67">
                  <c:v>216.92906871666941</c:v>
                </c:pt>
                <c:pt idx="68">
                  <c:v>214.24098563046491</c:v>
                </c:pt>
                <c:pt idx="69">
                  <c:v>219.80679402817901</c:v>
                </c:pt>
                <c:pt idx="70">
                  <c:v>208.38838048933641</c:v>
                </c:pt>
                <c:pt idx="71">
                  <c:v>207.29380120234009</c:v>
                </c:pt>
                <c:pt idx="72">
                  <c:v>207.41980509700599</c:v>
                </c:pt>
                <c:pt idx="73">
                  <c:v>221.55302982092181</c:v>
                </c:pt>
                <c:pt idx="74">
                  <c:v>216.36056629629161</c:v>
                </c:pt>
                <c:pt idx="75">
                  <c:v>193.37100722507179</c:v>
                </c:pt>
                <c:pt idx="76">
                  <c:v>191.0842698774326</c:v>
                </c:pt>
                <c:pt idx="77">
                  <c:v>224.87282940260579</c:v>
                </c:pt>
                <c:pt idx="78">
                  <c:v>211.51387103480141</c:v>
                </c:pt>
                <c:pt idx="79">
                  <c:v>207.08082492246729</c:v>
                </c:pt>
                <c:pt idx="80">
                  <c:v>199.88629951592449</c:v>
                </c:pt>
                <c:pt idx="81">
                  <c:v>199.8722990831838</c:v>
                </c:pt>
                <c:pt idx="82">
                  <c:v>211.99200702567171</c:v>
                </c:pt>
                <c:pt idx="83">
                  <c:v>201.00421285748831</c:v>
                </c:pt>
                <c:pt idx="84">
                  <c:v>184.5358856546475</c:v>
                </c:pt>
                <c:pt idx="85">
                  <c:v>191.75416937129569</c:v>
                </c:pt>
                <c:pt idx="86">
                  <c:v>177.46821265384571</c:v>
                </c:pt>
                <c:pt idx="87">
                  <c:v>191.79277662521699</c:v>
                </c:pt>
                <c:pt idx="88">
                  <c:v>185.50658232466569</c:v>
                </c:pt>
                <c:pt idx="89">
                  <c:v>199.05263738454951</c:v>
                </c:pt>
                <c:pt idx="90">
                  <c:v>208.92888204423301</c:v>
                </c:pt>
                <c:pt idx="91">
                  <c:v>200.53625899952061</c:v>
                </c:pt>
                <c:pt idx="92">
                  <c:v>200.72293143606259</c:v>
                </c:pt>
                <c:pt idx="93">
                  <c:v>209.30180266177919</c:v>
                </c:pt>
                <c:pt idx="94">
                  <c:v>197.66744305430049</c:v>
                </c:pt>
                <c:pt idx="95">
                  <c:v>205.81484639828261</c:v>
                </c:pt>
                <c:pt idx="96">
                  <c:v>218.85349183520219</c:v>
                </c:pt>
                <c:pt idx="97">
                  <c:v>203.74999469680549</c:v>
                </c:pt>
                <c:pt idx="98">
                  <c:v>195.4655568141803</c:v>
                </c:pt>
                <c:pt idx="99">
                  <c:v>196.47655776027011</c:v>
                </c:pt>
                <c:pt idx="100">
                  <c:v>198.1663675665126</c:v>
                </c:pt>
                <c:pt idx="101">
                  <c:v>198.99918118681239</c:v>
                </c:pt>
                <c:pt idx="102">
                  <c:v>202.9464547086001</c:v>
                </c:pt>
                <c:pt idx="103">
                  <c:v>201.30076747826749</c:v>
                </c:pt>
                <c:pt idx="104">
                  <c:v>212.8591853445167</c:v>
                </c:pt>
                <c:pt idx="105">
                  <c:v>219.85431064838971</c:v>
                </c:pt>
                <c:pt idx="106">
                  <c:v>221.56490897597439</c:v>
                </c:pt>
                <c:pt idx="107">
                  <c:v>214.7670624970832</c:v>
                </c:pt>
                <c:pt idx="108">
                  <c:v>221.1512598268188</c:v>
                </c:pt>
                <c:pt idx="109">
                  <c:v>217.6125443877356</c:v>
                </c:pt>
                <c:pt idx="110">
                  <c:v>216.1497112941064</c:v>
                </c:pt>
                <c:pt idx="111">
                  <c:v>212.82397213489631</c:v>
                </c:pt>
                <c:pt idx="112">
                  <c:v>201.45943904932821</c:v>
                </c:pt>
                <c:pt idx="113">
                  <c:v>194.44607075733859</c:v>
                </c:pt>
                <c:pt idx="114">
                  <c:v>192.40625013258</c:v>
                </c:pt>
                <c:pt idx="115">
                  <c:v>194.18685062386771</c:v>
                </c:pt>
                <c:pt idx="116">
                  <c:v>198.5291060511567</c:v>
                </c:pt>
                <c:pt idx="117">
                  <c:v>202.2069773065713</c:v>
                </c:pt>
                <c:pt idx="118">
                  <c:v>199.8328433181874</c:v>
                </c:pt>
                <c:pt idx="119">
                  <c:v>209.35356183736579</c:v>
                </c:pt>
                <c:pt idx="120">
                  <c:v>224.28735676072421</c:v>
                </c:pt>
                <c:pt idx="121">
                  <c:v>229.66055314436969</c:v>
                </c:pt>
                <c:pt idx="122">
                  <c:v>230.00589715197259</c:v>
                </c:pt>
                <c:pt idx="123">
                  <c:v>237.01417437751101</c:v>
                </c:pt>
                <c:pt idx="124">
                  <c:v>247.54504533170419</c:v>
                </c:pt>
                <c:pt idx="125">
                  <c:v>263.28153173219249</c:v>
                </c:pt>
                <c:pt idx="126">
                  <c:v>271.98004301951153</c:v>
                </c:pt>
                <c:pt idx="127">
                  <c:v>276.36387548948483</c:v>
                </c:pt>
                <c:pt idx="128">
                  <c:v>294.65607724844818</c:v>
                </c:pt>
                <c:pt idx="129">
                  <c:v>302.48147063939552</c:v>
                </c:pt>
                <c:pt idx="130">
                  <c:v>313.264773638458</c:v>
                </c:pt>
                <c:pt idx="131">
                  <c:v>329.426364087617</c:v>
                </c:pt>
                <c:pt idx="132">
                  <c:v>330.02923120654032</c:v>
                </c:pt>
                <c:pt idx="133">
                  <c:v>340.06329892620897</c:v>
                </c:pt>
                <c:pt idx="134">
                  <c:v>338.29075929013561</c:v>
                </c:pt>
                <c:pt idx="135">
                  <c:v>342.9291450826662</c:v>
                </c:pt>
                <c:pt idx="136">
                  <c:v>358.0190660438596</c:v>
                </c:pt>
                <c:pt idx="137">
                  <c:v>369.10104494138892</c:v>
                </c:pt>
                <c:pt idx="138">
                  <c:v>362.81994170728888</c:v>
                </c:pt>
                <c:pt idx="139">
                  <c:v>379.10965732880231</c:v>
                </c:pt>
                <c:pt idx="140">
                  <c:v>377.57851909362017</c:v>
                </c:pt>
                <c:pt idx="141">
                  <c:v>382.02853542745862</c:v>
                </c:pt>
                <c:pt idx="142">
                  <c:v>383.0743253276313</c:v>
                </c:pt>
                <c:pt idx="143">
                  <c:v>394.1147271824766</c:v>
                </c:pt>
                <c:pt idx="144">
                  <c:v>386.70128591853421</c:v>
                </c:pt>
                <c:pt idx="145">
                  <c:v>384.15744971511242</c:v>
                </c:pt>
                <c:pt idx="146">
                  <c:v>394.42528223599641</c:v>
                </c:pt>
                <c:pt idx="147">
                  <c:v>381.27293631500129</c:v>
                </c:pt>
                <c:pt idx="148">
                  <c:v>391.39355216433961</c:v>
                </c:pt>
                <c:pt idx="149">
                  <c:v>417.16198500680929</c:v>
                </c:pt>
                <c:pt idx="150">
                  <c:v>417.11234710891068</c:v>
                </c:pt>
                <c:pt idx="151">
                  <c:v>443.8777804647296</c:v>
                </c:pt>
                <c:pt idx="152">
                  <c:v>449.90984569826099</c:v>
                </c:pt>
                <c:pt idx="153">
                  <c:v>475.16026252932699</c:v>
                </c:pt>
                <c:pt idx="154">
                  <c:v>488.06357044975329</c:v>
                </c:pt>
                <c:pt idx="155">
                  <c:v>520.1402588807282</c:v>
                </c:pt>
                <c:pt idx="156">
                  <c:v>531.15520540331806</c:v>
                </c:pt>
                <c:pt idx="157">
                  <c:v>509.91824595790501</c:v>
                </c:pt>
                <c:pt idx="158">
                  <c:v>522.09437988689353</c:v>
                </c:pt>
                <c:pt idx="159">
                  <c:v>492.44019057558751</c:v>
                </c:pt>
                <c:pt idx="160">
                  <c:v>539.64074041076424</c:v>
                </c:pt>
                <c:pt idx="161">
                  <c:v>508.15588845473411</c:v>
                </c:pt>
                <c:pt idx="162">
                  <c:v>489.78095686593917</c:v>
                </c:pt>
                <c:pt idx="163">
                  <c:v>519.83649191581037</c:v>
                </c:pt>
                <c:pt idx="164">
                  <c:v>547.49964998918153</c:v>
                </c:pt>
                <c:pt idx="165">
                  <c:v>550.32688889171686</c:v>
                </c:pt>
                <c:pt idx="166">
                  <c:v>536.64464780426511</c:v>
                </c:pt>
                <c:pt idx="167">
                  <c:v>540.59276983712823</c:v>
                </c:pt>
                <c:pt idx="168">
                  <c:v>542.19857704692697</c:v>
                </c:pt>
                <c:pt idx="169">
                  <c:v>560.27737827047997</c:v>
                </c:pt>
                <c:pt idx="170">
                  <c:v>613.29574429270258</c:v>
                </c:pt>
                <c:pt idx="171">
                  <c:v>598.31485700467101</c:v>
                </c:pt>
                <c:pt idx="172">
                  <c:v>638.87962597631804</c:v>
                </c:pt>
                <c:pt idx="173">
                  <c:v>617.18531906137696</c:v>
                </c:pt>
                <c:pt idx="174">
                  <c:v>614.65505903515805</c:v>
                </c:pt>
                <c:pt idx="175">
                  <c:v>563.87718650697684</c:v>
                </c:pt>
                <c:pt idx="176">
                  <c:v>555.85239301335946</c:v>
                </c:pt>
                <c:pt idx="177">
                  <c:v>560.75805979457539</c:v>
                </c:pt>
                <c:pt idx="178">
                  <c:v>587.44203608717612</c:v>
                </c:pt>
                <c:pt idx="179">
                  <c:v>610.39213939339936</c:v>
                </c:pt>
                <c:pt idx="180">
                  <c:v>644.12978825406162</c:v>
                </c:pt>
              </c:numCache>
            </c:numRef>
          </c:val>
          <c:smooth val="0"/>
          <c:extLst>
            <c:ext xmlns:c16="http://schemas.microsoft.com/office/drawing/2014/chart" uri="{C3380CC4-5D6E-409C-BE32-E72D297353CC}">
              <c16:uniqueId val="{00000005-356C-4D1F-83D6-FCAA837124A7}"/>
            </c:ext>
          </c:extLst>
        </c:ser>
        <c:dLbls>
          <c:showLegendKey val="0"/>
          <c:showVal val="0"/>
          <c:showCatName val="0"/>
          <c:showSerName val="0"/>
          <c:showPercent val="0"/>
          <c:showBubbleSize val="0"/>
        </c:dLbls>
        <c:smooth val="0"/>
        <c:axId val="382186584"/>
        <c:axId val="381846504"/>
      </c:lineChart>
      <c:dateAx>
        <c:axId val="38218658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lang="en-AU" sz="1100" b="0" i="0" u="none" strike="noStrike" kern="1200" baseline="0">
                <a:solidFill>
                  <a:schemeClr val="tx1">
                    <a:lumMod val="65000"/>
                    <a:lumOff val="35000"/>
                  </a:schemeClr>
                </a:solidFill>
                <a:latin typeface="+mn-lt"/>
                <a:ea typeface="+mn-ea"/>
                <a:cs typeface="+mn-cs"/>
              </a:defRPr>
            </a:pPr>
            <a:endParaRPr lang="en-US"/>
          </a:p>
        </c:txPr>
        <c:crossAx val="381846504"/>
        <c:crosses val="autoZero"/>
        <c:auto val="1"/>
        <c:lblOffset val="100"/>
        <c:baseTimeUnit val="months"/>
        <c:majorUnit val="12"/>
        <c:majorTimeUnit val="months"/>
      </c:dateAx>
      <c:valAx>
        <c:axId val="381846504"/>
        <c:scaling>
          <c:orientation val="minMax"/>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AU" sz="900" b="0" i="0" u="none" strike="noStrike" kern="1200" baseline="0">
                <a:solidFill>
                  <a:schemeClr val="tx1">
                    <a:lumMod val="65000"/>
                    <a:lumOff val="35000"/>
                  </a:schemeClr>
                </a:solidFill>
                <a:latin typeface="+mn-lt"/>
                <a:ea typeface="+mn-ea"/>
                <a:cs typeface="+mn-cs"/>
              </a:defRPr>
            </a:pPr>
            <a:endParaRPr lang="en-US"/>
          </a:p>
        </c:txPr>
        <c:crossAx val="382186584"/>
        <c:crosses val="autoZero"/>
        <c:crossBetween val="between"/>
      </c:valAx>
      <c:spPr>
        <a:noFill/>
        <a:ln>
          <a:noFill/>
        </a:ln>
        <a:effectLst/>
      </c:spPr>
    </c:plotArea>
    <c:legend>
      <c:legendPos val="b"/>
      <c:layout>
        <c:manualLayout>
          <c:xMode val="edge"/>
          <c:yMode val="edge"/>
          <c:x val="1.9348188872953202E-2"/>
          <c:y val="0.927404482176995"/>
          <c:w val="0.95975503552848196"/>
          <c:h val="6.1462759682175801E-2"/>
        </c:manualLayout>
      </c:layout>
      <c:overlay val="0"/>
      <c:spPr>
        <a:noFill/>
        <a:ln>
          <a:noFill/>
        </a:ln>
        <a:effectLst/>
      </c:spPr>
      <c:txPr>
        <a:bodyPr rot="0" spcFirstLastPara="1" vertOverflow="ellipsis" vert="horz" wrap="square" anchor="ctr" anchorCtr="1"/>
        <a:lstStyle/>
        <a:p>
          <a:pPr>
            <a:defRPr lang="en-AU"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F8177DDC-88DC-7D4E-85CB-40CB679F3477}" type="datetimeFigureOut">
              <a:rPr lang="en-US" smtClean="0"/>
              <a:pPr/>
              <a:t>5/18/2018</a:t>
            </a:fld>
            <a:endParaRPr lang="en-US"/>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FDB1B790-456F-D241-9260-7CF44B857E13}" type="slidenum">
              <a:rPr lang="en-US" smtClean="0"/>
              <a:pPr/>
              <a:t>‹#›</a:t>
            </a:fld>
            <a:endParaRPr lang="en-US"/>
          </a:p>
        </p:txBody>
      </p:sp>
    </p:spTree>
    <p:extLst>
      <p:ext uri="{BB962C8B-B14F-4D97-AF65-F5344CB8AC3E}">
        <p14:creationId xmlns:p14="http://schemas.microsoft.com/office/powerpoint/2010/main" val="1817420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0A83F14C-C81E-EE4F-BD12-A065143462BC}" type="datetimeFigureOut">
              <a:rPr lang="en-US" smtClean="0"/>
              <a:pPr/>
              <a:t>5/18/2018</a:t>
            </a:fld>
            <a:endParaRPr lang="en-US"/>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72C633DE-7046-2A42-B2D6-AF0E5C3DB8F9}" type="slidenum">
              <a:rPr lang="en-US" smtClean="0"/>
              <a:pPr/>
              <a:t>‹#›</a:t>
            </a:fld>
            <a:endParaRPr lang="en-US"/>
          </a:p>
        </p:txBody>
      </p:sp>
    </p:spTree>
    <p:extLst>
      <p:ext uri="{BB962C8B-B14F-4D97-AF65-F5344CB8AC3E}">
        <p14:creationId xmlns:p14="http://schemas.microsoft.com/office/powerpoint/2010/main" val="23484635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2C633DE-7046-2A42-B2D6-AF0E5C3DB8F9}" type="slidenum">
              <a:rPr lang="en-US" smtClean="0"/>
              <a:pPr/>
              <a:t>1</a:t>
            </a:fld>
            <a:endParaRPr lang="en-US"/>
          </a:p>
        </p:txBody>
      </p:sp>
    </p:spTree>
    <p:extLst>
      <p:ext uri="{BB962C8B-B14F-4D97-AF65-F5344CB8AC3E}">
        <p14:creationId xmlns:p14="http://schemas.microsoft.com/office/powerpoint/2010/main" val="1278666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C633DE-7046-2A42-B2D6-AF0E5C3DB8F9}" type="slidenum">
              <a:rPr lang="en-US" smtClean="0"/>
              <a:pPr/>
              <a:t>10</a:t>
            </a:fld>
            <a:endParaRPr lang="en-US"/>
          </a:p>
        </p:txBody>
      </p:sp>
    </p:spTree>
    <p:extLst>
      <p:ext uri="{BB962C8B-B14F-4D97-AF65-F5344CB8AC3E}">
        <p14:creationId xmlns:p14="http://schemas.microsoft.com/office/powerpoint/2010/main" val="1585235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Rates are going up ….. Regularly</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Latest unemployment 4.5%</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Only below 4% once briefly in last half century</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All that easy money will be allowed to quietly mature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Remember Quantitative Easing</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Tapering?</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endParaRPr lang="en-AU" dirty="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a:t>Source: Bloomberg</a:t>
            </a:r>
            <a:r>
              <a:rPr lang="en-AU" b="1" baseline="0" dirty="0"/>
              <a:t> </a:t>
            </a:r>
            <a:r>
              <a:rPr lang="en-AU" b="1" dirty="0"/>
              <a:t> as at 31 March 2017</a:t>
            </a:r>
          </a:p>
        </p:txBody>
      </p:sp>
      <p:sp>
        <p:nvSpPr>
          <p:cNvPr id="4" name="Slide Number Placeholder 3"/>
          <p:cNvSpPr>
            <a:spLocks noGrp="1"/>
          </p:cNvSpPr>
          <p:nvPr>
            <p:ph type="sldNum" sz="quarter" idx="10"/>
          </p:nvPr>
        </p:nvSpPr>
        <p:spPr/>
        <p:txBody>
          <a:bodyPr/>
          <a:lstStyle/>
          <a:p>
            <a:fld id="{72C633DE-7046-2A42-B2D6-AF0E5C3DB8F9}" type="slidenum">
              <a:rPr lang="en-US" smtClean="0"/>
              <a:pPr/>
              <a:t>11</a:t>
            </a:fld>
            <a:endParaRPr lang="en-US"/>
          </a:p>
        </p:txBody>
      </p:sp>
    </p:spTree>
    <p:extLst>
      <p:ext uri="{BB962C8B-B14F-4D97-AF65-F5344CB8AC3E}">
        <p14:creationId xmlns:p14="http://schemas.microsoft.com/office/powerpoint/2010/main" val="24284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Inflation is back</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US economy 25% of global – it matters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China 15%</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Japan 6%</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Germany 5%</a:t>
            </a:r>
          </a:p>
          <a:p>
            <a:pPr marL="0" marR="0" indent="0" algn="l" defTabSz="457200" rtl="0" eaLnBrk="1" fontAlgn="auto" latinLnBrk="0" hangingPunct="1">
              <a:lnSpc>
                <a:spcPct val="100000"/>
              </a:lnSpc>
              <a:spcBef>
                <a:spcPts val="0"/>
              </a:spcBef>
              <a:spcAft>
                <a:spcPts val="0"/>
              </a:spcAft>
              <a:buClrTx/>
              <a:buSzTx/>
              <a:buFontTx/>
              <a:buNone/>
              <a:tabLst/>
              <a:defRPr/>
            </a:pPr>
            <a:endParaRPr lang="en-AU" b="1" dirty="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a:t>Source: Bloomberg</a:t>
            </a:r>
            <a:r>
              <a:rPr lang="en-AU" b="1" baseline="0" dirty="0"/>
              <a:t> </a:t>
            </a:r>
            <a:r>
              <a:rPr lang="en-AU" b="1" dirty="0"/>
              <a:t> as at 31 March 2017</a:t>
            </a:r>
          </a:p>
          <a:p>
            <a:endParaRPr lang="en-AU" dirty="0"/>
          </a:p>
        </p:txBody>
      </p:sp>
      <p:sp>
        <p:nvSpPr>
          <p:cNvPr id="4" name="Slide Number Placeholder 3"/>
          <p:cNvSpPr>
            <a:spLocks noGrp="1"/>
          </p:cNvSpPr>
          <p:nvPr>
            <p:ph type="sldNum" sz="quarter" idx="10"/>
          </p:nvPr>
        </p:nvSpPr>
        <p:spPr/>
        <p:txBody>
          <a:bodyPr/>
          <a:lstStyle/>
          <a:p>
            <a:fld id="{72C633DE-7046-2A42-B2D6-AF0E5C3DB8F9}" type="slidenum">
              <a:rPr lang="en-US" smtClean="0"/>
              <a:pPr/>
              <a:t>12</a:t>
            </a:fld>
            <a:endParaRPr lang="en-US"/>
          </a:p>
        </p:txBody>
      </p:sp>
    </p:spTree>
    <p:extLst>
      <p:ext uri="{BB962C8B-B14F-4D97-AF65-F5344CB8AC3E}">
        <p14:creationId xmlns:p14="http://schemas.microsoft.com/office/powerpoint/2010/main" val="360946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Interest rate party is over</a:t>
            </a:r>
          </a:p>
          <a:p>
            <a:pPr marL="171450" indent="-171450">
              <a:buFont typeface="Arial" panose="020B0604020202020204" pitchFamily="34" charset="0"/>
              <a:buChar char="•"/>
            </a:pPr>
            <a:r>
              <a:rPr lang="en-AU" dirty="0"/>
              <a:t>Don’t worry about RBA</a:t>
            </a:r>
          </a:p>
          <a:p>
            <a:pPr marL="171450" indent="-171450">
              <a:buFont typeface="Arial" panose="020B0604020202020204" pitchFamily="34" charset="0"/>
              <a:buChar char="•"/>
            </a:pPr>
            <a:r>
              <a:rPr lang="en-AU" dirty="0"/>
              <a:t>Cost of funds globally on rise</a:t>
            </a:r>
          </a:p>
          <a:p>
            <a:pPr marL="171450" indent="-171450">
              <a:buFont typeface="Arial" panose="020B0604020202020204" pitchFamily="34" charset="0"/>
              <a:buChar char="•"/>
            </a:pPr>
            <a:r>
              <a:rPr lang="en-AU" baseline="0" dirty="0"/>
              <a:t>The question is WHEN rates kick up here</a:t>
            </a:r>
          </a:p>
          <a:p>
            <a:pPr marL="171450" indent="-171450">
              <a:buFont typeface="Arial" panose="020B0604020202020204" pitchFamily="34" charset="0"/>
              <a:buChar char="•"/>
            </a:pPr>
            <a:r>
              <a:rPr lang="en-AU" dirty="0"/>
              <a:t>Rates will run away from you</a:t>
            </a:r>
          </a:p>
          <a:p>
            <a:pPr marL="171450" indent="-171450">
              <a:buFont typeface="Arial" panose="020B0604020202020204" pitchFamily="34" charset="0"/>
              <a:buChar char="•"/>
            </a:pPr>
            <a:r>
              <a:rPr lang="en-AU" baseline="0" dirty="0"/>
              <a:t>They often do with the RBA</a:t>
            </a:r>
          </a:p>
          <a:p>
            <a:endParaRPr lang="en-AU"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a:t>Source: Bloomberg</a:t>
            </a:r>
            <a:r>
              <a:rPr lang="en-AU" b="1" baseline="0" dirty="0"/>
              <a:t> </a:t>
            </a:r>
            <a:r>
              <a:rPr lang="en-AU" b="1" dirty="0"/>
              <a:t> as at 31 March 2017</a:t>
            </a:r>
          </a:p>
          <a:p>
            <a:endParaRPr lang="en-AU" dirty="0"/>
          </a:p>
        </p:txBody>
      </p:sp>
      <p:sp>
        <p:nvSpPr>
          <p:cNvPr id="4" name="Slide Number Placeholder 3"/>
          <p:cNvSpPr>
            <a:spLocks noGrp="1"/>
          </p:cNvSpPr>
          <p:nvPr>
            <p:ph type="sldNum" sz="quarter" idx="10"/>
          </p:nvPr>
        </p:nvSpPr>
        <p:spPr/>
        <p:txBody>
          <a:bodyPr/>
          <a:lstStyle/>
          <a:p>
            <a:fld id="{72C633DE-7046-2A42-B2D6-AF0E5C3DB8F9}" type="slidenum">
              <a:rPr lang="en-US" smtClean="0"/>
              <a:pPr/>
              <a:t>13</a:t>
            </a:fld>
            <a:endParaRPr lang="en-US"/>
          </a:p>
        </p:txBody>
      </p:sp>
    </p:spTree>
    <p:extLst>
      <p:ext uri="{BB962C8B-B14F-4D97-AF65-F5344CB8AC3E}">
        <p14:creationId xmlns:p14="http://schemas.microsoft.com/office/powerpoint/2010/main" val="404140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1" dirty="0"/>
              <a:t>*** Can we delete Euro </a:t>
            </a:r>
            <a:r>
              <a:rPr lang="en-AU" b="1" dirty="0" err="1"/>
              <a:t>Stoxx</a:t>
            </a:r>
            <a:r>
              <a:rPr lang="en-AU" b="1" dirty="0"/>
              <a:t> and insert German market DAX?</a:t>
            </a:r>
          </a:p>
          <a:p>
            <a:pPr marL="0" marR="0" indent="0" algn="l" defTabSz="457200" rtl="0" eaLnBrk="1" fontAlgn="auto" latinLnBrk="0" hangingPunct="1">
              <a:lnSpc>
                <a:spcPct val="100000"/>
              </a:lnSpc>
              <a:spcBef>
                <a:spcPts val="0"/>
              </a:spcBef>
              <a:spcAft>
                <a:spcPts val="0"/>
              </a:spcAft>
              <a:buClrTx/>
              <a:buSzTx/>
              <a:buFontTx/>
              <a:buNone/>
              <a:tabLst/>
              <a:defRPr/>
            </a:pPr>
            <a:endParaRPr lang="en-AU"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AU"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AU" b="1" dirty="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a:t>Source: Bloomberg</a:t>
            </a:r>
            <a:r>
              <a:rPr lang="en-AU" b="1" baseline="0" dirty="0"/>
              <a:t> </a:t>
            </a:r>
            <a:r>
              <a:rPr lang="en-AU" b="1" dirty="0"/>
              <a:t> as at 31 March 2017</a:t>
            </a:r>
          </a:p>
          <a:p>
            <a:endParaRPr lang="en-AU" dirty="0"/>
          </a:p>
        </p:txBody>
      </p:sp>
      <p:sp>
        <p:nvSpPr>
          <p:cNvPr id="4" name="Slide Number Placeholder 3"/>
          <p:cNvSpPr>
            <a:spLocks noGrp="1"/>
          </p:cNvSpPr>
          <p:nvPr>
            <p:ph type="sldNum" sz="quarter" idx="10"/>
          </p:nvPr>
        </p:nvSpPr>
        <p:spPr/>
        <p:txBody>
          <a:bodyPr/>
          <a:lstStyle/>
          <a:p>
            <a:fld id="{72C633DE-7046-2A42-B2D6-AF0E5C3DB8F9}" type="slidenum">
              <a:rPr lang="en-US" smtClean="0"/>
              <a:pPr/>
              <a:t>14</a:t>
            </a:fld>
            <a:endParaRPr lang="en-US"/>
          </a:p>
        </p:txBody>
      </p:sp>
    </p:spTree>
    <p:extLst>
      <p:ext uri="{BB962C8B-B14F-4D97-AF65-F5344CB8AC3E}">
        <p14:creationId xmlns:p14="http://schemas.microsoft.com/office/powerpoint/2010/main" val="955608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This is the backdrop</a:t>
            </a:r>
          </a:p>
          <a:p>
            <a:pPr marL="171450" indent="-171450">
              <a:buFont typeface="Arial" panose="020B0604020202020204" pitchFamily="34" charset="0"/>
              <a:buChar char="•"/>
            </a:pPr>
            <a:r>
              <a:rPr lang="en-AU" dirty="0"/>
              <a:t>Interesting but unhelpful</a:t>
            </a:r>
          </a:p>
          <a:p>
            <a:pPr marL="171450" indent="-171450">
              <a:buFont typeface="Arial" panose="020B0604020202020204" pitchFamily="34" charset="0"/>
              <a:buChar char="•"/>
            </a:pPr>
            <a:r>
              <a:rPr lang="en-AU" dirty="0"/>
              <a:t>Need to decide where to from here</a:t>
            </a:r>
          </a:p>
          <a:p>
            <a:pPr marL="171450" indent="-171450">
              <a:buFont typeface="Arial" panose="020B0604020202020204" pitchFamily="34" charset="0"/>
              <a:buChar char="•"/>
            </a:pPr>
            <a:r>
              <a:rPr lang="en-AU" dirty="0"/>
              <a:t>Evolution not revolution</a:t>
            </a:r>
          </a:p>
          <a:p>
            <a:pPr marL="171450" indent="-171450">
              <a:buFont typeface="Arial" panose="020B0604020202020204" pitchFamily="34" charset="0"/>
              <a:buChar char="•"/>
            </a:pPr>
            <a:r>
              <a:rPr lang="en-AU" dirty="0"/>
              <a:t>But is going to get noisy, and quickly</a:t>
            </a:r>
          </a:p>
        </p:txBody>
      </p:sp>
      <p:sp>
        <p:nvSpPr>
          <p:cNvPr id="4" name="Slide Number Placeholder 3"/>
          <p:cNvSpPr>
            <a:spLocks noGrp="1"/>
          </p:cNvSpPr>
          <p:nvPr>
            <p:ph type="sldNum" sz="quarter" idx="10"/>
          </p:nvPr>
        </p:nvSpPr>
        <p:spPr/>
        <p:txBody>
          <a:bodyPr/>
          <a:lstStyle/>
          <a:p>
            <a:fld id="{72C633DE-7046-2A42-B2D6-AF0E5C3DB8F9}" type="slidenum">
              <a:rPr lang="en-US" smtClean="0"/>
              <a:pPr/>
              <a:t>15</a:t>
            </a:fld>
            <a:endParaRPr lang="en-US"/>
          </a:p>
        </p:txBody>
      </p:sp>
    </p:spTree>
    <p:extLst>
      <p:ext uri="{BB962C8B-B14F-4D97-AF65-F5344CB8AC3E}">
        <p14:creationId xmlns:p14="http://schemas.microsoft.com/office/powerpoint/2010/main" val="368263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All  things are relative</a:t>
            </a:r>
          </a:p>
          <a:p>
            <a:pPr marL="171450" indent="-171450">
              <a:buFont typeface="Arial" panose="020B0604020202020204" pitchFamily="34" charset="0"/>
              <a:buChar char="•"/>
            </a:pPr>
            <a:r>
              <a:rPr lang="en-AU" dirty="0"/>
              <a:t>Rate changes globally will re-price everything</a:t>
            </a:r>
          </a:p>
          <a:p>
            <a:pPr marL="171450" indent="-171450">
              <a:buFont typeface="Arial" panose="020B0604020202020204" pitchFamily="34" charset="0"/>
              <a:buChar char="•"/>
            </a:pPr>
            <a:r>
              <a:rPr lang="en-AU" dirty="0"/>
              <a:t>Yield and interest rates over bought</a:t>
            </a:r>
          </a:p>
          <a:p>
            <a:pPr marL="171450" indent="-171450">
              <a:buFont typeface="Arial" panose="020B0604020202020204" pitchFamily="34" charset="0"/>
              <a:buChar char="•"/>
            </a:pPr>
            <a:r>
              <a:rPr lang="en-AU" dirty="0"/>
              <a:t>Go short </a:t>
            </a:r>
          </a:p>
          <a:p>
            <a:pPr marL="171450" indent="-171450">
              <a:buFont typeface="Arial" panose="020B0604020202020204" pitchFamily="34" charset="0"/>
              <a:buChar char="•"/>
            </a:pPr>
            <a:r>
              <a:rPr lang="en-AU" b="1" dirty="0"/>
              <a:t>Buy at fair value ….. Not based on yield</a:t>
            </a:r>
          </a:p>
        </p:txBody>
      </p:sp>
      <p:sp>
        <p:nvSpPr>
          <p:cNvPr id="4" name="Slide Number Placeholder 3"/>
          <p:cNvSpPr>
            <a:spLocks noGrp="1"/>
          </p:cNvSpPr>
          <p:nvPr>
            <p:ph type="sldNum" sz="quarter" idx="10"/>
          </p:nvPr>
        </p:nvSpPr>
        <p:spPr/>
        <p:txBody>
          <a:bodyPr/>
          <a:lstStyle/>
          <a:p>
            <a:fld id="{72C633DE-7046-2A42-B2D6-AF0E5C3DB8F9}" type="slidenum">
              <a:rPr lang="en-US" smtClean="0"/>
              <a:pPr/>
              <a:t>16</a:t>
            </a:fld>
            <a:endParaRPr lang="en-US"/>
          </a:p>
        </p:txBody>
      </p:sp>
    </p:spTree>
    <p:extLst>
      <p:ext uri="{BB962C8B-B14F-4D97-AF65-F5344CB8AC3E}">
        <p14:creationId xmlns:p14="http://schemas.microsoft.com/office/powerpoint/2010/main" val="2270199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dirty="0"/>
              <a:t>Listed property a good example</a:t>
            </a:r>
          </a:p>
          <a:p>
            <a:pPr marL="171450" indent="-171450">
              <a:buFont typeface="Arial" panose="020B0604020202020204" pitchFamily="34" charset="0"/>
              <a:buChar char="•"/>
            </a:pPr>
            <a:r>
              <a:rPr lang="en-AU" dirty="0"/>
              <a:t>Capital raising and dilution</a:t>
            </a:r>
          </a:p>
          <a:p>
            <a:pPr marL="171450" indent="-171450">
              <a:buFont typeface="Arial" panose="020B0604020202020204" pitchFamily="34" charset="0"/>
              <a:buChar char="•"/>
            </a:pPr>
            <a:r>
              <a:rPr lang="en-AU" sz="1200" b="1" dirty="0"/>
              <a:t>Will revert to NTA</a:t>
            </a:r>
          </a:p>
          <a:p>
            <a:pPr marL="171450" indent="-171450">
              <a:buFont typeface="Arial" panose="020B0604020202020204" pitchFamily="34" charset="0"/>
              <a:buChar char="•"/>
            </a:pPr>
            <a:endParaRPr lang="en-AU" b="1" dirty="0"/>
          </a:p>
          <a:p>
            <a:pPr marL="171450" indent="-171450">
              <a:buFont typeface="Arial" panose="020B0604020202020204" pitchFamily="34" charset="0"/>
              <a:buChar char="•"/>
            </a:pPr>
            <a:endParaRPr lang="en-AU" sz="1200" b="1" dirty="0"/>
          </a:p>
          <a:p>
            <a:pPr marL="171450" indent="-171450">
              <a:buFont typeface="Arial" panose="020B0604020202020204" pitchFamily="34" charset="0"/>
              <a:buChar char="•"/>
            </a:pPr>
            <a:r>
              <a:rPr lang="en-AU" sz="1200" b="1" dirty="0"/>
              <a:t>Source: Company Data, UBS as at February 2017</a:t>
            </a:r>
          </a:p>
        </p:txBody>
      </p:sp>
      <p:sp>
        <p:nvSpPr>
          <p:cNvPr id="4" name="Slide Number Placeholder 3"/>
          <p:cNvSpPr>
            <a:spLocks noGrp="1"/>
          </p:cNvSpPr>
          <p:nvPr>
            <p:ph type="sldNum" sz="quarter" idx="10"/>
          </p:nvPr>
        </p:nvSpPr>
        <p:spPr/>
        <p:txBody>
          <a:bodyPr/>
          <a:lstStyle/>
          <a:p>
            <a:fld id="{72C633DE-7046-2A42-B2D6-AF0E5C3DB8F9}" type="slidenum">
              <a:rPr lang="en-US" smtClean="0"/>
              <a:pPr/>
              <a:t>17</a:t>
            </a:fld>
            <a:endParaRPr lang="en-US"/>
          </a:p>
        </p:txBody>
      </p:sp>
    </p:spTree>
    <p:extLst>
      <p:ext uri="{BB962C8B-B14F-4D97-AF65-F5344CB8AC3E}">
        <p14:creationId xmlns:p14="http://schemas.microsoft.com/office/powerpoint/2010/main" val="1900641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Unlisted much less over bought</a:t>
            </a:r>
          </a:p>
          <a:p>
            <a:pPr marL="171450" indent="-171450">
              <a:buFont typeface="Arial" panose="020B0604020202020204" pitchFamily="34" charset="0"/>
              <a:buChar char="•"/>
            </a:pPr>
            <a:r>
              <a:rPr lang="en-AU" dirty="0"/>
              <a:t>Choose carefully</a:t>
            </a:r>
          </a:p>
          <a:p>
            <a:pPr marL="171450" indent="-171450">
              <a:buFont typeface="Arial" panose="020B0604020202020204" pitchFamily="34" charset="0"/>
              <a:buChar char="•"/>
            </a:pPr>
            <a:endParaRPr lang="en-AU" b="1" dirty="0"/>
          </a:p>
          <a:p>
            <a:pPr marL="171450" indent="-171450">
              <a:buFont typeface="Arial" panose="020B0604020202020204" pitchFamily="34" charset="0"/>
              <a:buChar char="•"/>
            </a:pPr>
            <a:endParaRPr lang="en-AU" b="1" dirty="0"/>
          </a:p>
          <a:p>
            <a:pPr marL="171450" indent="-171450">
              <a:buFont typeface="Arial" panose="020B0604020202020204" pitchFamily="34" charset="0"/>
              <a:buChar char="•"/>
            </a:pPr>
            <a:r>
              <a:rPr lang="en-AU" b="1" dirty="0"/>
              <a:t>Source: Mercer/IPD</a:t>
            </a:r>
            <a:r>
              <a:rPr lang="en-AU" b="1" baseline="0" dirty="0"/>
              <a:t> as at February 2017</a:t>
            </a:r>
            <a:endParaRPr lang="en-AU" b="1" dirty="0"/>
          </a:p>
        </p:txBody>
      </p:sp>
      <p:sp>
        <p:nvSpPr>
          <p:cNvPr id="4" name="Slide Number Placeholder 3"/>
          <p:cNvSpPr>
            <a:spLocks noGrp="1"/>
          </p:cNvSpPr>
          <p:nvPr>
            <p:ph type="sldNum" sz="quarter" idx="10"/>
          </p:nvPr>
        </p:nvSpPr>
        <p:spPr/>
        <p:txBody>
          <a:bodyPr/>
          <a:lstStyle/>
          <a:p>
            <a:fld id="{72C633DE-7046-2A42-B2D6-AF0E5C3DB8F9}" type="slidenum">
              <a:rPr lang="en-US" smtClean="0"/>
              <a:pPr/>
              <a:t>18</a:t>
            </a:fld>
            <a:endParaRPr lang="en-US"/>
          </a:p>
        </p:txBody>
      </p:sp>
    </p:spTree>
    <p:extLst>
      <p:ext uri="{BB962C8B-B14F-4D97-AF65-F5344CB8AC3E}">
        <p14:creationId xmlns:p14="http://schemas.microsoft.com/office/powerpoint/2010/main" val="3589899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You’ve got a margin for safety by investing in 6% yields on commercial assets, rather than 3% on </a:t>
            </a:r>
            <a:r>
              <a:rPr lang="en-AU" baseline="0" dirty="0" err="1"/>
              <a:t>resi</a:t>
            </a:r>
            <a:r>
              <a:rPr lang="en-AU" baseline="0" dirty="0"/>
              <a:t>.</a:t>
            </a:r>
          </a:p>
          <a:p>
            <a:endParaRPr lang="en-AU"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a:t>Source</a:t>
            </a:r>
            <a:r>
              <a:rPr lang="en-AU" b="1"/>
              <a:t>: JLL </a:t>
            </a:r>
            <a:r>
              <a:rPr lang="en-AU" b="1" baseline="0"/>
              <a:t>as </a:t>
            </a:r>
            <a:r>
              <a:rPr lang="en-AU" b="1" baseline="0" dirty="0"/>
              <a:t>at 31 March 2017</a:t>
            </a:r>
            <a:endParaRPr lang="en-AU" dirty="0"/>
          </a:p>
          <a:p>
            <a:endParaRPr lang="en-AU" dirty="0"/>
          </a:p>
        </p:txBody>
      </p:sp>
      <p:sp>
        <p:nvSpPr>
          <p:cNvPr id="4" name="Slide Number Placeholder 3"/>
          <p:cNvSpPr>
            <a:spLocks noGrp="1"/>
          </p:cNvSpPr>
          <p:nvPr>
            <p:ph type="sldNum" sz="quarter" idx="10"/>
          </p:nvPr>
        </p:nvSpPr>
        <p:spPr/>
        <p:txBody>
          <a:bodyPr/>
          <a:lstStyle/>
          <a:p>
            <a:fld id="{72C633DE-7046-2A42-B2D6-AF0E5C3DB8F9}" type="slidenum">
              <a:rPr lang="en-US" smtClean="0"/>
              <a:pPr/>
              <a:t>19</a:t>
            </a:fld>
            <a:endParaRPr lang="en-US"/>
          </a:p>
        </p:txBody>
      </p:sp>
    </p:spTree>
    <p:extLst>
      <p:ext uri="{BB962C8B-B14F-4D97-AF65-F5344CB8AC3E}">
        <p14:creationId xmlns:p14="http://schemas.microsoft.com/office/powerpoint/2010/main" val="363215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There are no right answers</a:t>
            </a:r>
          </a:p>
          <a:p>
            <a:pPr marL="171450" indent="-171450">
              <a:buFont typeface="Arial" panose="020B0604020202020204" pitchFamily="34" charset="0"/>
              <a:buChar char="•"/>
            </a:pPr>
            <a:r>
              <a:rPr lang="en-AU" dirty="0"/>
              <a:t>Or easy answers</a:t>
            </a:r>
          </a:p>
          <a:p>
            <a:pPr marL="171450" indent="-171450">
              <a:buFont typeface="Arial" panose="020B0604020202020204" pitchFamily="34" charset="0"/>
              <a:buChar char="•"/>
            </a:pPr>
            <a:r>
              <a:rPr lang="en-AU" dirty="0"/>
              <a:t>Remember general advice</a:t>
            </a:r>
          </a:p>
        </p:txBody>
      </p:sp>
      <p:sp>
        <p:nvSpPr>
          <p:cNvPr id="4" name="Slide Number Placeholder 3"/>
          <p:cNvSpPr>
            <a:spLocks noGrp="1"/>
          </p:cNvSpPr>
          <p:nvPr>
            <p:ph type="sldNum" sz="quarter" idx="10"/>
          </p:nvPr>
        </p:nvSpPr>
        <p:spPr/>
        <p:txBody>
          <a:bodyPr/>
          <a:lstStyle/>
          <a:p>
            <a:fld id="{72C633DE-7046-2A42-B2D6-AF0E5C3DB8F9}" type="slidenum">
              <a:rPr lang="en-US" smtClean="0"/>
              <a:pPr/>
              <a:t>2</a:t>
            </a:fld>
            <a:endParaRPr lang="en-US"/>
          </a:p>
        </p:txBody>
      </p:sp>
    </p:spTree>
    <p:extLst>
      <p:ext uri="{BB962C8B-B14F-4D97-AF65-F5344CB8AC3E}">
        <p14:creationId xmlns:p14="http://schemas.microsoft.com/office/powerpoint/2010/main" val="2372351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100" b="1" dirty="0" err="1"/>
              <a:t>Eclipx</a:t>
            </a:r>
            <a:endParaRPr lang="en-AU" sz="1100" b="1" dirty="0"/>
          </a:p>
          <a:p>
            <a:pPr marL="0" indent="0">
              <a:buNone/>
            </a:pPr>
            <a:r>
              <a:rPr lang="en-AU" sz="1100" dirty="0"/>
              <a:t>·     Market leading motor car operating leasing business</a:t>
            </a:r>
          </a:p>
          <a:p>
            <a:pPr marL="0" indent="0">
              <a:buNone/>
            </a:pPr>
            <a:r>
              <a:rPr lang="en-AU" sz="1100" dirty="0"/>
              <a:t>·         Strong track record of execution and organic market share growth</a:t>
            </a:r>
          </a:p>
          <a:p>
            <a:pPr marL="0" indent="0">
              <a:buNone/>
            </a:pPr>
            <a:r>
              <a:rPr lang="en-AU" sz="1100" dirty="0"/>
              <a:t>·         Acquisitions likely in a fragmented market</a:t>
            </a:r>
          </a:p>
          <a:p>
            <a:pPr marL="0" indent="0">
              <a:buNone/>
            </a:pPr>
            <a:r>
              <a:rPr lang="en-AU" sz="1100" dirty="0"/>
              <a:t>·         12m forward EPS growth of 14% and 14x PE</a:t>
            </a:r>
          </a:p>
          <a:p>
            <a:pPr marL="0" indent="0">
              <a:buNone/>
            </a:pPr>
            <a:r>
              <a:rPr lang="en-AU" sz="1100" dirty="0"/>
              <a:t> </a:t>
            </a:r>
          </a:p>
          <a:p>
            <a:pPr marL="0" indent="0">
              <a:buNone/>
            </a:pPr>
            <a:r>
              <a:rPr lang="en-AU" sz="1100" b="1" dirty="0"/>
              <a:t>Corporate Travel Management</a:t>
            </a:r>
          </a:p>
          <a:p>
            <a:pPr marL="0" indent="0">
              <a:buNone/>
            </a:pPr>
            <a:r>
              <a:rPr lang="en-AU" sz="1100" dirty="0"/>
              <a:t>·         Built a strong business travel franchise locally and now a global footprint to compete for larger contracts</a:t>
            </a:r>
          </a:p>
          <a:p>
            <a:pPr marL="0" indent="0">
              <a:buNone/>
            </a:pPr>
            <a:r>
              <a:rPr lang="en-AU" sz="1100" dirty="0"/>
              <a:t>·         High degree of revenue visibility</a:t>
            </a:r>
          </a:p>
          <a:p>
            <a:pPr marL="0" indent="0">
              <a:buNone/>
            </a:pPr>
            <a:r>
              <a:rPr lang="en-AU" sz="1100" dirty="0"/>
              <a:t>·         Using technology to make user experience easy and gain market share</a:t>
            </a:r>
          </a:p>
          <a:p>
            <a:pPr marL="0" indent="0">
              <a:buNone/>
            </a:pPr>
            <a:r>
              <a:rPr lang="en-AU" sz="1100" dirty="0"/>
              <a:t>·         12m forward EPS growth of 26% but not cheap at 26x</a:t>
            </a:r>
          </a:p>
          <a:p>
            <a:pPr marL="0" indent="0">
              <a:buNone/>
            </a:pPr>
            <a:r>
              <a:rPr lang="en-AU" sz="1100" dirty="0"/>
              <a:t> </a:t>
            </a:r>
          </a:p>
          <a:p>
            <a:pPr marL="0" indent="0">
              <a:buNone/>
            </a:pPr>
            <a:r>
              <a:rPr lang="en-AU" sz="1100" b="1" dirty="0"/>
              <a:t>Oz Minerals</a:t>
            </a:r>
          </a:p>
          <a:p>
            <a:pPr marL="0" indent="0">
              <a:buNone/>
            </a:pPr>
            <a:r>
              <a:rPr lang="en-AU" sz="1100" dirty="0"/>
              <a:t>·         Mine life extended at Prominent Hill with consistent operational performance </a:t>
            </a:r>
          </a:p>
          <a:p>
            <a:pPr marL="0" indent="0">
              <a:buNone/>
            </a:pPr>
            <a:r>
              <a:rPr lang="en-AU" sz="1100" dirty="0"/>
              <a:t>·         Very strong balance sheet with &gt;$500m cash </a:t>
            </a:r>
          </a:p>
          <a:p>
            <a:pPr marL="0" indent="0">
              <a:buNone/>
            </a:pPr>
            <a:r>
              <a:rPr lang="en-AU" sz="1100" dirty="0"/>
              <a:t>·         Developing greenfield mine </a:t>
            </a:r>
            <a:r>
              <a:rPr lang="en-AU" sz="1100" dirty="0" err="1"/>
              <a:t>Carrapateena</a:t>
            </a:r>
            <a:r>
              <a:rPr lang="en-AU" sz="1100" dirty="0"/>
              <a:t> in SA</a:t>
            </a:r>
          </a:p>
          <a:p>
            <a:pPr marL="0" indent="0">
              <a:buNone/>
            </a:pPr>
            <a:r>
              <a:rPr lang="en-AU" sz="1100" dirty="0"/>
              <a:t>·         High quality A$ copper exposure</a:t>
            </a:r>
          </a:p>
          <a:p>
            <a:pPr marL="0" indent="0">
              <a:buNone/>
            </a:pPr>
            <a:r>
              <a:rPr lang="en-AU" sz="1100" dirty="0"/>
              <a:t>·         Fundamentals for copper are the best in the base metals complex over the next 3 years</a:t>
            </a:r>
          </a:p>
          <a:p>
            <a:pPr marL="0" indent="0">
              <a:buNone/>
            </a:pPr>
            <a:r>
              <a:rPr lang="en-AU" sz="1400" dirty="0"/>
              <a:t> </a:t>
            </a:r>
          </a:p>
          <a:p>
            <a:pPr marL="0" indent="0">
              <a:buNone/>
            </a:pPr>
            <a:r>
              <a:rPr lang="en-AU" sz="1100" b="1" dirty="0"/>
              <a:t>IDP Education</a:t>
            </a:r>
          </a:p>
          <a:p>
            <a:pPr marL="0" indent="0">
              <a:buNone/>
            </a:pPr>
            <a:r>
              <a:rPr lang="en-AU" sz="1100" dirty="0"/>
              <a:t>·         Globally leading ‘high stakes’ English testing and student placement franchise</a:t>
            </a:r>
          </a:p>
          <a:p>
            <a:pPr marL="0" indent="0">
              <a:buNone/>
            </a:pPr>
            <a:r>
              <a:rPr lang="en-AU" sz="1100" dirty="0"/>
              <a:t>·         English testing is an industry with high barriers to entry</a:t>
            </a:r>
          </a:p>
          <a:p>
            <a:pPr marL="0" indent="0">
              <a:buNone/>
            </a:pPr>
            <a:r>
              <a:rPr lang="en-AU" sz="1100" dirty="0"/>
              <a:t>·         Leveraging student recruitment network through Asia (multi-country) to place students in Australia, USA, Canada and UK (multi-destination)</a:t>
            </a:r>
          </a:p>
          <a:p>
            <a:pPr marL="0" indent="0">
              <a:buNone/>
            </a:pPr>
            <a:r>
              <a:rPr lang="en-AU" sz="1100" dirty="0"/>
              <a:t>·         EPS growth (12m forward) of 18% but trading at 22x reflecting the quality of the franchise</a:t>
            </a:r>
          </a:p>
          <a:p>
            <a:endParaRPr lang="en-AU" dirty="0"/>
          </a:p>
        </p:txBody>
      </p:sp>
      <p:sp>
        <p:nvSpPr>
          <p:cNvPr id="4" name="Slide Number Placeholder 3"/>
          <p:cNvSpPr>
            <a:spLocks noGrp="1"/>
          </p:cNvSpPr>
          <p:nvPr>
            <p:ph type="sldNum" sz="quarter" idx="10"/>
          </p:nvPr>
        </p:nvSpPr>
        <p:spPr/>
        <p:txBody>
          <a:bodyPr/>
          <a:lstStyle/>
          <a:p>
            <a:fld id="{72C633DE-7046-2A42-B2D6-AF0E5C3DB8F9}" type="slidenum">
              <a:rPr lang="en-US" smtClean="0"/>
              <a:pPr/>
              <a:t>20</a:t>
            </a:fld>
            <a:endParaRPr lang="en-US"/>
          </a:p>
        </p:txBody>
      </p:sp>
    </p:spTree>
    <p:extLst>
      <p:ext uri="{BB962C8B-B14F-4D97-AF65-F5344CB8AC3E}">
        <p14:creationId xmlns:p14="http://schemas.microsoft.com/office/powerpoint/2010/main" val="3399809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100" b="1" dirty="0"/>
              <a:t>CSL</a:t>
            </a:r>
          </a:p>
          <a:p>
            <a:pPr marL="0" indent="0">
              <a:buNone/>
            </a:pPr>
            <a:r>
              <a:rPr lang="en-AU" sz="1100" dirty="0"/>
              <a:t>·         World class low cost immunoglobulin and haemophilia franchise</a:t>
            </a:r>
          </a:p>
          <a:p>
            <a:pPr marL="0" indent="0">
              <a:buNone/>
            </a:pPr>
            <a:r>
              <a:rPr lang="en-AU" sz="1100" dirty="0"/>
              <a:t>·         Collection centre lead on competitors will give cost and scale advantage for three years</a:t>
            </a:r>
          </a:p>
          <a:p>
            <a:pPr marL="0" indent="0">
              <a:buNone/>
            </a:pPr>
            <a:r>
              <a:rPr lang="en-AU" sz="1100" dirty="0"/>
              <a:t>·         Flu vaccine business on track to achieve break even and operating margins targets</a:t>
            </a:r>
          </a:p>
          <a:p>
            <a:pPr marL="0" indent="0">
              <a:buNone/>
            </a:pPr>
            <a:r>
              <a:rPr lang="en-AU" sz="1100" dirty="0"/>
              <a:t>·         The best top 20 earnings growth stories in the market but not cheap at 28x and is pricing in some of the positive earnings momentum</a:t>
            </a:r>
          </a:p>
          <a:p>
            <a:pPr marL="0" indent="0">
              <a:buNone/>
            </a:pPr>
            <a:endParaRPr lang="en-AU" sz="1100" dirty="0"/>
          </a:p>
          <a:p>
            <a:pPr marL="0" indent="0">
              <a:buNone/>
            </a:pPr>
            <a:r>
              <a:rPr lang="en-AU" sz="1100" b="1" dirty="0"/>
              <a:t>Ramsay Health Care</a:t>
            </a:r>
          </a:p>
          <a:p>
            <a:pPr marL="0" indent="0">
              <a:buNone/>
            </a:pPr>
            <a:r>
              <a:rPr lang="en-AU" sz="1100" dirty="0"/>
              <a:t>·         Demographic tailwinds support the top class execution in hospital industry</a:t>
            </a:r>
          </a:p>
          <a:p>
            <a:pPr marL="0" indent="0">
              <a:buNone/>
            </a:pPr>
            <a:r>
              <a:rPr lang="en-AU" sz="1100" dirty="0"/>
              <a:t>·         PHI driven beat up on prosthesis has been a drag on the stock but it’s in the final innings</a:t>
            </a:r>
          </a:p>
          <a:p>
            <a:pPr marL="0" indent="0">
              <a:buNone/>
            </a:pPr>
            <a:r>
              <a:rPr lang="en-AU" sz="1100" dirty="0"/>
              <a:t>·         Brownfields expansions in Australia, volume leverage (despite reimbursement headwinds) in UK and France and leveraging global buying power underpins low to mid-teens earnings growth over the next three years</a:t>
            </a:r>
          </a:p>
          <a:p>
            <a:r>
              <a:rPr lang="en-AU" sz="1100" dirty="0"/>
              <a:t>·         CEO transition has been to a company veteran with a solid track record</a:t>
            </a:r>
          </a:p>
          <a:p>
            <a:r>
              <a:rPr lang="en-AU" sz="1100" dirty="0"/>
              <a:t>·         Trades on 24x 12m forward PE nearer the bottom of the historical 23-28x range</a:t>
            </a:r>
          </a:p>
          <a:p>
            <a:pPr marL="0" indent="0">
              <a:buNone/>
            </a:pPr>
            <a:endParaRPr lang="en-AU" sz="1100" dirty="0"/>
          </a:p>
          <a:p>
            <a:pPr marL="0" indent="0">
              <a:buNone/>
            </a:pPr>
            <a:r>
              <a:rPr lang="en-AU" sz="1100" b="1" dirty="0"/>
              <a:t>Fisher &amp; Paykel Health Care</a:t>
            </a:r>
          </a:p>
          <a:p>
            <a:pPr marL="0" indent="0">
              <a:buNone/>
            </a:pPr>
            <a:r>
              <a:rPr lang="en-AU" sz="1100" dirty="0"/>
              <a:t>·         Ventilation franchise is the core of the buy thesis on the stock </a:t>
            </a:r>
          </a:p>
          <a:p>
            <a:pPr marL="0" indent="0">
              <a:buNone/>
            </a:pPr>
            <a:r>
              <a:rPr lang="en-AU" sz="1100" dirty="0"/>
              <a:t>·         Masks business for obstructive sleep apnoea (OSA) franchise is also high quality business but getting smaller as ventilation outperforms</a:t>
            </a:r>
          </a:p>
          <a:p>
            <a:pPr marL="0" indent="0">
              <a:buNone/>
            </a:pPr>
            <a:r>
              <a:rPr lang="en-AU" sz="1100" dirty="0"/>
              <a:t>·         3-5 year high teens EPS growth story but not cheap at 26x</a:t>
            </a:r>
          </a:p>
          <a:p>
            <a:pPr marL="0" indent="0">
              <a:buNone/>
            </a:pPr>
            <a:endParaRPr lang="en-AU" sz="1200" dirty="0"/>
          </a:p>
          <a:p>
            <a:pPr marL="0" indent="0">
              <a:buNone/>
            </a:pPr>
            <a:r>
              <a:rPr lang="en-AU" sz="1100" b="1" dirty="0"/>
              <a:t>Aristocrat Leisure</a:t>
            </a:r>
          </a:p>
          <a:p>
            <a:pPr marL="0" indent="0">
              <a:buNone/>
            </a:pPr>
            <a:r>
              <a:rPr lang="en-AU" sz="1100" dirty="0"/>
              <a:t>·         Gaining market share on the strength of its product quality</a:t>
            </a:r>
          </a:p>
          <a:p>
            <a:pPr marL="0" indent="0">
              <a:buNone/>
            </a:pPr>
            <a:r>
              <a:rPr lang="en-AU" sz="1100" dirty="0"/>
              <a:t>·         No help as yet from the replacement cycle in the USA </a:t>
            </a:r>
          </a:p>
          <a:p>
            <a:pPr marL="0" indent="0">
              <a:buNone/>
            </a:pPr>
            <a:r>
              <a:rPr lang="en-AU" sz="1100" dirty="0"/>
              <a:t>·         Digital business has been a strong positive surprise</a:t>
            </a:r>
          </a:p>
          <a:p>
            <a:pPr marL="0" indent="0">
              <a:buNone/>
            </a:pPr>
            <a:r>
              <a:rPr lang="en-AU" sz="1100" dirty="0"/>
              <a:t>·         Earning momentum is still very strong but the stock is trading at a premium rating of 12m forward PE of 22x</a:t>
            </a:r>
          </a:p>
          <a:p>
            <a:pPr marL="0" indent="0">
              <a:buNone/>
            </a:pPr>
            <a:endParaRPr lang="en-AU" sz="1200" dirty="0"/>
          </a:p>
          <a:p>
            <a:endParaRPr lang="en-AU" dirty="0"/>
          </a:p>
        </p:txBody>
      </p:sp>
      <p:sp>
        <p:nvSpPr>
          <p:cNvPr id="4" name="Slide Number Placeholder 3"/>
          <p:cNvSpPr>
            <a:spLocks noGrp="1"/>
          </p:cNvSpPr>
          <p:nvPr>
            <p:ph type="sldNum" sz="quarter" idx="10"/>
          </p:nvPr>
        </p:nvSpPr>
        <p:spPr/>
        <p:txBody>
          <a:bodyPr/>
          <a:lstStyle/>
          <a:p>
            <a:fld id="{72C633DE-7046-2A42-B2D6-AF0E5C3DB8F9}" type="slidenum">
              <a:rPr lang="en-US" smtClean="0"/>
              <a:pPr/>
              <a:t>21</a:t>
            </a:fld>
            <a:endParaRPr lang="en-US"/>
          </a:p>
        </p:txBody>
      </p:sp>
    </p:spTree>
    <p:extLst>
      <p:ext uri="{BB962C8B-B14F-4D97-AF65-F5344CB8AC3E}">
        <p14:creationId xmlns:p14="http://schemas.microsoft.com/office/powerpoint/2010/main" val="1853327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err="1"/>
              <a:t>Aust</a:t>
            </a:r>
            <a:r>
              <a:rPr lang="en-AU" dirty="0"/>
              <a:t> shares still ok</a:t>
            </a:r>
          </a:p>
          <a:p>
            <a:pPr marL="171450" indent="-171450">
              <a:buFont typeface="Arial" panose="020B0604020202020204" pitchFamily="34" charset="0"/>
              <a:buChar char="•"/>
            </a:pPr>
            <a:r>
              <a:rPr lang="en-AU" dirty="0"/>
              <a:t>Healthcare and financials had good run</a:t>
            </a:r>
          </a:p>
          <a:p>
            <a:pPr marL="171450" indent="-171450">
              <a:buFont typeface="Arial" panose="020B0604020202020204" pitchFamily="34" charset="0"/>
              <a:buChar char="•"/>
            </a:pPr>
            <a:r>
              <a:rPr lang="en-AU" dirty="0"/>
              <a:t>Banks be careful where its coming from</a:t>
            </a:r>
          </a:p>
          <a:p>
            <a:pPr marL="171450" indent="-171450">
              <a:buFont typeface="Arial" panose="020B0604020202020204" pitchFamily="34" charset="0"/>
              <a:buChar char="•"/>
            </a:pPr>
            <a:r>
              <a:rPr lang="en-AU" dirty="0"/>
              <a:t>Ex banks and ex resources is where to look</a:t>
            </a:r>
          </a:p>
          <a:p>
            <a:endParaRPr lang="en-AU" dirty="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a:t>Source: Bloomberg</a:t>
            </a:r>
            <a:r>
              <a:rPr lang="en-AU" b="1" baseline="0" dirty="0"/>
              <a:t> </a:t>
            </a:r>
            <a:r>
              <a:rPr lang="en-AU" b="1" dirty="0"/>
              <a:t> as at 31 March 2017</a:t>
            </a:r>
          </a:p>
          <a:p>
            <a:endParaRPr lang="en-AU" dirty="0"/>
          </a:p>
        </p:txBody>
      </p:sp>
      <p:sp>
        <p:nvSpPr>
          <p:cNvPr id="4" name="Slide Number Placeholder 3"/>
          <p:cNvSpPr>
            <a:spLocks noGrp="1"/>
          </p:cNvSpPr>
          <p:nvPr>
            <p:ph type="sldNum" sz="quarter" idx="10"/>
          </p:nvPr>
        </p:nvSpPr>
        <p:spPr/>
        <p:txBody>
          <a:bodyPr/>
          <a:lstStyle/>
          <a:p>
            <a:fld id="{72C633DE-7046-2A42-B2D6-AF0E5C3DB8F9}" type="slidenum">
              <a:rPr lang="en-US" smtClean="0"/>
              <a:pPr/>
              <a:t>22</a:t>
            </a:fld>
            <a:endParaRPr lang="en-US"/>
          </a:p>
        </p:txBody>
      </p:sp>
    </p:spTree>
    <p:extLst>
      <p:ext uri="{BB962C8B-B14F-4D97-AF65-F5344CB8AC3E}">
        <p14:creationId xmlns:p14="http://schemas.microsoft.com/office/powerpoint/2010/main" val="3213495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 Bloomberg</a:t>
            </a:r>
            <a:r>
              <a:rPr lang="en-AU" b="1" baseline="0" dirty="0"/>
              <a:t> as at 31 March 2017</a:t>
            </a:r>
            <a:endParaRPr lang="en-AU" dirty="0"/>
          </a:p>
        </p:txBody>
      </p:sp>
      <p:sp>
        <p:nvSpPr>
          <p:cNvPr id="4" name="Slide Number Placeholder 3"/>
          <p:cNvSpPr>
            <a:spLocks noGrp="1"/>
          </p:cNvSpPr>
          <p:nvPr>
            <p:ph type="sldNum" sz="quarter" idx="10"/>
          </p:nvPr>
        </p:nvSpPr>
        <p:spPr/>
        <p:txBody>
          <a:bodyPr/>
          <a:lstStyle/>
          <a:p>
            <a:fld id="{72C633DE-7046-2A42-B2D6-AF0E5C3DB8F9}" type="slidenum">
              <a:rPr lang="en-US" smtClean="0"/>
              <a:pPr/>
              <a:t>23</a:t>
            </a:fld>
            <a:endParaRPr lang="en-US"/>
          </a:p>
        </p:txBody>
      </p:sp>
    </p:spTree>
    <p:extLst>
      <p:ext uri="{BB962C8B-B14F-4D97-AF65-F5344CB8AC3E}">
        <p14:creationId xmlns:p14="http://schemas.microsoft.com/office/powerpoint/2010/main" val="1102359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2C633DE-7046-2A42-B2D6-AF0E5C3DB8F9}" type="slidenum">
              <a:rPr lang="en-US" smtClean="0"/>
              <a:pPr/>
              <a:t>24</a:t>
            </a:fld>
            <a:endParaRPr lang="en-US"/>
          </a:p>
        </p:txBody>
      </p:sp>
    </p:spTree>
    <p:extLst>
      <p:ext uri="{BB962C8B-B14F-4D97-AF65-F5344CB8AC3E}">
        <p14:creationId xmlns:p14="http://schemas.microsoft.com/office/powerpoint/2010/main" val="2928397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C633DE-7046-2A42-B2D6-AF0E5C3DB8F9}" type="slidenum">
              <a:rPr lang="en-US" smtClean="0"/>
              <a:pPr/>
              <a:t>25</a:t>
            </a:fld>
            <a:endParaRPr lang="en-US"/>
          </a:p>
        </p:txBody>
      </p:sp>
    </p:spTree>
    <p:extLst>
      <p:ext uri="{BB962C8B-B14F-4D97-AF65-F5344CB8AC3E}">
        <p14:creationId xmlns:p14="http://schemas.microsoft.com/office/powerpoint/2010/main" val="368263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What the period ahead looks like</a:t>
            </a:r>
          </a:p>
          <a:p>
            <a:pPr marL="171450" indent="-171450">
              <a:buFont typeface="Arial" panose="020B0604020202020204" pitchFamily="34" charset="0"/>
              <a:buChar char="•"/>
            </a:pPr>
            <a:r>
              <a:rPr lang="en-AU" dirty="0"/>
              <a:t>Look back how things behave when rates increase</a:t>
            </a:r>
          </a:p>
          <a:p>
            <a:pPr marL="171450" indent="-171450">
              <a:buFont typeface="Arial" panose="020B0604020202020204" pitchFamily="34" charset="0"/>
              <a:buChar char="•"/>
            </a:pPr>
            <a:r>
              <a:rPr lang="en-AU" dirty="0"/>
              <a:t>Staying safe ….. And getting a return</a:t>
            </a:r>
          </a:p>
          <a:p>
            <a:endParaRPr lang="en-AU" dirty="0"/>
          </a:p>
        </p:txBody>
      </p:sp>
      <p:sp>
        <p:nvSpPr>
          <p:cNvPr id="4" name="Slide Number Placeholder 3"/>
          <p:cNvSpPr>
            <a:spLocks noGrp="1"/>
          </p:cNvSpPr>
          <p:nvPr>
            <p:ph type="sldNum" sz="quarter" idx="10"/>
          </p:nvPr>
        </p:nvSpPr>
        <p:spPr/>
        <p:txBody>
          <a:bodyPr/>
          <a:lstStyle/>
          <a:p>
            <a:fld id="{72C633DE-7046-2A42-B2D6-AF0E5C3DB8F9}" type="slidenum">
              <a:rPr lang="en-US" smtClean="0"/>
              <a:pPr/>
              <a:t>3</a:t>
            </a:fld>
            <a:endParaRPr lang="en-US"/>
          </a:p>
        </p:txBody>
      </p:sp>
    </p:spTree>
    <p:extLst>
      <p:ext uri="{BB962C8B-B14F-4D97-AF65-F5344CB8AC3E}">
        <p14:creationId xmlns:p14="http://schemas.microsoft.com/office/powerpoint/2010/main" val="192389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C633DE-7046-2A42-B2D6-AF0E5C3DB8F9}" type="slidenum">
              <a:rPr lang="en-US" smtClean="0"/>
              <a:pPr/>
              <a:t>4</a:t>
            </a:fld>
            <a:endParaRPr lang="en-US"/>
          </a:p>
        </p:txBody>
      </p:sp>
    </p:spTree>
    <p:extLst>
      <p:ext uri="{BB962C8B-B14F-4D97-AF65-F5344CB8AC3E}">
        <p14:creationId xmlns:p14="http://schemas.microsoft.com/office/powerpoint/2010/main" val="209074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Exposure to banks,</a:t>
            </a:r>
            <a:r>
              <a:rPr lang="en-AU" baseline="0" dirty="0"/>
              <a:t> residential p</a:t>
            </a:r>
            <a:r>
              <a:rPr lang="en-AU" dirty="0"/>
              <a:t>roperty,</a:t>
            </a:r>
            <a:r>
              <a:rPr lang="en-AU" baseline="0" dirty="0"/>
              <a:t> t</a:t>
            </a:r>
            <a:r>
              <a:rPr lang="en-AU" dirty="0"/>
              <a:t>erm deposits</a:t>
            </a:r>
          </a:p>
          <a:p>
            <a:endParaRPr lang="en-AU" dirty="0"/>
          </a:p>
          <a:p>
            <a:r>
              <a:rPr lang="en-AU" dirty="0"/>
              <a:t>Growth stats:</a:t>
            </a:r>
          </a:p>
          <a:p>
            <a:r>
              <a:rPr lang="en-AU" dirty="0"/>
              <a:t>Australian Residential Property - </a:t>
            </a:r>
          </a:p>
          <a:p>
            <a:r>
              <a:rPr lang="en-AU" dirty="0"/>
              <a:t>Dec</a:t>
            </a:r>
            <a:r>
              <a:rPr lang="en-AU" baseline="0" dirty="0"/>
              <a:t> 11 - $4,400,528m		2006 - ~ $3tn</a:t>
            </a:r>
          </a:p>
          <a:p>
            <a:r>
              <a:rPr lang="en-AU" baseline="0" dirty="0"/>
              <a:t>Dec 16 - $6,438,537m</a:t>
            </a:r>
          </a:p>
          <a:p>
            <a:r>
              <a:rPr lang="en-AU" baseline="0" dirty="0"/>
              <a:t>= 46% increase over 5 years</a:t>
            </a:r>
          </a:p>
          <a:p>
            <a:endParaRPr lang="en-AU" baseline="0" dirty="0"/>
          </a:p>
          <a:p>
            <a:r>
              <a:rPr lang="en-AU" baseline="0" dirty="0"/>
              <a:t>Superannuation- </a:t>
            </a:r>
          </a:p>
          <a:p>
            <a:r>
              <a:rPr lang="en-AU" baseline="0" dirty="0"/>
              <a:t>Dec 06 - $962,526m</a:t>
            </a:r>
          </a:p>
          <a:p>
            <a:r>
              <a:rPr lang="en-AU" baseline="0" dirty="0"/>
              <a:t>Dec 16 – $2,137,588m</a:t>
            </a:r>
          </a:p>
          <a:p>
            <a:r>
              <a:rPr lang="en-AU" baseline="0" dirty="0"/>
              <a:t>= 122% increase over 10 years</a:t>
            </a:r>
          </a:p>
          <a:p>
            <a:endParaRPr lang="en-AU" baseline="0" dirty="0"/>
          </a:p>
          <a:p>
            <a:r>
              <a:rPr lang="en-AU" baseline="0" dirty="0"/>
              <a:t>Australian deposits</a:t>
            </a:r>
          </a:p>
          <a:p>
            <a:r>
              <a:rPr lang="en-AU" baseline="0" dirty="0"/>
              <a:t>Dec 05 - $828,966m</a:t>
            </a:r>
          </a:p>
          <a:p>
            <a:r>
              <a:rPr lang="en-AU" baseline="0" dirty="0"/>
              <a:t>Dec 15 – $2,075,450m</a:t>
            </a:r>
          </a:p>
          <a:p>
            <a:r>
              <a:rPr lang="en-AU" baseline="0" dirty="0"/>
              <a:t>= 150% increase over 10 years</a:t>
            </a:r>
          </a:p>
          <a:p>
            <a:endParaRPr lang="en-AU" baseline="0" dirty="0"/>
          </a:p>
        </p:txBody>
      </p:sp>
      <p:sp>
        <p:nvSpPr>
          <p:cNvPr id="4" name="Slide Number Placeholder 3"/>
          <p:cNvSpPr>
            <a:spLocks noGrp="1"/>
          </p:cNvSpPr>
          <p:nvPr>
            <p:ph type="sldNum" sz="quarter" idx="10"/>
          </p:nvPr>
        </p:nvSpPr>
        <p:spPr/>
        <p:txBody>
          <a:bodyPr/>
          <a:lstStyle/>
          <a:p>
            <a:fld id="{72C633DE-7046-2A42-B2D6-AF0E5C3DB8F9}" type="slidenum">
              <a:rPr lang="en-US" smtClean="0"/>
              <a:pPr/>
              <a:t>5</a:t>
            </a:fld>
            <a:endParaRPr lang="en-US"/>
          </a:p>
        </p:txBody>
      </p:sp>
    </p:spTree>
    <p:extLst>
      <p:ext uri="{BB962C8B-B14F-4D97-AF65-F5344CB8AC3E}">
        <p14:creationId xmlns:p14="http://schemas.microsoft.com/office/powerpoint/2010/main" val="292839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Transition  between cycles</a:t>
            </a:r>
          </a:p>
          <a:p>
            <a:pPr marL="171450" indent="-171450">
              <a:buFont typeface="Arial" panose="020B0604020202020204" pitchFamily="34" charset="0"/>
              <a:buChar char="•"/>
            </a:pPr>
            <a:r>
              <a:rPr lang="en-AU" dirty="0"/>
              <a:t>Easy money = over!</a:t>
            </a:r>
          </a:p>
          <a:p>
            <a:pPr marL="171450" indent="-171450">
              <a:buFont typeface="Arial" panose="020B0604020202020204" pitchFamily="34" charset="0"/>
              <a:buChar char="•"/>
            </a:pPr>
            <a:r>
              <a:rPr lang="en-AU" dirty="0"/>
              <a:t>Low rates = ending</a:t>
            </a:r>
          </a:p>
          <a:p>
            <a:pPr marL="171450" indent="-171450">
              <a:buFont typeface="Arial" panose="020B0604020202020204" pitchFamily="34" charset="0"/>
              <a:buChar char="•"/>
            </a:pPr>
            <a:r>
              <a:rPr lang="en-AU" dirty="0"/>
              <a:t>Inflation and growth emerging</a:t>
            </a:r>
          </a:p>
          <a:p>
            <a:pPr marL="171450" indent="-171450">
              <a:buFont typeface="Arial" panose="020B0604020202020204" pitchFamily="34" charset="0"/>
              <a:buChar char="•"/>
            </a:pPr>
            <a:r>
              <a:rPr lang="en-AU" dirty="0"/>
              <a:t>Transition bumpy, then the next growth cycle</a:t>
            </a:r>
          </a:p>
        </p:txBody>
      </p:sp>
      <p:sp>
        <p:nvSpPr>
          <p:cNvPr id="4" name="Slide Number Placeholder 3"/>
          <p:cNvSpPr>
            <a:spLocks noGrp="1"/>
          </p:cNvSpPr>
          <p:nvPr>
            <p:ph type="sldNum" sz="quarter" idx="10"/>
          </p:nvPr>
        </p:nvSpPr>
        <p:spPr/>
        <p:txBody>
          <a:bodyPr/>
          <a:lstStyle/>
          <a:p>
            <a:fld id="{72C633DE-7046-2A42-B2D6-AF0E5C3DB8F9}" type="slidenum">
              <a:rPr lang="en-US" smtClean="0"/>
              <a:pPr/>
              <a:t>6</a:t>
            </a:fld>
            <a:endParaRPr lang="en-US"/>
          </a:p>
        </p:txBody>
      </p:sp>
    </p:spTree>
    <p:extLst>
      <p:ext uri="{BB962C8B-B14F-4D97-AF65-F5344CB8AC3E}">
        <p14:creationId xmlns:p14="http://schemas.microsoft.com/office/powerpoint/2010/main" val="1585235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Chart data is 3 year average term deposit rate for banks (5 largest back to 2001, 4 largest prior to 2001) </a:t>
            </a:r>
          </a:p>
          <a:p>
            <a:r>
              <a:rPr lang="en-AU" dirty="0"/>
              <a:t>v </a:t>
            </a:r>
          </a:p>
          <a:p>
            <a:r>
              <a:rPr lang="en-AU" dirty="0"/>
              <a:t>Dividend yields on ASX banks index</a:t>
            </a:r>
          </a:p>
          <a:p>
            <a:endParaRPr lang="en-AU" dirty="0"/>
          </a:p>
          <a:p>
            <a:r>
              <a:rPr lang="en-AU" b="1" dirty="0"/>
              <a:t>Source: Bloomberg, RBA as at 31 March 2017</a:t>
            </a:r>
          </a:p>
          <a:p>
            <a:endParaRPr lang="en-AU" b="1" dirty="0"/>
          </a:p>
          <a:p>
            <a:r>
              <a:rPr lang="en-AU" b="1" dirty="0"/>
              <a:t>** Is the bank yield net dividend or is it grossed up for imputation credits?</a:t>
            </a:r>
          </a:p>
          <a:p>
            <a:r>
              <a:rPr lang="en-AU" dirty="0"/>
              <a:t>Bank yield is cash dividend (net) only which excludes imputation credits</a:t>
            </a:r>
          </a:p>
          <a:p>
            <a:endParaRPr lang="en-AU" b="1" dirty="0"/>
          </a:p>
          <a:p>
            <a:r>
              <a:rPr lang="en-AU" b="1" dirty="0"/>
              <a:t>** Note data on bank bad debt  rates – increasing? Vs historical levels?</a:t>
            </a:r>
          </a:p>
          <a:p>
            <a:r>
              <a:rPr lang="en-AU" dirty="0"/>
              <a:t>Bank bad debts are on the rise but still below GFC levels</a:t>
            </a:r>
          </a:p>
        </p:txBody>
      </p:sp>
      <p:sp>
        <p:nvSpPr>
          <p:cNvPr id="4" name="Slide Number Placeholder 3"/>
          <p:cNvSpPr>
            <a:spLocks noGrp="1"/>
          </p:cNvSpPr>
          <p:nvPr>
            <p:ph type="sldNum" sz="quarter" idx="10"/>
          </p:nvPr>
        </p:nvSpPr>
        <p:spPr/>
        <p:txBody>
          <a:bodyPr/>
          <a:lstStyle/>
          <a:p>
            <a:fld id="{72C633DE-7046-2A42-B2D6-AF0E5C3DB8F9}" type="slidenum">
              <a:rPr lang="en-US" smtClean="0"/>
              <a:pPr/>
              <a:t>7</a:t>
            </a:fld>
            <a:endParaRPr lang="en-US"/>
          </a:p>
        </p:txBody>
      </p:sp>
    </p:spTree>
    <p:extLst>
      <p:ext uri="{BB962C8B-B14F-4D97-AF65-F5344CB8AC3E}">
        <p14:creationId xmlns:p14="http://schemas.microsoft.com/office/powerpoint/2010/main" val="339779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World’s most expensive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Typically banks 1.0-1.2 times assets</a:t>
            </a:r>
          </a:p>
          <a:p>
            <a:pPr marR="0" algn="l" defTabSz="457200" rtl="0" eaLnBrk="1" fontAlgn="auto" latinLnBrk="0" hangingPunct="1">
              <a:lnSpc>
                <a:spcPct val="100000"/>
              </a:lnSpc>
              <a:spcBef>
                <a:spcPts val="0"/>
              </a:spcBef>
              <a:spcAft>
                <a:spcPts val="0"/>
              </a:spcAft>
              <a:buClrTx/>
              <a:buSzTx/>
              <a:tabLst/>
              <a:defRPr/>
            </a:pPr>
            <a:endParaRPr lang="en-AU" dirty="0"/>
          </a:p>
          <a:p>
            <a:pPr marR="0" algn="l" defTabSz="457200" rtl="0" eaLnBrk="1" fontAlgn="auto" latinLnBrk="0" hangingPunct="1">
              <a:lnSpc>
                <a:spcPct val="100000"/>
              </a:lnSpc>
              <a:spcBef>
                <a:spcPts val="0"/>
              </a:spcBef>
              <a:spcAft>
                <a:spcPts val="0"/>
              </a:spcAft>
              <a:buClrTx/>
              <a:buSzTx/>
              <a:tabLst/>
              <a:defRPr/>
            </a:pPr>
            <a:r>
              <a:rPr lang="en-AU" dirty="0"/>
              <a:t>** How do </a:t>
            </a:r>
            <a:r>
              <a:rPr lang="en-AU" dirty="0" err="1"/>
              <a:t>Aust’s</a:t>
            </a:r>
            <a:r>
              <a:rPr lang="en-AU" dirty="0"/>
              <a:t> four major banks rank in list of largest companies in the world? </a:t>
            </a:r>
          </a:p>
          <a:p>
            <a:pPr marR="0" algn="l" defTabSz="457200" rtl="0" eaLnBrk="1" fontAlgn="auto" latinLnBrk="0" hangingPunct="1">
              <a:lnSpc>
                <a:spcPct val="100000"/>
              </a:lnSpc>
              <a:spcBef>
                <a:spcPts val="0"/>
              </a:spcBef>
              <a:spcAft>
                <a:spcPts val="0"/>
              </a:spcAft>
              <a:buClrTx/>
              <a:buSzTx/>
              <a:tabLst/>
              <a:defRPr/>
            </a:pPr>
            <a:r>
              <a:rPr lang="en-AU" dirty="0"/>
              <a:t>** Are our banks the most valuable in the world?</a:t>
            </a:r>
          </a:p>
          <a:p>
            <a:endParaRPr lang="en-AU" dirty="0"/>
          </a:p>
          <a:p>
            <a:r>
              <a:rPr lang="en-AU" b="1" dirty="0"/>
              <a:t>Source: Bloomberg</a:t>
            </a:r>
            <a:r>
              <a:rPr lang="en-AU" b="1" baseline="0" dirty="0"/>
              <a:t> </a:t>
            </a:r>
            <a:r>
              <a:rPr lang="en-AU" b="1" dirty="0"/>
              <a:t> as at 31 March 2017</a:t>
            </a:r>
          </a:p>
        </p:txBody>
      </p:sp>
      <p:sp>
        <p:nvSpPr>
          <p:cNvPr id="4" name="Slide Number Placeholder 3"/>
          <p:cNvSpPr>
            <a:spLocks noGrp="1"/>
          </p:cNvSpPr>
          <p:nvPr>
            <p:ph type="sldNum" sz="quarter" idx="10"/>
          </p:nvPr>
        </p:nvSpPr>
        <p:spPr/>
        <p:txBody>
          <a:bodyPr/>
          <a:lstStyle/>
          <a:p>
            <a:fld id="{72C633DE-7046-2A42-B2D6-AF0E5C3DB8F9}" type="slidenum">
              <a:rPr lang="en-US" smtClean="0"/>
              <a:pPr/>
              <a:t>8</a:t>
            </a:fld>
            <a:endParaRPr lang="en-US"/>
          </a:p>
        </p:txBody>
      </p:sp>
    </p:spTree>
    <p:extLst>
      <p:ext uri="{BB962C8B-B14F-4D97-AF65-F5344CB8AC3E}">
        <p14:creationId xmlns:p14="http://schemas.microsoft.com/office/powerpoint/2010/main" val="300213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Residential property prices run hard</a:t>
            </a:r>
          </a:p>
          <a:p>
            <a:pPr marL="171450" indent="-171450">
              <a:buFont typeface="Arial" panose="020B0604020202020204" pitchFamily="34" charset="0"/>
              <a:buChar char="•"/>
            </a:pPr>
            <a:r>
              <a:rPr lang="en-AU" dirty="0"/>
              <a:t>Last 10 years Sydney +100%</a:t>
            </a:r>
          </a:p>
          <a:p>
            <a:pPr marL="171450" indent="-171450">
              <a:buFont typeface="Arial" panose="020B0604020202020204" pitchFamily="34" charset="0"/>
              <a:buChar char="•"/>
            </a:pPr>
            <a:r>
              <a:rPr lang="en-AU" dirty="0"/>
              <a:t>Melbourne +90%</a:t>
            </a:r>
          </a:p>
          <a:p>
            <a:pPr marL="171450" indent="-171450">
              <a:buFont typeface="Arial" panose="020B0604020202020204" pitchFamily="34" charset="0"/>
              <a:buChar char="•"/>
            </a:pPr>
            <a:r>
              <a:rPr lang="en-AU" dirty="0"/>
              <a:t>Canberra +40%</a:t>
            </a:r>
          </a:p>
          <a:p>
            <a:pPr marL="171450" indent="-171450">
              <a:buFont typeface="Arial" panose="020B0604020202020204" pitchFamily="34" charset="0"/>
              <a:buChar char="•"/>
            </a:pPr>
            <a:r>
              <a:rPr lang="en-AU" dirty="0"/>
              <a:t>All other cities below compounding inflation</a:t>
            </a:r>
          </a:p>
          <a:p>
            <a:endParaRPr lang="en-AU" baseline="0" dirty="0"/>
          </a:p>
          <a:p>
            <a:pPr marL="171450" indent="-171450">
              <a:buFont typeface="Arial" panose="020B0604020202020204" pitchFamily="34" charset="0"/>
              <a:buChar char="•"/>
            </a:pPr>
            <a:r>
              <a:rPr lang="en-AU" dirty="0"/>
              <a:t>Problem for </a:t>
            </a:r>
            <a:r>
              <a:rPr lang="en-AU" dirty="0" err="1"/>
              <a:t>resi</a:t>
            </a:r>
            <a:r>
              <a:rPr lang="en-AU" dirty="0"/>
              <a:t> property prices and the banks that lend to them</a:t>
            </a:r>
          </a:p>
          <a:p>
            <a:pPr marL="171450" indent="-171450">
              <a:buFont typeface="Arial" panose="020B0604020202020204" pitchFamily="34" charset="0"/>
              <a:buChar char="•"/>
            </a:pPr>
            <a:r>
              <a:rPr lang="en-AU" baseline="0" dirty="0"/>
              <a:t>Land</a:t>
            </a:r>
            <a:r>
              <a:rPr lang="en-AU" dirty="0"/>
              <a:t> – not making any more of it!</a:t>
            </a:r>
          </a:p>
          <a:p>
            <a:pPr marL="171450" indent="-171450">
              <a:buFont typeface="Arial" panose="020B0604020202020204" pitchFamily="34" charset="0"/>
              <a:buChar char="•"/>
            </a:pPr>
            <a:r>
              <a:rPr lang="en-AU" baseline="0" dirty="0"/>
              <a:t>Units – be wary</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baseline="0" dirty="0"/>
              <a:t>Detroit topics ……</a:t>
            </a:r>
          </a:p>
          <a:p>
            <a:endParaRPr lang="en-AU"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a:t>Source: Bloomberg</a:t>
            </a:r>
            <a:r>
              <a:rPr lang="en-AU" b="1" baseline="0" dirty="0"/>
              <a:t> and ABS</a:t>
            </a:r>
            <a:r>
              <a:rPr lang="en-AU" b="1" dirty="0"/>
              <a:t> as at 31 Dec 2016</a:t>
            </a:r>
          </a:p>
          <a:p>
            <a:endParaRPr lang="en-AU" dirty="0"/>
          </a:p>
        </p:txBody>
      </p:sp>
      <p:sp>
        <p:nvSpPr>
          <p:cNvPr id="4" name="Slide Number Placeholder 3"/>
          <p:cNvSpPr>
            <a:spLocks noGrp="1"/>
          </p:cNvSpPr>
          <p:nvPr>
            <p:ph type="sldNum" sz="quarter" idx="10"/>
          </p:nvPr>
        </p:nvSpPr>
        <p:spPr/>
        <p:txBody>
          <a:bodyPr/>
          <a:lstStyle/>
          <a:p>
            <a:fld id="{72C633DE-7046-2A42-B2D6-AF0E5C3DB8F9}" type="slidenum">
              <a:rPr lang="en-US" smtClean="0"/>
              <a:pPr/>
              <a:t>9</a:t>
            </a:fld>
            <a:endParaRPr lang="en-US"/>
          </a:p>
        </p:txBody>
      </p:sp>
    </p:spTree>
    <p:extLst>
      <p:ext uri="{BB962C8B-B14F-4D97-AF65-F5344CB8AC3E}">
        <p14:creationId xmlns:p14="http://schemas.microsoft.com/office/powerpoint/2010/main" val="2589671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p:cNvSpPr/>
          <p:nvPr userDrawn="1"/>
        </p:nvSpPr>
        <p:spPr>
          <a:xfrm>
            <a:off x="0" y="5992644"/>
            <a:ext cx="9906000" cy="865356"/>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ubtitle 2"/>
          <p:cNvSpPr>
            <a:spLocks noGrp="1"/>
          </p:cNvSpPr>
          <p:nvPr>
            <p:ph type="subTitle" idx="1"/>
          </p:nvPr>
        </p:nvSpPr>
        <p:spPr>
          <a:xfrm>
            <a:off x="483180" y="4769231"/>
            <a:ext cx="8956172" cy="290828"/>
          </a:xfrm>
        </p:spPr>
        <p:txBody>
          <a:bodyPr vert="horz" lIns="90000" tIns="46800" rIns="90000" bIns="46800" rtlCol="0" anchor="ctr">
            <a:normAutofit/>
          </a:bodyPr>
          <a:lstStyle>
            <a:lvl1pPr marL="0" indent="0" algn="l">
              <a:buNone/>
              <a:defRPr lang="en-US" sz="1800" dirty="0">
                <a:solidFill>
                  <a:schemeClr val="accent2"/>
                </a:solidFill>
                <a:latin typeface="+mn-lt"/>
                <a:cs typeface="Verdana"/>
              </a:defRPr>
            </a:lvl1pPr>
          </a:lstStyle>
          <a:p>
            <a:pPr lvl="0"/>
            <a:r>
              <a:rPr lang="en-AU" dirty="0"/>
              <a:t>Click to edit Master subtitle style</a:t>
            </a:r>
            <a:endParaRPr lang="en-US" dirty="0"/>
          </a:p>
        </p:txBody>
      </p:sp>
      <p:sp>
        <p:nvSpPr>
          <p:cNvPr id="27" name="Text Placeholder 2"/>
          <p:cNvSpPr>
            <a:spLocks noGrp="1"/>
          </p:cNvSpPr>
          <p:nvPr>
            <p:ph type="body" sz="quarter" idx="10" hasCustomPrompt="1"/>
          </p:nvPr>
        </p:nvSpPr>
        <p:spPr>
          <a:xfrm>
            <a:off x="483180" y="5133405"/>
            <a:ext cx="5063762" cy="237804"/>
          </a:xfrm>
        </p:spPr>
        <p:txBody>
          <a:bodyPr>
            <a:normAutofit/>
          </a:bodyPr>
          <a:lstStyle>
            <a:lvl1pPr marL="0" indent="0">
              <a:buFontTx/>
              <a:buNone/>
              <a:defRPr sz="12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Date</a:t>
            </a:r>
          </a:p>
        </p:txBody>
      </p:sp>
      <p:sp>
        <p:nvSpPr>
          <p:cNvPr id="28" name="Title 3"/>
          <p:cNvSpPr>
            <a:spLocks noGrp="1"/>
          </p:cNvSpPr>
          <p:nvPr>
            <p:ph type="title"/>
          </p:nvPr>
        </p:nvSpPr>
        <p:spPr>
          <a:xfrm>
            <a:off x="464344" y="4214883"/>
            <a:ext cx="8915400" cy="490849"/>
          </a:xfrm>
        </p:spPr>
        <p:txBody>
          <a:bodyPr anchor="ctr">
            <a:noAutofit/>
          </a:bodyPr>
          <a:lstStyle>
            <a:lvl1pPr>
              <a:defRPr sz="3000">
                <a:solidFill>
                  <a:schemeClr val="accent2"/>
                </a:solidFill>
              </a:defRPr>
            </a:lvl1pPr>
          </a:lstStyle>
          <a:p>
            <a:r>
              <a:rPr lang="en-US" dirty="0"/>
              <a:t>Click to edit Master title style</a:t>
            </a:r>
            <a:endParaRPr lang="en-AU" dirty="0"/>
          </a:p>
        </p:txBody>
      </p:sp>
      <p:pic>
        <p:nvPicPr>
          <p:cNvPr id="7" name="Picture 6" descr="AU LOGO - HERO - 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3370" y="355079"/>
            <a:ext cx="3007331" cy="771727"/>
          </a:xfrm>
          <a:prstGeom prst="rect">
            <a:avLst/>
          </a:prstGeom>
        </p:spPr>
      </p:pic>
    </p:spTree>
    <p:extLst>
      <p:ext uri="{BB962C8B-B14F-4D97-AF65-F5344CB8AC3E}">
        <p14:creationId xmlns:p14="http://schemas.microsoft.com/office/powerpoint/2010/main" val="309215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495300" y="6478065"/>
            <a:ext cx="2311400" cy="365125"/>
          </a:xfrm>
          <a:prstGeom prst="rect">
            <a:avLst/>
          </a:prstGeom>
        </p:spPr>
        <p:txBody>
          <a:bodyPr/>
          <a:lstStyle>
            <a:lvl1pPr>
              <a:defRPr sz="800">
                <a:solidFill>
                  <a:schemeClr val="accent1">
                    <a:lumMod val="60000"/>
                    <a:lumOff val="40000"/>
                  </a:schemeClr>
                </a:solidFill>
                <a:latin typeface="Arial"/>
                <a:cs typeface="Arial"/>
              </a:defRPr>
            </a:lvl1pPr>
          </a:lstStyle>
          <a:p>
            <a:fld id="{4E6525BD-9FE9-E24D-9DEE-8653ABC7771D}" type="slidenum">
              <a:rPr lang="en-US" smtClean="0"/>
              <a:pPr/>
              <a:t>‹#›</a:t>
            </a:fld>
            <a:endParaRPr lang="en-US"/>
          </a:p>
        </p:txBody>
      </p:sp>
      <p:sp>
        <p:nvSpPr>
          <p:cNvPr id="9" name="Title Placeholder 1"/>
          <p:cNvSpPr>
            <a:spLocks noGrp="1"/>
          </p:cNvSpPr>
          <p:nvPr>
            <p:ph type="title"/>
          </p:nvPr>
        </p:nvSpPr>
        <p:spPr>
          <a:xfrm>
            <a:off x="464344" y="457202"/>
            <a:ext cx="8915400" cy="1143000"/>
          </a:xfrm>
          <a:prstGeom prst="rect">
            <a:avLst/>
          </a:prstGeom>
        </p:spPr>
        <p:txBody>
          <a:bodyPr vert="horz" lIns="91440" tIns="45720" rIns="91440" bIns="45720" rtlCol="0" anchor="t">
            <a:normAutofit/>
          </a:bodyPr>
          <a:lstStyle/>
          <a:p>
            <a:r>
              <a:rPr lang="en-AU" dirty="0"/>
              <a:t>Click to edit Master title style</a:t>
            </a:r>
            <a:endParaRPr lang="en-US" dirty="0"/>
          </a:p>
        </p:txBody>
      </p:sp>
      <p:sp>
        <p:nvSpPr>
          <p:cNvPr id="17" name="Content Placeholder 16"/>
          <p:cNvSpPr>
            <a:spLocks noGrp="1"/>
          </p:cNvSpPr>
          <p:nvPr>
            <p:ph sz="quarter" idx="13"/>
          </p:nvPr>
        </p:nvSpPr>
        <p:spPr>
          <a:xfrm>
            <a:off x="474662" y="1600200"/>
            <a:ext cx="4313238" cy="40767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ontent Placeholder 18"/>
          <p:cNvSpPr>
            <a:spLocks noGrp="1"/>
          </p:cNvSpPr>
          <p:nvPr>
            <p:ph sz="quarter" idx="14"/>
          </p:nvPr>
        </p:nvSpPr>
        <p:spPr>
          <a:xfrm>
            <a:off x="5097462" y="1600200"/>
            <a:ext cx="4313238" cy="40767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3293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_orange">
    <p:spTree>
      <p:nvGrpSpPr>
        <p:cNvPr id="1" name=""/>
        <p:cNvGrpSpPr/>
        <p:nvPr/>
      </p:nvGrpSpPr>
      <p:grpSpPr>
        <a:xfrm>
          <a:off x="0" y="0"/>
          <a:ext cx="0" cy="0"/>
          <a:chOff x="0" y="0"/>
          <a:chExt cx="0" cy="0"/>
        </a:xfrm>
      </p:grpSpPr>
      <p:sp>
        <p:nvSpPr>
          <p:cNvPr id="7" name="Rectangle 6"/>
          <p:cNvSpPr/>
          <p:nvPr userDrawn="1"/>
        </p:nvSpPr>
        <p:spPr>
          <a:xfrm>
            <a:off x="0" y="0"/>
            <a:ext cx="9906000" cy="5864526"/>
          </a:xfrm>
          <a:prstGeom prst="rect">
            <a:avLst/>
          </a:prstGeom>
          <a:solidFill>
            <a:srgbClr val="E85F15"/>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 name="Title 1"/>
          <p:cNvSpPr>
            <a:spLocks noGrp="1"/>
          </p:cNvSpPr>
          <p:nvPr>
            <p:ph type="title"/>
          </p:nvPr>
        </p:nvSpPr>
        <p:spPr>
          <a:xfrm>
            <a:off x="464344" y="406401"/>
            <a:ext cx="8915400" cy="5029727"/>
          </a:xfrm>
        </p:spPr>
        <p:txBody>
          <a:bodyPr anchor="b">
            <a:noAutofit/>
          </a:bodyPr>
          <a:lstStyle>
            <a:lvl1pPr>
              <a:defRPr sz="4000" b="1">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987378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_White">
    <p:spTree>
      <p:nvGrpSpPr>
        <p:cNvPr id="1" name=""/>
        <p:cNvGrpSpPr/>
        <p:nvPr/>
      </p:nvGrpSpPr>
      <p:grpSpPr>
        <a:xfrm>
          <a:off x="0" y="0"/>
          <a:ext cx="0" cy="0"/>
          <a:chOff x="0" y="0"/>
          <a:chExt cx="0" cy="0"/>
        </a:xfrm>
      </p:grpSpPr>
      <p:sp>
        <p:nvSpPr>
          <p:cNvPr id="10" name="Title 1"/>
          <p:cNvSpPr>
            <a:spLocks noGrp="1"/>
          </p:cNvSpPr>
          <p:nvPr>
            <p:ph type="title"/>
          </p:nvPr>
        </p:nvSpPr>
        <p:spPr>
          <a:xfrm>
            <a:off x="454025" y="406401"/>
            <a:ext cx="8915400" cy="5029727"/>
          </a:xfrm>
        </p:spPr>
        <p:txBody>
          <a:bodyPr anchor="b">
            <a:noAutofit/>
          </a:bodyPr>
          <a:lstStyle>
            <a:lvl1pPr>
              <a:defRPr sz="4000" b="1">
                <a:solidFill>
                  <a:schemeClr val="accent2"/>
                </a:solidFill>
                <a:latin typeface="+mj-lt"/>
              </a:defRPr>
            </a:lvl1pPr>
          </a:lstStyle>
          <a:p>
            <a:r>
              <a:rPr lang="en-US" dirty="0"/>
              <a:t>Click to edit Master title style</a:t>
            </a:r>
            <a:endParaRPr lang="en-AU" dirty="0"/>
          </a:p>
        </p:txBody>
      </p:sp>
      <p:cxnSp>
        <p:nvCxnSpPr>
          <p:cNvPr id="11" name="Straight Connector 10"/>
          <p:cNvCxnSpPr/>
          <p:nvPr userDrawn="1"/>
        </p:nvCxnSpPr>
        <p:spPr>
          <a:xfrm>
            <a:off x="0" y="5864526"/>
            <a:ext cx="99060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49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7" name="Picture 6" descr="iStock_000052151254_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906001" cy="6858000"/>
          </a:xfrm>
          <a:prstGeom prst="rect">
            <a:avLst/>
          </a:prstGeom>
        </p:spPr>
      </p:pic>
      <p:sp>
        <p:nvSpPr>
          <p:cNvPr id="8" name="Rectangle 7"/>
          <p:cNvSpPr/>
          <p:nvPr userDrawn="1"/>
        </p:nvSpPr>
        <p:spPr>
          <a:xfrm>
            <a:off x="2" y="4572000"/>
            <a:ext cx="9905999" cy="2286000"/>
          </a:xfrm>
          <a:prstGeom prst="rect">
            <a:avLst/>
          </a:prstGeom>
          <a:solidFill>
            <a:srgbClr val="353534">
              <a:alpha val="7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4729" y="3885799"/>
            <a:ext cx="693769" cy="514753"/>
          </a:xfrm>
          <a:prstGeom prst="rect">
            <a:avLst/>
          </a:prstGeom>
        </p:spPr>
      </p:pic>
      <p:sp>
        <p:nvSpPr>
          <p:cNvPr id="18" name="Title 1"/>
          <p:cNvSpPr>
            <a:spLocks noGrp="1"/>
          </p:cNvSpPr>
          <p:nvPr>
            <p:ph type="title" hasCustomPrompt="1"/>
          </p:nvPr>
        </p:nvSpPr>
        <p:spPr>
          <a:xfrm>
            <a:off x="478737" y="4572000"/>
            <a:ext cx="8865977" cy="1249022"/>
          </a:xfrm>
        </p:spPr>
        <p:txBody>
          <a:bodyPr>
            <a:normAutofit/>
          </a:bodyPr>
          <a:lstStyle>
            <a:lvl1pPr>
              <a:defRPr sz="3600">
                <a:solidFill>
                  <a:srgbClr val="FFFFFF"/>
                </a:solidFill>
                <a:latin typeface="Palatino Linotype" panose="02040502050505030304" pitchFamily="18" charset="0"/>
              </a:defRPr>
            </a:lvl1pPr>
          </a:lstStyle>
          <a:p>
            <a:r>
              <a:rPr lang="en-AU" dirty="0"/>
              <a:t>Click to add quote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0430" y="6253346"/>
            <a:ext cx="1609725" cy="412750"/>
          </a:xfrm>
          <a:prstGeom prst="rect">
            <a:avLst/>
          </a:prstGeom>
        </p:spPr>
      </p:pic>
    </p:spTree>
    <p:extLst>
      <p:ext uri="{BB962C8B-B14F-4D97-AF65-F5344CB8AC3E}">
        <p14:creationId xmlns:p14="http://schemas.microsoft.com/office/powerpoint/2010/main" val="836111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7" name="Picture 6" descr="2015_AR_cover_FINAL.jpg"/>
          <p:cNvPicPr>
            <a:picLocks noChangeAspect="1"/>
          </p:cNvPicPr>
          <p:nvPr userDrawn="1"/>
        </p:nvPicPr>
        <p:blipFill rotWithShape="1">
          <a:blip r:embed="rId2" cstate="screen">
            <a:extLst>
              <a:ext uri="{28A0092B-C50C-407E-A947-70E740481C1C}">
                <a14:useLocalDpi xmlns:a14="http://schemas.microsoft.com/office/drawing/2010/main"/>
              </a:ext>
            </a:extLst>
          </a:blip>
          <a:srcRect l="13026" t="25920" r="13804" b="22124"/>
          <a:stretch/>
        </p:blipFill>
        <p:spPr>
          <a:xfrm>
            <a:off x="0" y="1"/>
            <a:ext cx="9906000" cy="6857999"/>
          </a:xfrm>
          <a:prstGeom prst="rect">
            <a:avLst/>
          </a:prstGeom>
        </p:spPr>
      </p:pic>
      <p:sp>
        <p:nvSpPr>
          <p:cNvPr id="8" name="Rectangle 7"/>
          <p:cNvSpPr/>
          <p:nvPr userDrawn="1"/>
        </p:nvSpPr>
        <p:spPr>
          <a:xfrm>
            <a:off x="2" y="4572000"/>
            <a:ext cx="9905999" cy="2286000"/>
          </a:xfrm>
          <a:prstGeom prst="rect">
            <a:avLst/>
          </a:prstGeom>
          <a:solidFill>
            <a:srgbClr val="353534">
              <a:alpha val="7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4729" y="3885799"/>
            <a:ext cx="693769" cy="514753"/>
          </a:xfrm>
          <a:prstGeom prst="rect">
            <a:avLst/>
          </a:prstGeom>
        </p:spPr>
      </p:pic>
      <p:sp>
        <p:nvSpPr>
          <p:cNvPr id="14" name="Title 1"/>
          <p:cNvSpPr>
            <a:spLocks noGrp="1"/>
          </p:cNvSpPr>
          <p:nvPr>
            <p:ph type="title" hasCustomPrompt="1"/>
          </p:nvPr>
        </p:nvSpPr>
        <p:spPr>
          <a:xfrm>
            <a:off x="476796" y="4572000"/>
            <a:ext cx="8865977" cy="1249022"/>
          </a:xfrm>
        </p:spPr>
        <p:txBody>
          <a:bodyPr>
            <a:normAutofit/>
          </a:bodyPr>
          <a:lstStyle>
            <a:lvl1pPr>
              <a:defRPr sz="3600">
                <a:solidFill>
                  <a:srgbClr val="FFFFFF"/>
                </a:solidFill>
                <a:latin typeface="Palatino Linotype" panose="02040502050505030304" pitchFamily="18" charset="0"/>
              </a:defRPr>
            </a:lvl1pPr>
          </a:lstStyle>
          <a:p>
            <a:r>
              <a:rPr lang="en-AU" dirty="0"/>
              <a:t>Click to add quote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0430" y="6253346"/>
            <a:ext cx="1609725" cy="412750"/>
          </a:xfrm>
          <a:prstGeom prst="rect">
            <a:avLst/>
          </a:prstGeom>
        </p:spPr>
      </p:pic>
    </p:spTree>
    <p:extLst>
      <p:ext uri="{BB962C8B-B14F-4D97-AF65-F5344CB8AC3E}">
        <p14:creationId xmlns:p14="http://schemas.microsoft.com/office/powerpoint/2010/main" val="3873483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8170" y="2602583"/>
            <a:ext cx="693769" cy="514753"/>
          </a:xfrm>
          <a:prstGeom prst="rect">
            <a:avLst/>
          </a:prstGeom>
        </p:spPr>
      </p:pic>
      <p:sp>
        <p:nvSpPr>
          <p:cNvPr id="9" name="Title 10"/>
          <p:cNvSpPr>
            <a:spLocks noGrp="1"/>
          </p:cNvSpPr>
          <p:nvPr>
            <p:ph type="title" hasCustomPrompt="1"/>
          </p:nvPr>
        </p:nvSpPr>
        <p:spPr>
          <a:xfrm>
            <a:off x="454025" y="3305175"/>
            <a:ext cx="9039225" cy="2600325"/>
          </a:xfrm>
        </p:spPr>
        <p:txBody>
          <a:bodyPr anchor="t">
            <a:normAutofit/>
          </a:bodyPr>
          <a:lstStyle>
            <a:lvl1pPr>
              <a:defRPr sz="4800">
                <a:latin typeface="Palatino Linotype" panose="02040502050505030304" pitchFamily="18" charset="0"/>
              </a:defRPr>
            </a:lvl1pPr>
          </a:lstStyle>
          <a:p>
            <a:r>
              <a:rPr lang="en-AU" dirty="0"/>
              <a:t>Click to add quote</a:t>
            </a:r>
            <a:endParaRPr lang="en-US" dirty="0"/>
          </a:p>
        </p:txBody>
      </p:sp>
    </p:spTree>
    <p:extLst>
      <p:ext uri="{BB962C8B-B14F-4D97-AF65-F5344CB8AC3E}">
        <p14:creationId xmlns:p14="http://schemas.microsoft.com/office/powerpoint/2010/main" val="595419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Rectangle 1"/>
          <p:cNvSpPr/>
          <p:nvPr userDrawn="1"/>
        </p:nvSpPr>
        <p:spPr>
          <a:xfrm>
            <a:off x="1" y="5995738"/>
            <a:ext cx="9906001" cy="86226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3558860" y="2895934"/>
            <a:ext cx="2784234" cy="1066132"/>
            <a:chOff x="3285102" y="2895934"/>
            <a:chExt cx="2570062" cy="1066132"/>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839" y="3748925"/>
              <a:ext cx="1775308" cy="213141"/>
            </a:xfrm>
            <a:prstGeom prst="rect">
              <a:avLst/>
            </a:prstGeom>
          </p:spPr>
        </p:pic>
        <p:pic>
          <p:nvPicPr>
            <p:cNvPr id="9" name="Picture 8" descr="AU LOGO - HERO - RG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5102" y="2895934"/>
              <a:ext cx="2570062" cy="714476"/>
            </a:xfrm>
            <a:prstGeom prst="rect">
              <a:avLst/>
            </a:prstGeom>
          </p:spPr>
        </p:pic>
      </p:grpSp>
    </p:spTree>
    <p:extLst>
      <p:ext uri="{BB962C8B-B14F-4D97-AF65-F5344CB8AC3E}">
        <p14:creationId xmlns:p14="http://schemas.microsoft.com/office/powerpoint/2010/main" val="183025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3" descr="C:\Users\Camila\Desktop\SLIDEMASTER\AUSTRALIA UNITY\Template\Imagens\Australian_Unity_Template_2015_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 y="1660525"/>
            <a:ext cx="9912880" cy="37782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a:xfrm>
            <a:off x="2" y="5311739"/>
            <a:ext cx="9912880" cy="1554730"/>
          </a:xfrm>
          <a:prstGeom prst="rect">
            <a:avLst/>
          </a:prstGeom>
          <a:solidFill>
            <a:srgbClr val="E37222"/>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US" dirty="0"/>
              <a:t> </a:t>
            </a:r>
          </a:p>
        </p:txBody>
      </p:sp>
      <p:sp>
        <p:nvSpPr>
          <p:cNvPr id="20" name="Subtitle 2"/>
          <p:cNvSpPr>
            <a:spLocks noGrp="1"/>
          </p:cNvSpPr>
          <p:nvPr>
            <p:ph type="subTitle" idx="1"/>
          </p:nvPr>
        </p:nvSpPr>
        <p:spPr>
          <a:xfrm>
            <a:off x="483180" y="6097273"/>
            <a:ext cx="8956172" cy="290828"/>
          </a:xfrm>
        </p:spPr>
        <p:txBody>
          <a:bodyPr vert="horz" lIns="90000" tIns="46800" rIns="90000" bIns="46800" rtlCol="0" anchor="ctr">
            <a:normAutofit/>
          </a:bodyPr>
          <a:lstStyle>
            <a:lvl1pPr marL="0" indent="0" algn="l">
              <a:buNone/>
              <a:defRPr lang="en-US" sz="1800" dirty="0">
                <a:solidFill>
                  <a:schemeClr val="bg1"/>
                </a:solidFill>
                <a:latin typeface="+mn-lt"/>
                <a:cs typeface="Verdana"/>
              </a:defRPr>
            </a:lvl1pPr>
          </a:lstStyle>
          <a:p>
            <a:pPr lvl="0"/>
            <a:r>
              <a:rPr lang="en-AU" dirty="0"/>
              <a:t>Click to edit Master subtitle style</a:t>
            </a:r>
            <a:endParaRPr lang="en-US" dirty="0"/>
          </a:p>
        </p:txBody>
      </p:sp>
      <p:sp>
        <p:nvSpPr>
          <p:cNvPr id="21" name="Text Placeholder 2"/>
          <p:cNvSpPr>
            <a:spLocks noGrp="1"/>
          </p:cNvSpPr>
          <p:nvPr>
            <p:ph type="body" sz="quarter" idx="10" hasCustomPrompt="1"/>
          </p:nvPr>
        </p:nvSpPr>
        <p:spPr>
          <a:xfrm>
            <a:off x="483180" y="6461447"/>
            <a:ext cx="5063762" cy="237804"/>
          </a:xfrm>
        </p:spPr>
        <p:txBody>
          <a:bodyPr>
            <a:normAutofit/>
          </a:bodyPr>
          <a:lstStyle>
            <a:lvl1pPr marL="0" indent="0">
              <a:buFontTx/>
              <a:buNone/>
              <a:defRPr sz="12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Date</a:t>
            </a:r>
          </a:p>
        </p:txBody>
      </p:sp>
      <p:sp>
        <p:nvSpPr>
          <p:cNvPr id="22" name="Title 3"/>
          <p:cNvSpPr>
            <a:spLocks noGrp="1"/>
          </p:cNvSpPr>
          <p:nvPr>
            <p:ph type="title"/>
          </p:nvPr>
        </p:nvSpPr>
        <p:spPr>
          <a:xfrm>
            <a:off x="464344" y="5542925"/>
            <a:ext cx="8915400" cy="490849"/>
          </a:xfrm>
        </p:spPr>
        <p:txBody>
          <a:bodyPr anchor="ctr">
            <a:noAutofit/>
          </a:bodyPr>
          <a:lstStyle>
            <a:lvl1pPr>
              <a:defRPr sz="3000">
                <a:solidFill>
                  <a:schemeClr val="bg1"/>
                </a:solidFill>
              </a:defRPr>
            </a:lvl1pPr>
          </a:lstStyle>
          <a:p>
            <a:r>
              <a:rPr lang="en-US" dirty="0"/>
              <a:t>Click to edit Master title style</a:t>
            </a:r>
            <a:endParaRPr lang="en-AU" dirty="0"/>
          </a:p>
        </p:txBody>
      </p:sp>
      <p:pic>
        <p:nvPicPr>
          <p:cNvPr id="8" name="Picture 7" descr="AU LOGO - HERO - RG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370" y="355079"/>
            <a:ext cx="3007331" cy="771727"/>
          </a:xfrm>
          <a:prstGeom prst="rect">
            <a:avLst/>
          </a:prstGeom>
        </p:spPr>
      </p:pic>
    </p:spTree>
    <p:extLst>
      <p:ext uri="{BB962C8B-B14F-4D97-AF65-F5344CB8AC3E}">
        <p14:creationId xmlns:p14="http://schemas.microsoft.com/office/powerpoint/2010/main" val="999990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a:off x="0" y="1660525"/>
            <a:ext cx="9912881" cy="3778251"/>
          </a:xfrm>
          <a:prstGeom prst="rect">
            <a:avLst/>
          </a:prstGeom>
        </p:spPr>
      </p:pic>
      <p:sp>
        <p:nvSpPr>
          <p:cNvPr id="17" name="Rectangle 16"/>
          <p:cNvSpPr/>
          <p:nvPr userDrawn="1"/>
        </p:nvSpPr>
        <p:spPr>
          <a:xfrm>
            <a:off x="2" y="5311739"/>
            <a:ext cx="9912880" cy="1554730"/>
          </a:xfrm>
          <a:prstGeom prst="rect">
            <a:avLst/>
          </a:prstGeom>
          <a:solidFill>
            <a:srgbClr val="E37222"/>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US" dirty="0"/>
              <a:t> </a:t>
            </a:r>
          </a:p>
        </p:txBody>
      </p:sp>
      <p:sp>
        <p:nvSpPr>
          <p:cNvPr id="8" name="Subtitle 2"/>
          <p:cNvSpPr>
            <a:spLocks noGrp="1"/>
          </p:cNvSpPr>
          <p:nvPr>
            <p:ph type="subTitle" idx="1"/>
          </p:nvPr>
        </p:nvSpPr>
        <p:spPr>
          <a:xfrm>
            <a:off x="483180" y="6097273"/>
            <a:ext cx="8956172" cy="290828"/>
          </a:xfrm>
        </p:spPr>
        <p:txBody>
          <a:bodyPr vert="horz" lIns="90000" tIns="46800" rIns="90000" bIns="46800" rtlCol="0" anchor="ctr">
            <a:normAutofit/>
          </a:bodyPr>
          <a:lstStyle>
            <a:lvl1pPr marL="0" indent="0" algn="l">
              <a:buNone/>
              <a:defRPr lang="en-US" sz="1800" dirty="0">
                <a:solidFill>
                  <a:schemeClr val="bg1"/>
                </a:solidFill>
                <a:latin typeface="+mn-lt"/>
                <a:cs typeface="Verdana"/>
              </a:defRPr>
            </a:lvl1pPr>
          </a:lstStyle>
          <a:p>
            <a:pPr lvl="0"/>
            <a:r>
              <a:rPr lang="en-AU" dirty="0"/>
              <a:t>Click to edit Master subtitle style</a:t>
            </a:r>
            <a:endParaRPr lang="en-US" dirty="0"/>
          </a:p>
        </p:txBody>
      </p:sp>
      <p:sp>
        <p:nvSpPr>
          <p:cNvPr id="9" name="Text Placeholder 2"/>
          <p:cNvSpPr>
            <a:spLocks noGrp="1"/>
          </p:cNvSpPr>
          <p:nvPr>
            <p:ph type="body" sz="quarter" idx="10" hasCustomPrompt="1"/>
          </p:nvPr>
        </p:nvSpPr>
        <p:spPr>
          <a:xfrm>
            <a:off x="483180" y="6461447"/>
            <a:ext cx="5063762" cy="237804"/>
          </a:xfrm>
        </p:spPr>
        <p:txBody>
          <a:bodyPr>
            <a:normAutofit/>
          </a:bodyPr>
          <a:lstStyle>
            <a:lvl1pPr marL="0" indent="0">
              <a:buFontTx/>
              <a:buNone/>
              <a:defRPr sz="12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Date</a:t>
            </a:r>
          </a:p>
        </p:txBody>
      </p:sp>
      <p:sp>
        <p:nvSpPr>
          <p:cNvPr id="11" name="Title 3"/>
          <p:cNvSpPr>
            <a:spLocks noGrp="1"/>
          </p:cNvSpPr>
          <p:nvPr>
            <p:ph type="title"/>
          </p:nvPr>
        </p:nvSpPr>
        <p:spPr>
          <a:xfrm>
            <a:off x="464344" y="5542925"/>
            <a:ext cx="8915400" cy="490849"/>
          </a:xfrm>
        </p:spPr>
        <p:txBody>
          <a:bodyPr anchor="ctr">
            <a:noAutofit/>
          </a:bodyPr>
          <a:lstStyle>
            <a:lvl1pPr>
              <a:defRPr sz="3000">
                <a:solidFill>
                  <a:schemeClr val="bg1"/>
                </a:solidFill>
              </a:defRPr>
            </a:lvl1pPr>
          </a:lstStyle>
          <a:p>
            <a:r>
              <a:rPr lang="en-US" dirty="0"/>
              <a:t>Click to edit Master title style</a:t>
            </a:r>
            <a:endParaRPr lang="en-AU" dirty="0"/>
          </a:p>
        </p:txBody>
      </p:sp>
      <p:pic>
        <p:nvPicPr>
          <p:cNvPr id="12" name="Picture 11" descr="AU LOGO - HERO - RG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370" y="355079"/>
            <a:ext cx="3007331" cy="771727"/>
          </a:xfrm>
          <a:prstGeom prst="rect">
            <a:avLst/>
          </a:prstGeom>
        </p:spPr>
      </p:pic>
    </p:spTree>
    <p:extLst>
      <p:ext uri="{BB962C8B-B14F-4D97-AF65-F5344CB8AC3E}">
        <p14:creationId xmlns:p14="http://schemas.microsoft.com/office/powerpoint/2010/main" val="319362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663700"/>
            <a:ext cx="9912881" cy="3765550"/>
          </a:xfrm>
          <a:prstGeom prst="rect">
            <a:avLst/>
          </a:prstGeom>
        </p:spPr>
      </p:pic>
      <p:sp>
        <p:nvSpPr>
          <p:cNvPr id="17" name="Rectangle 16"/>
          <p:cNvSpPr/>
          <p:nvPr userDrawn="1"/>
        </p:nvSpPr>
        <p:spPr>
          <a:xfrm>
            <a:off x="1" y="5311739"/>
            <a:ext cx="9912881" cy="1554730"/>
          </a:xfrm>
          <a:prstGeom prst="rect">
            <a:avLst/>
          </a:prstGeom>
          <a:solidFill>
            <a:srgbClr val="E37222"/>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US" dirty="0"/>
              <a:t> </a:t>
            </a:r>
          </a:p>
        </p:txBody>
      </p:sp>
      <p:sp>
        <p:nvSpPr>
          <p:cNvPr id="13" name="Subtitle 2"/>
          <p:cNvSpPr>
            <a:spLocks noGrp="1"/>
          </p:cNvSpPr>
          <p:nvPr>
            <p:ph type="subTitle" idx="1"/>
          </p:nvPr>
        </p:nvSpPr>
        <p:spPr>
          <a:xfrm>
            <a:off x="483180" y="6097273"/>
            <a:ext cx="8956172" cy="290828"/>
          </a:xfrm>
        </p:spPr>
        <p:txBody>
          <a:bodyPr vert="horz" lIns="90000" tIns="46800" rIns="90000" bIns="46800" rtlCol="0" anchor="ctr">
            <a:normAutofit/>
          </a:bodyPr>
          <a:lstStyle>
            <a:lvl1pPr marL="0" indent="0" algn="l">
              <a:buNone/>
              <a:defRPr lang="en-US" sz="1800" dirty="0">
                <a:solidFill>
                  <a:schemeClr val="bg1"/>
                </a:solidFill>
                <a:latin typeface="+mn-lt"/>
                <a:cs typeface="Verdana"/>
              </a:defRPr>
            </a:lvl1pPr>
          </a:lstStyle>
          <a:p>
            <a:pPr lvl="0"/>
            <a:r>
              <a:rPr lang="en-AU" dirty="0"/>
              <a:t>Click to edit Master subtitle style</a:t>
            </a:r>
            <a:endParaRPr lang="en-US" dirty="0"/>
          </a:p>
        </p:txBody>
      </p:sp>
      <p:sp>
        <p:nvSpPr>
          <p:cNvPr id="14" name="Text Placeholder 2"/>
          <p:cNvSpPr>
            <a:spLocks noGrp="1"/>
          </p:cNvSpPr>
          <p:nvPr>
            <p:ph type="body" sz="quarter" idx="10" hasCustomPrompt="1"/>
          </p:nvPr>
        </p:nvSpPr>
        <p:spPr>
          <a:xfrm>
            <a:off x="483180" y="6461447"/>
            <a:ext cx="5063762" cy="237804"/>
          </a:xfrm>
        </p:spPr>
        <p:txBody>
          <a:bodyPr>
            <a:normAutofit/>
          </a:bodyPr>
          <a:lstStyle>
            <a:lvl1pPr marL="0" indent="0">
              <a:buFontTx/>
              <a:buNone/>
              <a:defRPr sz="12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Date</a:t>
            </a:r>
          </a:p>
        </p:txBody>
      </p:sp>
      <p:sp>
        <p:nvSpPr>
          <p:cNvPr id="15" name="Title 3"/>
          <p:cNvSpPr>
            <a:spLocks noGrp="1"/>
          </p:cNvSpPr>
          <p:nvPr>
            <p:ph type="title"/>
          </p:nvPr>
        </p:nvSpPr>
        <p:spPr>
          <a:xfrm>
            <a:off x="464344" y="5542925"/>
            <a:ext cx="8915400" cy="490849"/>
          </a:xfrm>
        </p:spPr>
        <p:txBody>
          <a:bodyPr anchor="ctr">
            <a:noAutofit/>
          </a:bodyPr>
          <a:lstStyle>
            <a:lvl1pPr>
              <a:defRPr sz="3000">
                <a:solidFill>
                  <a:schemeClr val="bg1"/>
                </a:solidFill>
              </a:defRPr>
            </a:lvl1pPr>
          </a:lstStyle>
          <a:p>
            <a:r>
              <a:rPr lang="en-US" dirty="0"/>
              <a:t>Click to edit Master title style</a:t>
            </a:r>
            <a:endParaRPr lang="en-AU" dirty="0"/>
          </a:p>
        </p:txBody>
      </p:sp>
      <p:pic>
        <p:nvPicPr>
          <p:cNvPr id="8" name="Picture 7" descr="AU LOGO - HERO - RG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370" y="355079"/>
            <a:ext cx="3007331" cy="771727"/>
          </a:xfrm>
          <a:prstGeom prst="rect">
            <a:avLst/>
          </a:prstGeom>
        </p:spPr>
      </p:pic>
    </p:spTree>
    <p:extLst>
      <p:ext uri="{BB962C8B-B14F-4D97-AF65-F5344CB8AC3E}">
        <p14:creationId xmlns:p14="http://schemas.microsoft.com/office/powerpoint/2010/main" val="2502816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663702"/>
            <a:ext cx="9948745" cy="3727449"/>
          </a:xfrm>
          <a:prstGeom prst="rect">
            <a:avLst/>
          </a:prstGeom>
        </p:spPr>
      </p:pic>
      <p:sp>
        <p:nvSpPr>
          <p:cNvPr id="17" name="Rectangle 16"/>
          <p:cNvSpPr/>
          <p:nvPr userDrawn="1"/>
        </p:nvSpPr>
        <p:spPr>
          <a:xfrm>
            <a:off x="1" y="5311739"/>
            <a:ext cx="9912881" cy="1554730"/>
          </a:xfrm>
          <a:prstGeom prst="rect">
            <a:avLst/>
          </a:prstGeom>
          <a:solidFill>
            <a:srgbClr val="E37222"/>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US" dirty="0"/>
              <a:t> </a:t>
            </a:r>
          </a:p>
        </p:txBody>
      </p:sp>
      <p:sp>
        <p:nvSpPr>
          <p:cNvPr id="13" name="Subtitle 2"/>
          <p:cNvSpPr>
            <a:spLocks noGrp="1"/>
          </p:cNvSpPr>
          <p:nvPr>
            <p:ph type="subTitle" idx="1"/>
          </p:nvPr>
        </p:nvSpPr>
        <p:spPr>
          <a:xfrm>
            <a:off x="483180" y="6097273"/>
            <a:ext cx="8956172" cy="290828"/>
          </a:xfrm>
        </p:spPr>
        <p:txBody>
          <a:bodyPr vert="horz" lIns="90000" tIns="46800" rIns="90000" bIns="46800" rtlCol="0" anchor="ctr">
            <a:normAutofit/>
          </a:bodyPr>
          <a:lstStyle>
            <a:lvl1pPr marL="0" indent="0" algn="l">
              <a:buNone/>
              <a:defRPr lang="en-US" sz="1800" dirty="0">
                <a:solidFill>
                  <a:schemeClr val="bg1"/>
                </a:solidFill>
                <a:latin typeface="+mn-lt"/>
                <a:cs typeface="Verdana"/>
              </a:defRPr>
            </a:lvl1pPr>
          </a:lstStyle>
          <a:p>
            <a:pPr lvl="0"/>
            <a:r>
              <a:rPr lang="en-AU" dirty="0"/>
              <a:t>Click to edit Master subtitle style</a:t>
            </a:r>
            <a:endParaRPr lang="en-US" dirty="0"/>
          </a:p>
        </p:txBody>
      </p:sp>
      <p:sp>
        <p:nvSpPr>
          <p:cNvPr id="14" name="Text Placeholder 2"/>
          <p:cNvSpPr>
            <a:spLocks noGrp="1"/>
          </p:cNvSpPr>
          <p:nvPr>
            <p:ph type="body" sz="quarter" idx="10" hasCustomPrompt="1"/>
          </p:nvPr>
        </p:nvSpPr>
        <p:spPr>
          <a:xfrm>
            <a:off x="483180" y="6461447"/>
            <a:ext cx="5063762" cy="237804"/>
          </a:xfrm>
        </p:spPr>
        <p:txBody>
          <a:bodyPr>
            <a:normAutofit/>
          </a:bodyPr>
          <a:lstStyle>
            <a:lvl1pPr marL="0" indent="0">
              <a:buFontTx/>
              <a:buNone/>
              <a:defRPr sz="12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Date</a:t>
            </a:r>
          </a:p>
        </p:txBody>
      </p:sp>
      <p:sp>
        <p:nvSpPr>
          <p:cNvPr id="15" name="Title 3"/>
          <p:cNvSpPr>
            <a:spLocks noGrp="1"/>
          </p:cNvSpPr>
          <p:nvPr>
            <p:ph type="title"/>
          </p:nvPr>
        </p:nvSpPr>
        <p:spPr>
          <a:xfrm>
            <a:off x="464344" y="5542925"/>
            <a:ext cx="8915400" cy="490849"/>
          </a:xfrm>
        </p:spPr>
        <p:txBody>
          <a:bodyPr anchor="ctr">
            <a:noAutofit/>
          </a:bodyPr>
          <a:lstStyle>
            <a:lvl1pPr>
              <a:defRPr sz="3000">
                <a:solidFill>
                  <a:schemeClr val="bg1"/>
                </a:solidFill>
              </a:defRPr>
            </a:lvl1pPr>
          </a:lstStyle>
          <a:p>
            <a:r>
              <a:rPr lang="en-US" dirty="0"/>
              <a:t>Click to edit Master title style</a:t>
            </a:r>
            <a:endParaRPr lang="en-AU" dirty="0"/>
          </a:p>
        </p:txBody>
      </p:sp>
      <p:pic>
        <p:nvPicPr>
          <p:cNvPr id="8" name="Picture 7" descr="AU LOGO - HERO - RG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370" y="355079"/>
            <a:ext cx="3007331" cy="771727"/>
          </a:xfrm>
          <a:prstGeom prst="rect">
            <a:avLst/>
          </a:prstGeom>
        </p:spPr>
      </p:pic>
    </p:spTree>
    <p:extLst>
      <p:ext uri="{BB962C8B-B14F-4D97-AF65-F5344CB8AC3E}">
        <p14:creationId xmlns:p14="http://schemas.microsoft.com/office/powerpoint/2010/main" val="16339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544" y="1663701"/>
            <a:ext cx="9958544" cy="3775075"/>
          </a:xfrm>
          <a:prstGeom prst="rect">
            <a:avLst/>
          </a:prstGeom>
        </p:spPr>
      </p:pic>
      <p:sp>
        <p:nvSpPr>
          <p:cNvPr id="17" name="Rectangle 16"/>
          <p:cNvSpPr/>
          <p:nvPr userDrawn="1"/>
        </p:nvSpPr>
        <p:spPr>
          <a:xfrm>
            <a:off x="-52543" y="5311739"/>
            <a:ext cx="9965425" cy="1554730"/>
          </a:xfrm>
          <a:prstGeom prst="rect">
            <a:avLst/>
          </a:prstGeom>
          <a:solidFill>
            <a:srgbClr val="E37222"/>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US" dirty="0"/>
              <a:t> </a:t>
            </a:r>
          </a:p>
        </p:txBody>
      </p:sp>
      <p:sp>
        <p:nvSpPr>
          <p:cNvPr id="13" name="Subtitle 2"/>
          <p:cNvSpPr>
            <a:spLocks noGrp="1"/>
          </p:cNvSpPr>
          <p:nvPr>
            <p:ph type="subTitle" idx="1"/>
          </p:nvPr>
        </p:nvSpPr>
        <p:spPr>
          <a:xfrm>
            <a:off x="483180" y="6097273"/>
            <a:ext cx="8956172" cy="290828"/>
          </a:xfrm>
        </p:spPr>
        <p:txBody>
          <a:bodyPr vert="horz" lIns="90000" tIns="46800" rIns="90000" bIns="46800" rtlCol="0" anchor="ctr">
            <a:normAutofit/>
          </a:bodyPr>
          <a:lstStyle>
            <a:lvl1pPr marL="0" indent="0" algn="l">
              <a:buNone/>
              <a:defRPr lang="en-US" sz="1800" dirty="0">
                <a:solidFill>
                  <a:schemeClr val="bg1"/>
                </a:solidFill>
                <a:latin typeface="+mn-lt"/>
                <a:cs typeface="Verdana"/>
              </a:defRPr>
            </a:lvl1pPr>
          </a:lstStyle>
          <a:p>
            <a:pPr lvl="0"/>
            <a:r>
              <a:rPr lang="en-AU" dirty="0"/>
              <a:t>Click to edit Master subtitle style</a:t>
            </a:r>
            <a:endParaRPr lang="en-US" dirty="0"/>
          </a:p>
        </p:txBody>
      </p:sp>
      <p:sp>
        <p:nvSpPr>
          <p:cNvPr id="14" name="Text Placeholder 2"/>
          <p:cNvSpPr>
            <a:spLocks noGrp="1"/>
          </p:cNvSpPr>
          <p:nvPr>
            <p:ph type="body" sz="quarter" idx="10" hasCustomPrompt="1"/>
          </p:nvPr>
        </p:nvSpPr>
        <p:spPr>
          <a:xfrm>
            <a:off x="483180" y="6461447"/>
            <a:ext cx="5063762" cy="237804"/>
          </a:xfrm>
        </p:spPr>
        <p:txBody>
          <a:bodyPr>
            <a:normAutofit/>
          </a:bodyPr>
          <a:lstStyle>
            <a:lvl1pPr marL="0" indent="0">
              <a:buFontTx/>
              <a:buNone/>
              <a:defRPr sz="12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Date</a:t>
            </a:r>
          </a:p>
        </p:txBody>
      </p:sp>
      <p:sp>
        <p:nvSpPr>
          <p:cNvPr id="15" name="Title 3"/>
          <p:cNvSpPr>
            <a:spLocks noGrp="1"/>
          </p:cNvSpPr>
          <p:nvPr>
            <p:ph type="title"/>
          </p:nvPr>
        </p:nvSpPr>
        <p:spPr>
          <a:xfrm>
            <a:off x="464344" y="5542925"/>
            <a:ext cx="8915400" cy="490849"/>
          </a:xfrm>
        </p:spPr>
        <p:txBody>
          <a:bodyPr anchor="ctr">
            <a:noAutofit/>
          </a:bodyPr>
          <a:lstStyle>
            <a:lvl1pPr>
              <a:defRPr sz="3000">
                <a:solidFill>
                  <a:schemeClr val="bg1"/>
                </a:solidFill>
              </a:defRPr>
            </a:lvl1pPr>
          </a:lstStyle>
          <a:p>
            <a:r>
              <a:rPr lang="en-US" dirty="0"/>
              <a:t>Click to edit Master title style</a:t>
            </a:r>
            <a:endParaRPr lang="en-AU" dirty="0"/>
          </a:p>
        </p:txBody>
      </p:sp>
      <p:pic>
        <p:nvPicPr>
          <p:cNvPr id="8" name="Picture 7" descr="AU LOGO - HERO - RG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370" y="355079"/>
            <a:ext cx="3007331" cy="771727"/>
          </a:xfrm>
          <a:prstGeom prst="rect">
            <a:avLst/>
          </a:prstGeom>
        </p:spPr>
      </p:pic>
    </p:spTree>
    <p:extLst>
      <p:ext uri="{BB962C8B-B14F-4D97-AF65-F5344CB8AC3E}">
        <p14:creationId xmlns:p14="http://schemas.microsoft.com/office/powerpoint/2010/main" val="24548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655" y="1663701"/>
            <a:ext cx="9939536" cy="3765550"/>
          </a:xfrm>
          <a:prstGeom prst="rect">
            <a:avLst/>
          </a:prstGeom>
        </p:spPr>
      </p:pic>
      <p:sp>
        <p:nvSpPr>
          <p:cNvPr id="17" name="Rectangle 16"/>
          <p:cNvSpPr/>
          <p:nvPr userDrawn="1"/>
        </p:nvSpPr>
        <p:spPr>
          <a:xfrm>
            <a:off x="-26653" y="5311739"/>
            <a:ext cx="9939536" cy="1554730"/>
          </a:xfrm>
          <a:prstGeom prst="rect">
            <a:avLst/>
          </a:prstGeom>
          <a:solidFill>
            <a:srgbClr val="E37222"/>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US" dirty="0"/>
              <a:t> </a:t>
            </a:r>
          </a:p>
        </p:txBody>
      </p:sp>
      <p:sp>
        <p:nvSpPr>
          <p:cNvPr id="13" name="Subtitle 2"/>
          <p:cNvSpPr>
            <a:spLocks noGrp="1"/>
          </p:cNvSpPr>
          <p:nvPr>
            <p:ph type="subTitle" idx="1"/>
          </p:nvPr>
        </p:nvSpPr>
        <p:spPr>
          <a:xfrm>
            <a:off x="483180" y="6097273"/>
            <a:ext cx="8956172" cy="290828"/>
          </a:xfrm>
        </p:spPr>
        <p:txBody>
          <a:bodyPr vert="horz" lIns="90000" tIns="46800" rIns="90000" bIns="46800" rtlCol="0" anchor="ctr">
            <a:normAutofit/>
          </a:bodyPr>
          <a:lstStyle>
            <a:lvl1pPr marL="0" indent="0" algn="l">
              <a:buNone/>
              <a:defRPr lang="en-US" sz="1800" dirty="0">
                <a:solidFill>
                  <a:schemeClr val="bg1"/>
                </a:solidFill>
                <a:latin typeface="+mn-lt"/>
                <a:cs typeface="Verdana"/>
              </a:defRPr>
            </a:lvl1pPr>
          </a:lstStyle>
          <a:p>
            <a:pPr lvl="0"/>
            <a:r>
              <a:rPr lang="en-AU" dirty="0"/>
              <a:t>Click to edit Master subtitle style</a:t>
            </a:r>
            <a:endParaRPr lang="en-US" dirty="0"/>
          </a:p>
        </p:txBody>
      </p:sp>
      <p:sp>
        <p:nvSpPr>
          <p:cNvPr id="14" name="Text Placeholder 2"/>
          <p:cNvSpPr>
            <a:spLocks noGrp="1"/>
          </p:cNvSpPr>
          <p:nvPr>
            <p:ph type="body" sz="quarter" idx="10" hasCustomPrompt="1"/>
          </p:nvPr>
        </p:nvSpPr>
        <p:spPr>
          <a:xfrm>
            <a:off x="483180" y="6461447"/>
            <a:ext cx="5063762" cy="237804"/>
          </a:xfrm>
        </p:spPr>
        <p:txBody>
          <a:bodyPr>
            <a:normAutofit/>
          </a:bodyPr>
          <a:lstStyle>
            <a:lvl1pPr marL="0" indent="0">
              <a:buFontTx/>
              <a:buNone/>
              <a:defRPr sz="12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Date</a:t>
            </a:r>
          </a:p>
        </p:txBody>
      </p:sp>
      <p:sp>
        <p:nvSpPr>
          <p:cNvPr id="15" name="Title 3"/>
          <p:cNvSpPr>
            <a:spLocks noGrp="1"/>
          </p:cNvSpPr>
          <p:nvPr>
            <p:ph type="title"/>
          </p:nvPr>
        </p:nvSpPr>
        <p:spPr>
          <a:xfrm>
            <a:off x="464344" y="5542925"/>
            <a:ext cx="8915400" cy="490849"/>
          </a:xfrm>
        </p:spPr>
        <p:txBody>
          <a:bodyPr anchor="ctr">
            <a:noAutofit/>
          </a:bodyPr>
          <a:lstStyle>
            <a:lvl1pPr>
              <a:defRPr sz="3000">
                <a:solidFill>
                  <a:schemeClr val="bg1"/>
                </a:solidFill>
              </a:defRPr>
            </a:lvl1pPr>
          </a:lstStyle>
          <a:p>
            <a:r>
              <a:rPr lang="en-US" dirty="0"/>
              <a:t>Click to edit Master title style</a:t>
            </a:r>
            <a:endParaRPr lang="en-AU" dirty="0"/>
          </a:p>
        </p:txBody>
      </p:sp>
      <p:pic>
        <p:nvPicPr>
          <p:cNvPr id="8" name="Picture 7" descr="AU LOGO - HERO - RG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370" y="355079"/>
            <a:ext cx="3007331" cy="771727"/>
          </a:xfrm>
          <a:prstGeom prst="rect">
            <a:avLst/>
          </a:prstGeom>
        </p:spPr>
      </p:pic>
    </p:spTree>
    <p:extLst>
      <p:ext uri="{BB962C8B-B14F-4D97-AF65-F5344CB8AC3E}">
        <p14:creationId xmlns:p14="http://schemas.microsoft.com/office/powerpoint/2010/main" val="95185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l="-874" r="-929" b="-3543"/>
          <a:stretch/>
        </p:blipFill>
        <p:spPr>
          <a:xfrm>
            <a:off x="-113506" y="1663701"/>
            <a:ext cx="10112374" cy="3879223"/>
          </a:xfrm>
          <a:prstGeom prst="rect">
            <a:avLst/>
          </a:prstGeom>
        </p:spPr>
      </p:pic>
      <p:sp>
        <p:nvSpPr>
          <p:cNvPr id="17" name="Rectangle 16"/>
          <p:cNvSpPr/>
          <p:nvPr userDrawn="1"/>
        </p:nvSpPr>
        <p:spPr>
          <a:xfrm>
            <a:off x="-26653" y="5311739"/>
            <a:ext cx="9939536" cy="1554730"/>
          </a:xfrm>
          <a:prstGeom prst="rect">
            <a:avLst/>
          </a:prstGeom>
          <a:solidFill>
            <a:srgbClr val="E37222"/>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US" dirty="0"/>
              <a:t> </a:t>
            </a:r>
          </a:p>
        </p:txBody>
      </p:sp>
      <p:sp>
        <p:nvSpPr>
          <p:cNvPr id="13" name="Subtitle 2"/>
          <p:cNvSpPr>
            <a:spLocks noGrp="1"/>
          </p:cNvSpPr>
          <p:nvPr>
            <p:ph type="subTitle" idx="1"/>
          </p:nvPr>
        </p:nvSpPr>
        <p:spPr>
          <a:xfrm>
            <a:off x="483180" y="6097273"/>
            <a:ext cx="8956172" cy="290828"/>
          </a:xfrm>
        </p:spPr>
        <p:txBody>
          <a:bodyPr vert="horz" lIns="90000" tIns="46800" rIns="90000" bIns="46800" rtlCol="0" anchor="ctr">
            <a:normAutofit/>
          </a:bodyPr>
          <a:lstStyle>
            <a:lvl1pPr marL="0" indent="0" algn="l">
              <a:buNone/>
              <a:defRPr lang="en-US" sz="1800" dirty="0">
                <a:solidFill>
                  <a:schemeClr val="bg1"/>
                </a:solidFill>
                <a:latin typeface="+mn-lt"/>
                <a:cs typeface="Verdana"/>
              </a:defRPr>
            </a:lvl1pPr>
          </a:lstStyle>
          <a:p>
            <a:pPr lvl="0"/>
            <a:r>
              <a:rPr lang="en-AU" dirty="0"/>
              <a:t>Click to edit Master subtitle style</a:t>
            </a:r>
            <a:endParaRPr lang="en-US" dirty="0"/>
          </a:p>
        </p:txBody>
      </p:sp>
      <p:sp>
        <p:nvSpPr>
          <p:cNvPr id="14" name="Text Placeholder 2"/>
          <p:cNvSpPr>
            <a:spLocks noGrp="1"/>
          </p:cNvSpPr>
          <p:nvPr>
            <p:ph type="body" sz="quarter" idx="10" hasCustomPrompt="1"/>
          </p:nvPr>
        </p:nvSpPr>
        <p:spPr>
          <a:xfrm>
            <a:off x="483180" y="6461447"/>
            <a:ext cx="5063762" cy="237804"/>
          </a:xfrm>
        </p:spPr>
        <p:txBody>
          <a:bodyPr>
            <a:normAutofit/>
          </a:bodyPr>
          <a:lstStyle>
            <a:lvl1pPr marL="0" indent="0">
              <a:buFontTx/>
              <a:buNone/>
              <a:defRPr sz="12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Date</a:t>
            </a:r>
          </a:p>
        </p:txBody>
      </p:sp>
      <p:sp>
        <p:nvSpPr>
          <p:cNvPr id="15" name="Title 3"/>
          <p:cNvSpPr>
            <a:spLocks noGrp="1"/>
          </p:cNvSpPr>
          <p:nvPr>
            <p:ph type="title"/>
          </p:nvPr>
        </p:nvSpPr>
        <p:spPr>
          <a:xfrm>
            <a:off x="464344" y="5542925"/>
            <a:ext cx="8915400" cy="490849"/>
          </a:xfrm>
        </p:spPr>
        <p:txBody>
          <a:bodyPr anchor="ctr">
            <a:noAutofit/>
          </a:bodyPr>
          <a:lstStyle>
            <a:lvl1pPr>
              <a:defRPr sz="3000">
                <a:solidFill>
                  <a:schemeClr val="bg1"/>
                </a:solidFill>
              </a:defRPr>
            </a:lvl1pPr>
          </a:lstStyle>
          <a:p>
            <a:r>
              <a:rPr lang="en-US" dirty="0"/>
              <a:t>Click to edit Master title style</a:t>
            </a:r>
            <a:endParaRPr lang="en-AU" dirty="0"/>
          </a:p>
        </p:txBody>
      </p:sp>
      <p:pic>
        <p:nvPicPr>
          <p:cNvPr id="8" name="Picture 7" descr="AU LOGO - HERO - RG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370" y="355079"/>
            <a:ext cx="3007331" cy="771727"/>
          </a:xfrm>
          <a:prstGeom prst="rect">
            <a:avLst/>
          </a:prstGeom>
        </p:spPr>
      </p:pic>
    </p:spTree>
    <p:extLst>
      <p:ext uri="{BB962C8B-B14F-4D97-AF65-F5344CB8AC3E}">
        <p14:creationId xmlns:p14="http://schemas.microsoft.com/office/powerpoint/2010/main" val="1155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495300" y="6478065"/>
            <a:ext cx="2311400" cy="365125"/>
          </a:xfrm>
          <a:prstGeom prst="rect">
            <a:avLst/>
          </a:prstGeom>
        </p:spPr>
        <p:txBody>
          <a:bodyPr/>
          <a:lstStyle>
            <a:lvl1pPr>
              <a:defRPr sz="800">
                <a:solidFill>
                  <a:schemeClr val="accent1">
                    <a:lumMod val="60000"/>
                    <a:lumOff val="40000"/>
                  </a:schemeClr>
                </a:solidFill>
                <a:latin typeface="Arial"/>
                <a:cs typeface="Arial"/>
              </a:defRPr>
            </a:lvl1pPr>
          </a:lstStyle>
          <a:p>
            <a:fld id="{4E6525BD-9FE9-E24D-9DEE-8653ABC7771D}" type="slidenum">
              <a:rPr lang="en-US" smtClean="0"/>
              <a:pPr/>
              <a:t>‹#›</a:t>
            </a:fld>
            <a:endParaRPr lang="en-US"/>
          </a:p>
        </p:txBody>
      </p:sp>
      <p:sp>
        <p:nvSpPr>
          <p:cNvPr id="13" name="Title Placeholder 1"/>
          <p:cNvSpPr>
            <a:spLocks noGrp="1"/>
          </p:cNvSpPr>
          <p:nvPr>
            <p:ph type="title"/>
          </p:nvPr>
        </p:nvSpPr>
        <p:spPr>
          <a:xfrm>
            <a:off x="464344" y="457202"/>
            <a:ext cx="8915400" cy="1143000"/>
          </a:xfrm>
          <a:prstGeom prst="rect">
            <a:avLst/>
          </a:prstGeom>
        </p:spPr>
        <p:txBody>
          <a:bodyPr vert="horz" lIns="91440" tIns="45720" rIns="91440" bIns="45720" rtlCol="0" anchor="t">
            <a:normAutofit/>
          </a:bodyPr>
          <a:lstStyle/>
          <a:p>
            <a:r>
              <a:rPr lang="en-AU" dirty="0"/>
              <a:t>Click to edit Master title style</a:t>
            </a:r>
            <a:endParaRPr lang="en-US" dirty="0"/>
          </a:p>
        </p:txBody>
      </p:sp>
      <p:sp>
        <p:nvSpPr>
          <p:cNvPr id="16" name="Content Placeholder 15"/>
          <p:cNvSpPr>
            <a:spLocks noGrp="1"/>
          </p:cNvSpPr>
          <p:nvPr>
            <p:ph sz="quarter" idx="13"/>
          </p:nvPr>
        </p:nvSpPr>
        <p:spPr>
          <a:xfrm>
            <a:off x="474663" y="1600200"/>
            <a:ext cx="8915400" cy="43243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9745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344" y="457202"/>
            <a:ext cx="8915400" cy="1143000"/>
          </a:xfrm>
          <a:prstGeom prst="rect">
            <a:avLst/>
          </a:prstGeom>
        </p:spPr>
        <p:txBody>
          <a:bodyPr vert="horz" lIns="91440" tIns="45720" rIns="91440" bIns="45720" rtlCol="0" anchor="t">
            <a:normAutofit/>
          </a:bodyPr>
          <a:lstStyle/>
          <a:p>
            <a:r>
              <a:rPr lang="en-AU" dirty="0"/>
              <a:t>Click to edit Master title style</a:t>
            </a:r>
            <a:endParaRPr lang="en-US" dirty="0"/>
          </a:p>
        </p:txBody>
      </p:sp>
      <p:sp>
        <p:nvSpPr>
          <p:cNvPr id="3" name="Text Placeholder 2"/>
          <p:cNvSpPr>
            <a:spLocks noGrp="1"/>
          </p:cNvSpPr>
          <p:nvPr>
            <p:ph type="body" idx="1"/>
          </p:nvPr>
        </p:nvSpPr>
        <p:spPr>
          <a:xfrm>
            <a:off x="464344" y="1600203"/>
            <a:ext cx="89154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5" name="Picture 4" descr="AU LOGO - HERO - RGB.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30429" y="6278220"/>
            <a:ext cx="1582208" cy="406019"/>
          </a:xfrm>
          <a:prstGeom prst="rect">
            <a:avLst/>
          </a:prstGeom>
        </p:spPr>
      </p:pic>
    </p:spTree>
    <p:extLst>
      <p:ext uri="{BB962C8B-B14F-4D97-AF65-F5344CB8AC3E}">
        <p14:creationId xmlns:p14="http://schemas.microsoft.com/office/powerpoint/2010/main" val="696443265"/>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3" r:id="rId3"/>
    <p:sldLayoutId id="2147483665" r:id="rId4"/>
    <p:sldLayoutId id="2147483666" r:id="rId5"/>
    <p:sldLayoutId id="2147483667" r:id="rId6"/>
    <p:sldLayoutId id="2147483668" r:id="rId7"/>
    <p:sldLayoutId id="2147483669" r:id="rId8"/>
    <p:sldLayoutId id="2147483650" r:id="rId9"/>
    <p:sldLayoutId id="2147483652" r:id="rId10"/>
    <p:sldLayoutId id="2147483655" r:id="rId11"/>
    <p:sldLayoutId id="2147483662" r:id="rId12"/>
    <p:sldLayoutId id="2147483657" r:id="rId13"/>
    <p:sldLayoutId id="2147483658" r:id="rId14"/>
    <p:sldLayoutId id="2147483660" r:id="rId15"/>
    <p:sldLayoutId id="2147483661" r:id="rId16"/>
  </p:sldLayoutIdLst>
  <p:hf hdr="0" ftr="0" dt="0"/>
  <p:txStyles>
    <p:titleStyle>
      <a:lvl1pPr algn="l" defTabSz="457200" rtl="0" eaLnBrk="1" latinLnBrk="0" hangingPunct="1">
        <a:spcBef>
          <a:spcPct val="0"/>
        </a:spcBef>
        <a:buNone/>
        <a:defRPr sz="2800" b="1" kern="1200">
          <a:solidFill>
            <a:srgbClr val="E37222"/>
          </a:solidFill>
          <a:latin typeface="+mj-lt"/>
          <a:ea typeface="+mj-ea"/>
          <a:cs typeface="Verdana"/>
        </a:defRPr>
      </a:lvl1pPr>
    </p:titleStyle>
    <p:bodyStyle>
      <a:lvl1pPr marL="342900" indent="-342900" algn="l" defTabSz="457200" rtl="0" eaLnBrk="1" latinLnBrk="0" hangingPunct="1">
        <a:spcBef>
          <a:spcPts val="300"/>
        </a:spcBef>
        <a:spcAft>
          <a:spcPts val="300"/>
        </a:spcAft>
        <a:buFont typeface="Arial"/>
        <a:buChar char="•"/>
        <a:defRPr sz="1400" kern="1200">
          <a:solidFill>
            <a:schemeClr val="accent1"/>
          </a:solidFill>
          <a:latin typeface="+mn-lt"/>
          <a:ea typeface="+mn-ea"/>
          <a:cs typeface="Verdana"/>
        </a:defRPr>
      </a:lvl1pPr>
      <a:lvl2pPr marL="742950" indent="-285750" algn="l" defTabSz="457200" rtl="0" eaLnBrk="1" latinLnBrk="0" hangingPunct="1">
        <a:spcBef>
          <a:spcPts val="300"/>
        </a:spcBef>
        <a:spcAft>
          <a:spcPts val="300"/>
        </a:spcAft>
        <a:buFont typeface="Arial"/>
        <a:buChar char="–"/>
        <a:defRPr sz="1400" kern="1200">
          <a:solidFill>
            <a:schemeClr val="accent1"/>
          </a:solidFill>
          <a:latin typeface="+mn-lt"/>
          <a:ea typeface="+mn-ea"/>
          <a:cs typeface="Verdana"/>
        </a:defRPr>
      </a:lvl2pPr>
      <a:lvl3pPr marL="1143000" indent="-228600" algn="l" defTabSz="457200" rtl="0" eaLnBrk="1" latinLnBrk="0" hangingPunct="1">
        <a:spcBef>
          <a:spcPts val="300"/>
        </a:spcBef>
        <a:spcAft>
          <a:spcPts val="300"/>
        </a:spcAft>
        <a:buFont typeface="Arial"/>
        <a:buChar char="•"/>
        <a:defRPr sz="1400" kern="1200">
          <a:solidFill>
            <a:schemeClr val="accent1"/>
          </a:solidFill>
          <a:latin typeface="+mn-lt"/>
          <a:ea typeface="+mn-ea"/>
          <a:cs typeface="Verdana"/>
        </a:defRPr>
      </a:lvl3pPr>
      <a:lvl4pPr marL="1600200" indent="-228600" algn="l" defTabSz="457200" rtl="0" eaLnBrk="1" latinLnBrk="0" hangingPunct="1">
        <a:spcBef>
          <a:spcPts val="300"/>
        </a:spcBef>
        <a:spcAft>
          <a:spcPts val="300"/>
        </a:spcAft>
        <a:buFont typeface="Arial"/>
        <a:buChar char="–"/>
        <a:defRPr sz="1400" kern="1200">
          <a:solidFill>
            <a:schemeClr val="accent1"/>
          </a:solidFill>
          <a:latin typeface="+mn-lt"/>
          <a:ea typeface="+mn-ea"/>
          <a:cs typeface="Verdana"/>
        </a:defRPr>
      </a:lvl4pPr>
      <a:lvl5pPr marL="2057400" indent="-228600" algn="l" defTabSz="457200" rtl="0" eaLnBrk="1" latinLnBrk="0" hangingPunct="1">
        <a:spcBef>
          <a:spcPts val="300"/>
        </a:spcBef>
        <a:spcAft>
          <a:spcPts val="300"/>
        </a:spcAft>
        <a:buFont typeface="Arial"/>
        <a:buChar char="»"/>
        <a:defRPr sz="1400" kern="1200">
          <a:solidFill>
            <a:schemeClr val="accent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google.com.au/url?sa=i&amp;rct=j&amp;q=&amp;esrc=s&amp;source=images&amp;cd=&amp;cad=rja&amp;uact=8&amp;ved=0ahUKEwjdqt-chIzTAhVCe7wKHWlICisQjRwIBw&amp;url=http://eclipxgroup.com/&amp;psig=AFQjCNGP0hORPL__LOwcT7Q2UcT4KCs8pA&amp;ust=1491437609385281" TargetMode="External"/><Relationship Id="rId7" Type="http://schemas.openxmlformats.org/officeDocument/2006/relationships/hyperlink" Target="http://www.google.com.au/url?sa=i&amp;rct=j&amp;q=&amp;esrc=s&amp;source=images&amp;cd=&amp;cad=rja&amp;uact=8&amp;ved=0ahUKEwiYgb22hIzTAhWDvrwKHal6D2EQjRwIBw&amp;url=http://www.whithammedia.com.au/our-work/oz-minerals-ankarta&amp;psig=AFQjCNEcgoJM4zApnNY6EtXhsqQUWuwXXA&amp;ust=1491437670321440"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hyperlink" Target="https://www.google.com.au/url?sa=i&amp;rct=j&amp;q=&amp;esrc=s&amp;source=images&amp;cd=&amp;cad=rja&amp;uact=8&amp;ved=0ahUKEwjao4eqhIzTAhVHgrwKHRG4BysQjRwIBw&amp;url=https://www.zenithinteriors.com/sg/projects/corporate-travel-management&amp;psig=AFQjCNFt0VA81QvgiWOyxZL0Xq0ry6AWfQ&amp;ust=1491437642085500" TargetMode="External"/><Relationship Id="rId10" Type="http://schemas.openxmlformats.org/officeDocument/2006/relationships/image" Target="../media/image28.jpeg"/><Relationship Id="rId4" Type="http://schemas.openxmlformats.org/officeDocument/2006/relationships/image" Target="../media/image25.png"/><Relationship Id="rId9" Type="http://schemas.openxmlformats.org/officeDocument/2006/relationships/hyperlink" Target="https://www.google.com.au/url?sa=i&amp;rct=j&amp;q=&amp;esrc=s&amp;source=images&amp;cd=&amp;cad=rja&amp;uact=8&amp;ved=0ahUKEwih0Y_JhIzTAhXEzbwKHXJxBoUQjRwIBw&amp;url=https://www.consumercomplaints.in/idp-ielts-b103261&amp;psig=AFQjCNFz9ZkLJ0ScCGk1vpvoIvQfsZWJIg&amp;ust=1491437698151065"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s://www.google.com.au/url?sa=i&amp;rct=j&amp;q=&amp;esrc=s&amp;source=images&amp;cd=&amp;cad=rja&amp;uact=8&amp;ved=0ahUKEwjKlZyag4zTAhWEi7wKHfEpB6wQjRwIBw&amp;url=https://www.psychpress.com.au/clients.php&amp;psig=AFQjCNEq4ubV5Gy_iiqzyXYm-sWn73jedQ&amp;ust=1491437264769131" TargetMode="External"/><Relationship Id="rId7" Type="http://schemas.openxmlformats.org/officeDocument/2006/relationships/hyperlink" Target="http://www.whoshiring.co.nz/company/fisher-paykel-healthcare-jobs"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hyperlink" Target="http://www.google.com.au/url?sa=i&amp;rct=j&amp;q=&amp;esrc=s&amp;source=images&amp;cd=&amp;cad=rja&amp;uact=8&amp;ved=0ahUKEwiArJKrg4zTAhWIfrwKHS9wCyQQjRwIBw&amp;url=http://specialistmedicalcentre.com.au/specialist-medical-centre-occupant/ramsay-healthcare/&amp;psig=AFQjCNHBHmfnLaEhDx4-9rBMLIzLA_CQDg&amp;ust=1491437378542077" TargetMode="External"/><Relationship Id="rId10" Type="http://schemas.openxmlformats.org/officeDocument/2006/relationships/image" Target="../media/image32.png"/><Relationship Id="rId4" Type="http://schemas.openxmlformats.org/officeDocument/2006/relationships/image" Target="../media/image29.jpeg"/><Relationship Id="rId9" Type="http://schemas.openxmlformats.org/officeDocument/2006/relationships/hyperlink" Target="https://www.google.com.au/url?sa=i&amp;rct=j&amp;q=&amp;esrc=s&amp;source=images&amp;cd=&amp;cad=rja&amp;uact=8&amp;ved=0ahUKEwj6ja_Jg4zTAhVDv7wKHSFdD58QjRwIBw&amp;url=https://www.seek.com.au/companies/aristocrat-leisure-435086&amp;psig=AFQjCNEUj8M8nd0EuM3iM8W2nbAp2WAE7A&amp;ust=1491437438544368"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20000"/>
          </a:bodyPr>
          <a:lstStyle/>
          <a:p>
            <a:r>
              <a:rPr lang="en-AU" dirty="0">
                <a:solidFill>
                  <a:schemeClr val="accent6">
                    <a:lumMod val="75000"/>
                  </a:schemeClr>
                </a:solidFill>
              </a:rPr>
              <a:t>David Bryant, CEO Wealth &amp; CIO Australian Unity Group</a:t>
            </a:r>
          </a:p>
        </p:txBody>
      </p:sp>
      <p:sp>
        <p:nvSpPr>
          <p:cNvPr id="3" name="Text Placeholder 2"/>
          <p:cNvSpPr>
            <a:spLocks noGrp="1"/>
          </p:cNvSpPr>
          <p:nvPr>
            <p:ph type="body" sz="quarter" idx="10"/>
          </p:nvPr>
        </p:nvSpPr>
        <p:spPr/>
        <p:txBody>
          <a:bodyPr>
            <a:normAutofit fontScale="92500" lnSpcReduction="20000"/>
          </a:bodyPr>
          <a:lstStyle/>
          <a:p>
            <a:r>
              <a:rPr lang="en-AU" dirty="0">
                <a:solidFill>
                  <a:schemeClr val="tx1"/>
                </a:solidFill>
              </a:rPr>
              <a:t>April 2017</a:t>
            </a:r>
          </a:p>
        </p:txBody>
      </p:sp>
      <p:sp>
        <p:nvSpPr>
          <p:cNvPr id="4" name="Title 3"/>
          <p:cNvSpPr>
            <a:spLocks noGrp="1"/>
          </p:cNvSpPr>
          <p:nvPr>
            <p:ph type="title"/>
          </p:nvPr>
        </p:nvSpPr>
        <p:spPr>
          <a:xfrm>
            <a:off x="483180" y="3621866"/>
            <a:ext cx="8915400" cy="490849"/>
          </a:xfrm>
        </p:spPr>
        <p:txBody>
          <a:bodyPr/>
          <a:lstStyle/>
          <a:p>
            <a:r>
              <a:rPr lang="en-AU" dirty="0">
                <a:solidFill>
                  <a:schemeClr val="accent6">
                    <a:lumMod val="75000"/>
                  </a:schemeClr>
                </a:solidFill>
              </a:rPr>
              <a:t>Preparing your portfolio for rate rises</a:t>
            </a:r>
          </a:p>
        </p:txBody>
      </p:sp>
    </p:spTree>
    <p:extLst>
      <p:ext uri="{BB962C8B-B14F-4D97-AF65-F5344CB8AC3E}">
        <p14:creationId xmlns:p14="http://schemas.microsoft.com/office/powerpoint/2010/main" val="3732497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The question of interest rates</a:t>
            </a:r>
          </a:p>
        </p:txBody>
      </p:sp>
    </p:spTree>
    <p:extLst>
      <p:ext uri="{BB962C8B-B14F-4D97-AF65-F5344CB8AC3E}">
        <p14:creationId xmlns:p14="http://schemas.microsoft.com/office/powerpoint/2010/main" val="144826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11</a:t>
            </a:fld>
            <a:endParaRPr lang="en-US"/>
          </a:p>
        </p:txBody>
      </p:sp>
      <p:sp>
        <p:nvSpPr>
          <p:cNvPr id="3" name="Title 2"/>
          <p:cNvSpPr>
            <a:spLocks noGrp="1"/>
          </p:cNvSpPr>
          <p:nvPr>
            <p:ph type="title"/>
          </p:nvPr>
        </p:nvSpPr>
        <p:spPr/>
        <p:txBody>
          <a:bodyPr/>
          <a:lstStyle/>
          <a:p>
            <a:r>
              <a:rPr lang="en-AU" dirty="0"/>
              <a:t>All eyes are on the US</a:t>
            </a:r>
          </a:p>
        </p:txBody>
      </p:sp>
      <p:sp>
        <p:nvSpPr>
          <p:cNvPr id="5" name="Rectangle 4"/>
          <p:cNvSpPr/>
          <p:nvPr/>
        </p:nvSpPr>
        <p:spPr>
          <a:xfrm>
            <a:off x="870959" y="6262621"/>
            <a:ext cx="1180131" cy="215444"/>
          </a:xfrm>
          <a:prstGeom prst="rect">
            <a:avLst/>
          </a:prstGeom>
        </p:spPr>
        <p:txBody>
          <a:bodyPr wrap="none">
            <a:spAutoFit/>
          </a:bodyPr>
          <a:lstStyle/>
          <a:p>
            <a:r>
              <a:rPr lang="en-AU" sz="800" dirty="0"/>
              <a:t>Source: Bloomberg</a:t>
            </a:r>
          </a:p>
        </p:txBody>
      </p:sp>
      <p:pic>
        <p:nvPicPr>
          <p:cNvPr id="6" name="Picture 5">
            <a:extLst>
              <a:ext uri="{FF2B5EF4-FFF2-40B4-BE49-F238E27FC236}">
                <a16:creationId xmlns:a16="http://schemas.microsoft.com/office/drawing/2014/main" id="{40B04EE8-8DFE-427B-8C0E-9AE63C28DF05}"/>
              </a:ext>
            </a:extLst>
          </p:cNvPr>
          <p:cNvPicPr>
            <a:picLocks noChangeAspect="1"/>
          </p:cNvPicPr>
          <p:nvPr/>
        </p:nvPicPr>
        <p:blipFill>
          <a:blip r:embed="rId3"/>
          <a:stretch>
            <a:fillRect/>
          </a:stretch>
        </p:blipFill>
        <p:spPr>
          <a:xfrm>
            <a:off x="575035" y="1103250"/>
            <a:ext cx="8031637" cy="5070693"/>
          </a:xfrm>
          <a:prstGeom prst="rect">
            <a:avLst/>
          </a:prstGeom>
        </p:spPr>
      </p:pic>
    </p:spTree>
    <p:extLst>
      <p:ext uri="{BB962C8B-B14F-4D97-AF65-F5344CB8AC3E}">
        <p14:creationId xmlns:p14="http://schemas.microsoft.com/office/powerpoint/2010/main" val="3715349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12</a:t>
            </a:fld>
            <a:endParaRPr lang="en-US"/>
          </a:p>
        </p:txBody>
      </p:sp>
      <p:sp>
        <p:nvSpPr>
          <p:cNvPr id="3" name="Title 2"/>
          <p:cNvSpPr>
            <a:spLocks noGrp="1"/>
          </p:cNvSpPr>
          <p:nvPr>
            <p:ph type="title"/>
          </p:nvPr>
        </p:nvSpPr>
        <p:spPr/>
        <p:txBody>
          <a:bodyPr/>
          <a:lstStyle/>
          <a:p>
            <a:r>
              <a:rPr lang="en-AU" dirty="0"/>
              <a:t>US inflation</a:t>
            </a:r>
          </a:p>
        </p:txBody>
      </p:sp>
      <p:sp>
        <p:nvSpPr>
          <p:cNvPr id="8" name="Rectangle 7"/>
          <p:cNvSpPr/>
          <p:nvPr/>
        </p:nvSpPr>
        <p:spPr>
          <a:xfrm>
            <a:off x="870959" y="6368951"/>
            <a:ext cx="1180131" cy="215444"/>
          </a:xfrm>
          <a:prstGeom prst="rect">
            <a:avLst/>
          </a:prstGeom>
        </p:spPr>
        <p:txBody>
          <a:bodyPr wrap="none">
            <a:spAutoFit/>
          </a:bodyPr>
          <a:lstStyle/>
          <a:p>
            <a:r>
              <a:rPr lang="en-AU" sz="800" dirty="0"/>
              <a:t>Source: Bloomberg</a:t>
            </a:r>
          </a:p>
        </p:txBody>
      </p:sp>
      <p:pic>
        <p:nvPicPr>
          <p:cNvPr id="5" name="Picture 4">
            <a:extLst>
              <a:ext uri="{FF2B5EF4-FFF2-40B4-BE49-F238E27FC236}">
                <a16:creationId xmlns:a16="http://schemas.microsoft.com/office/drawing/2014/main" id="{8FC8FD61-0977-402A-96CB-0292CFBE55C2}"/>
              </a:ext>
            </a:extLst>
          </p:cNvPr>
          <p:cNvPicPr>
            <a:picLocks noChangeAspect="1"/>
          </p:cNvPicPr>
          <p:nvPr/>
        </p:nvPicPr>
        <p:blipFill>
          <a:blip r:embed="rId3"/>
          <a:stretch>
            <a:fillRect/>
          </a:stretch>
        </p:blipFill>
        <p:spPr>
          <a:xfrm>
            <a:off x="495300" y="958843"/>
            <a:ext cx="8233921" cy="5289216"/>
          </a:xfrm>
          <a:prstGeom prst="rect">
            <a:avLst/>
          </a:prstGeom>
        </p:spPr>
      </p:pic>
    </p:spTree>
    <p:extLst>
      <p:ext uri="{BB962C8B-B14F-4D97-AF65-F5344CB8AC3E}">
        <p14:creationId xmlns:p14="http://schemas.microsoft.com/office/powerpoint/2010/main" val="296771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13</a:t>
            </a:fld>
            <a:endParaRPr lang="en-US"/>
          </a:p>
        </p:txBody>
      </p:sp>
      <p:sp>
        <p:nvSpPr>
          <p:cNvPr id="3" name="Title 2"/>
          <p:cNvSpPr>
            <a:spLocks noGrp="1"/>
          </p:cNvSpPr>
          <p:nvPr>
            <p:ph type="title"/>
          </p:nvPr>
        </p:nvSpPr>
        <p:spPr>
          <a:xfrm>
            <a:off x="495300" y="435947"/>
            <a:ext cx="9559113" cy="1143000"/>
          </a:xfrm>
        </p:spPr>
        <p:txBody>
          <a:bodyPr>
            <a:normAutofit/>
          </a:bodyPr>
          <a:lstStyle/>
          <a:p>
            <a:r>
              <a:rPr lang="en-AU" dirty="0"/>
              <a:t>What is happening in Australia</a:t>
            </a:r>
          </a:p>
        </p:txBody>
      </p:sp>
      <p:sp>
        <p:nvSpPr>
          <p:cNvPr id="9" name="Rectangle 8"/>
          <p:cNvSpPr/>
          <p:nvPr/>
        </p:nvSpPr>
        <p:spPr>
          <a:xfrm>
            <a:off x="870958" y="6359755"/>
            <a:ext cx="1180131" cy="215444"/>
          </a:xfrm>
          <a:prstGeom prst="rect">
            <a:avLst/>
          </a:prstGeom>
        </p:spPr>
        <p:txBody>
          <a:bodyPr wrap="none">
            <a:spAutoFit/>
          </a:bodyPr>
          <a:lstStyle/>
          <a:p>
            <a:r>
              <a:rPr lang="en-AU" sz="800" dirty="0"/>
              <a:t>Source: Bloomberg</a:t>
            </a:r>
          </a:p>
        </p:txBody>
      </p:sp>
      <p:pic>
        <p:nvPicPr>
          <p:cNvPr id="5" name="Picture 4">
            <a:extLst>
              <a:ext uri="{FF2B5EF4-FFF2-40B4-BE49-F238E27FC236}">
                <a16:creationId xmlns:a16="http://schemas.microsoft.com/office/drawing/2014/main" id="{442DA600-3B1D-4ECC-B2E4-72B90A6CA6D7}"/>
              </a:ext>
            </a:extLst>
          </p:cNvPr>
          <p:cNvPicPr>
            <a:picLocks noChangeAspect="1"/>
          </p:cNvPicPr>
          <p:nvPr/>
        </p:nvPicPr>
        <p:blipFill>
          <a:blip r:embed="rId3"/>
          <a:stretch>
            <a:fillRect/>
          </a:stretch>
        </p:blipFill>
        <p:spPr>
          <a:xfrm>
            <a:off x="697584" y="1007447"/>
            <a:ext cx="8597245" cy="5223793"/>
          </a:xfrm>
          <a:prstGeom prst="rect">
            <a:avLst/>
          </a:prstGeom>
        </p:spPr>
      </p:pic>
    </p:spTree>
    <p:extLst>
      <p:ext uri="{BB962C8B-B14F-4D97-AF65-F5344CB8AC3E}">
        <p14:creationId xmlns:p14="http://schemas.microsoft.com/office/powerpoint/2010/main" val="270490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14</a:t>
            </a:fld>
            <a:endParaRPr lang="en-US"/>
          </a:p>
        </p:txBody>
      </p:sp>
      <p:sp>
        <p:nvSpPr>
          <p:cNvPr id="3" name="Title 2"/>
          <p:cNvSpPr>
            <a:spLocks noGrp="1"/>
          </p:cNvSpPr>
          <p:nvPr>
            <p:ph type="title"/>
          </p:nvPr>
        </p:nvSpPr>
        <p:spPr/>
        <p:txBody>
          <a:bodyPr/>
          <a:lstStyle/>
          <a:p>
            <a:r>
              <a:rPr lang="en-AU" dirty="0"/>
              <a:t>Leading share markets</a:t>
            </a:r>
          </a:p>
        </p:txBody>
      </p:sp>
      <p:graphicFrame>
        <p:nvGraphicFramePr>
          <p:cNvPr id="4" name="Table 3"/>
          <p:cNvGraphicFramePr>
            <a:graphicFrameLocks noGrp="1"/>
          </p:cNvGraphicFramePr>
          <p:nvPr>
            <p:extLst>
              <p:ext uri="{D42A27DB-BD31-4B8C-83A1-F6EECF244321}">
                <p14:modId xmlns:p14="http://schemas.microsoft.com/office/powerpoint/2010/main" val="563273687"/>
              </p:ext>
            </p:extLst>
          </p:nvPr>
        </p:nvGraphicFramePr>
        <p:xfrm>
          <a:off x="1145375" y="1695899"/>
          <a:ext cx="6967267" cy="3205720"/>
        </p:xfrm>
        <a:graphic>
          <a:graphicData uri="http://schemas.openxmlformats.org/drawingml/2006/table">
            <a:tbl>
              <a:tblPr>
                <a:tableStyleId>{5C22544A-7EE6-4342-B048-85BDC9FD1C3A}</a:tableStyleId>
              </a:tblPr>
              <a:tblGrid>
                <a:gridCol w="2015602">
                  <a:extLst>
                    <a:ext uri="{9D8B030D-6E8A-4147-A177-3AD203B41FA5}">
                      <a16:colId xmlns:a16="http://schemas.microsoft.com/office/drawing/2014/main" val="20000"/>
                    </a:ext>
                  </a:extLst>
                </a:gridCol>
                <a:gridCol w="1834199">
                  <a:extLst>
                    <a:ext uri="{9D8B030D-6E8A-4147-A177-3AD203B41FA5}">
                      <a16:colId xmlns:a16="http://schemas.microsoft.com/office/drawing/2014/main" val="20001"/>
                    </a:ext>
                  </a:extLst>
                </a:gridCol>
                <a:gridCol w="1676418">
                  <a:extLst>
                    <a:ext uri="{9D8B030D-6E8A-4147-A177-3AD203B41FA5}">
                      <a16:colId xmlns:a16="http://schemas.microsoft.com/office/drawing/2014/main" val="20002"/>
                    </a:ext>
                  </a:extLst>
                </a:gridCol>
                <a:gridCol w="1441048">
                  <a:extLst>
                    <a:ext uri="{9D8B030D-6E8A-4147-A177-3AD203B41FA5}">
                      <a16:colId xmlns:a16="http://schemas.microsoft.com/office/drawing/2014/main" val="20003"/>
                    </a:ext>
                  </a:extLst>
                </a:gridCol>
              </a:tblGrid>
              <a:tr h="236869">
                <a:tc>
                  <a:txBody>
                    <a:bodyPr/>
                    <a:lstStyle/>
                    <a:p>
                      <a:pPr algn="l" fontAlgn="b"/>
                      <a:r>
                        <a:rPr lang="en-AU" sz="1400" u="none" strike="noStrike" dirty="0">
                          <a:effectLst/>
                        </a:rPr>
                        <a:t> </a:t>
                      </a:r>
                      <a:endParaRPr lang="en-AU" sz="1400" b="0" i="0" u="none" strike="noStrike" dirty="0">
                        <a:solidFill>
                          <a:srgbClr val="000000"/>
                        </a:solidFill>
                        <a:effectLst/>
                        <a:latin typeface="Calibri"/>
                      </a:endParaRPr>
                    </a:p>
                  </a:txBody>
                  <a:tcPr marL="11843" marR="11843" marT="11843" marB="0" anchor="b">
                    <a:solidFill>
                      <a:schemeClr val="accent6">
                        <a:lumMod val="75000"/>
                      </a:schemeClr>
                    </a:solidFill>
                  </a:tcPr>
                </a:tc>
                <a:tc>
                  <a:txBody>
                    <a:bodyPr/>
                    <a:lstStyle/>
                    <a:p>
                      <a:pPr algn="r" fontAlgn="b"/>
                      <a:r>
                        <a:rPr lang="en-AU" sz="1400" b="1" u="none" strike="noStrike" dirty="0">
                          <a:solidFill>
                            <a:schemeClr val="bg1"/>
                          </a:solidFill>
                          <a:effectLst/>
                        </a:rPr>
                        <a:t> 2007/08 Peak </a:t>
                      </a:r>
                      <a:endParaRPr lang="en-AU" sz="1400" b="1" i="0" u="none" strike="noStrike" dirty="0">
                        <a:solidFill>
                          <a:schemeClr val="bg1"/>
                        </a:solidFill>
                        <a:effectLst/>
                        <a:latin typeface="Calibri"/>
                      </a:endParaRPr>
                    </a:p>
                  </a:txBody>
                  <a:tcPr marL="11843" marR="11843" marT="11843" marB="0" anchor="b">
                    <a:solidFill>
                      <a:schemeClr val="accent6">
                        <a:lumMod val="75000"/>
                      </a:schemeClr>
                    </a:solidFill>
                  </a:tcPr>
                </a:tc>
                <a:tc>
                  <a:txBody>
                    <a:bodyPr/>
                    <a:lstStyle/>
                    <a:p>
                      <a:pPr algn="r" fontAlgn="b"/>
                      <a:r>
                        <a:rPr lang="en-AU" sz="1400" b="1" u="none" strike="noStrike" dirty="0">
                          <a:solidFill>
                            <a:schemeClr val="bg1"/>
                          </a:solidFill>
                          <a:effectLst/>
                        </a:rPr>
                        <a:t>31</a:t>
                      </a:r>
                      <a:r>
                        <a:rPr lang="en-AU" sz="1400" b="1" u="none" strike="noStrike" baseline="0" dirty="0">
                          <a:solidFill>
                            <a:schemeClr val="bg1"/>
                          </a:solidFill>
                          <a:effectLst/>
                        </a:rPr>
                        <a:t> March </a:t>
                      </a:r>
                      <a:r>
                        <a:rPr lang="en-AU" sz="1400" b="1" u="none" strike="noStrike" dirty="0">
                          <a:solidFill>
                            <a:schemeClr val="bg1"/>
                          </a:solidFill>
                          <a:effectLst/>
                        </a:rPr>
                        <a:t>2017</a:t>
                      </a:r>
                      <a:endParaRPr lang="en-AU" sz="1400" b="1" i="0" u="none" strike="noStrike" dirty="0">
                        <a:solidFill>
                          <a:schemeClr val="bg1"/>
                        </a:solidFill>
                        <a:effectLst/>
                        <a:latin typeface="Calibri"/>
                      </a:endParaRPr>
                    </a:p>
                  </a:txBody>
                  <a:tcPr marL="11843" marR="11843" marT="11843" marB="0" anchor="b">
                    <a:solidFill>
                      <a:schemeClr val="accent6">
                        <a:lumMod val="75000"/>
                      </a:schemeClr>
                    </a:solidFill>
                  </a:tcPr>
                </a:tc>
                <a:tc>
                  <a:txBody>
                    <a:bodyPr/>
                    <a:lstStyle/>
                    <a:p>
                      <a:pPr algn="r" fontAlgn="b"/>
                      <a:r>
                        <a:rPr lang="en-AU" sz="1400" b="1" u="none" strike="noStrike" dirty="0">
                          <a:solidFill>
                            <a:schemeClr val="bg1"/>
                          </a:solidFill>
                          <a:effectLst/>
                        </a:rPr>
                        <a:t> % Change </a:t>
                      </a:r>
                      <a:endParaRPr lang="en-AU" sz="1400" b="1" i="0" u="none" strike="noStrike" dirty="0">
                        <a:solidFill>
                          <a:schemeClr val="bg1"/>
                        </a:solidFill>
                        <a:effectLst/>
                        <a:latin typeface="Calibri"/>
                      </a:endParaRPr>
                    </a:p>
                  </a:txBody>
                  <a:tcPr marL="11843" marR="11843" marT="11843" marB="0" anchor="b">
                    <a:solidFill>
                      <a:schemeClr val="accent6">
                        <a:lumMod val="75000"/>
                      </a:schemeClr>
                    </a:solidFill>
                  </a:tcPr>
                </a:tc>
                <a:extLst>
                  <a:ext uri="{0D108BD9-81ED-4DB2-BD59-A6C34878D82A}">
                    <a16:rowId xmlns:a16="http://schemas.microsoft.com/office/drawing/2014/main" val="10000"/>
                  </a:ext>
                </a:extLst>
              </a:tr>
              <a:tr h="448925">
                <a:tc>
                  <a:txBody>
                    <a:bodyPr/>
                    <a:lstStyle/>
                    <a:p>
                      <a:pPr algn="l" fontAlgn="b"/>
                      <a:r>
                        <a:rPr lang="en-AU" sz="1400" b="1" u="none" strike="noStrike" dirty="0">
                          <a:effectLst/>
                        </a:rPr>
                        <a:t> ASX 200 </a:t>
                      </a:r>
                    </a:p>
                  </a:txBody>
                  <a:tcPr marL="11843" marR="11843" marT="11843" marB="0" anchor="b">
                    <a:noFill/>
                  </a:tcPr>
                </a:tc>
                <a:tc>
                  <a:txBody>
                    <a:bodyPr/>
                    <a:lstStyle/>
                    <a:p>
                      <a:pPr algn="r" fontAlgn="b"/>
                      <a:r>
                        <a:rPr lang="en-AU" sz="1400" u="none" strike="noStrike" dirty="0">
                          <a:effectLst/>
                        </a:rPr>
                        <a:t>             6,754.1 </a:t>
                      </a:r>
                      <a:endParaRPr lang="en-AU" sz="1400" b="0" i="0" u="none" strike="noStrike" dirty="0">
                        <a:solidFill>
                          <a:srgbClr val="000000"/>
                        </a:solidFill>
                        <a:effectLst/>
                        <a:latin typeface="Calibri"/>
                      </a:endParaRPr>
                    </a:p>
                  </a:txBody>
                  <a:tcPr marL="11843" marR="11843" marT="11843" marB="0" anchor="b">
                    <a:noFill/>
                  </a:tcPr>
                </a:tc>
                <a:tc>
                  <a:txBody>
                    <a:bodyPr/>
                    <a:lstStyle/>
                    <a:p>
                      <a:pPr algn="r" fontAlgn="b"/>
                      <a:r>
                        <a:rPr lang="en-AU" sz="1400" u="none" strike="noStrike">
                          <a:effectLst/>
                        </a:rPr>
                        <a:t>       5,864.9 </a:t>
                      </a:r>
                      <a:endParaRPr lang="en-AU" sz="1400" b="0" i="0" u="none" strike="noStrike">
                        <a:solidFill>
                          <a:srgbClr val="000000"/>
                        </a:solidFill>
                        <a:effectLst/>
                        <a:latin typeface="Calibri"/>
                      </a:endParaRPr>
                    </a:p>
                  </a:txBody>
                  <a:tcPr marL="11843" marR="11843" marT="11843" marB="0" anchor="b">
                    <a:noFill/>
                  </a:tcPr>
                </a:tc>
                <a:tc>
                  <a:txBody>
                    <a:bodyPr/>
                    <a:lstStyle/>
                    <a:p>
                      <a:pPr algn="r" fontAlgn="b"/>
                      <a:r>
                        <a:rPr lang="en-AU" sz="1400" u="none" strike="noStrike" dirty="0">
                          <a:effectLst/>
                        </a:rPr>
                        <a:t>-13.2%</a:t>
                      </a:r>
                      <a:endParaRPr lang="en-AU" sz="1400" b="0" i="0" u="none" strike="noStrike" dirty="0">
                        <a:solidFill>
                          <a:srgbClr val="000000"/>
                        </a:solidFill>
                        <a:effectLst/>
                        <a:latin typeface="Calibri"/>
                      </a:endParaRPr>
                    </a:p>
                  </a:txBody>
                  <a:tcPr marL="11843" marR="11843" marT="11843" marB="0" anchor="b">
                    <a:noFill/>
                  </a:tcPr>
                </a:tc>
                <a:extLst>
                  <a:ext uri="{0D108BD9-81ED-4DB2-BD59-A6C34878D82A}">
                    <a16:rowId xmlns:a16="http://schemas.microsoft.com/office/drawing/2014/main" val="10001"/>
                  </a:ext>
                </a:extLst>
              </a:tr>
              <a:tr h="488503">
                <a:tc>
                  <a:txBody>
                    <a:bodyPr/>
                    <a:lstStyle/>
                    <a:p>
                      <a:pPr algn="l" fontAlgn="b"/>
                      <a:r>
                        <a:rPr lang="en-AU" sz="1400" b="1" u="none" strike="noStrike" dirty="0">
                          <a:effectLst/>
                        </a:rPr>
                        <a:t> Tokyo </a:t>
                      </a:r>
                      <a:r>
                        <a:rPr lang="en-AU" sz="1400" b="1" u="none" strike="noStrike" dirty="0" err="1">
                          <a:effectLst/>
                        </a:rPr>
                        <a:t>Topix</a:t>
                      </a:r>
                      <a:r>
                        <a:rPr lang="en-AU" sz="1400" b="1" u="none" strike="noStrike" dirty="0">
                          <a:effectLst/>
                        </a:rPr>
                        <a:t> </a:t>
                      </a:r>
                    </a:p>
                  </a:txBody>
                  <a:tcPr marL="11843" marR="11843" marT="11843" marB="0" anchor="b">
                    <a:solidFill>
                      <a:schemeClr val="accent6">
                        <a:lumMod val="20000"/>
                        <a:lumOff val="80000"/>
                      </a:schemeClr>
                    </a:solidFill>
                  </a:tcPr>
                </a:tc>
                <a:tc>
                  <a:txBody>
                    <a:bodyPr/>
                    <a:lstStyle/>
                    <a:p>
                      <a:pPr algn="r" fontAlgn="b"/>
                      <a:r>
                        <a:rPr lang="en-AU" sz="1400" u="none" strike="noStrike" dirty="0">
                          <a:effectLst/>
                        </a:rPr>
                        <a:t>             1,774.9 </a:t>
                      </a:r>
                      <a:endParaRPr lang="en-AU" sz="1400" b="0" i="0" u="none" strike="noStrike" dirty="0">
                        <a:solidFill>
                          <a:srgbClr val="000000"/>
                        </a:solidFill>
                        <a:effectLst/>
                        <a:latin typeface="Calibri"/>
                      </a:endParaRPr>
                    </a:p>
                  </a:txBody>
                  <a:tcPr marL="11843" marR="11843" marT="11843" marB="0" anchor="b">
                    <a:solidFill>
                      <a:schemeClr val="accent6">
                        <a:lumMod val="20000"/>
                        <a:lumOff val="80000"/>
                      </a:schemeClr>
                    </a:solidFill>
                  </a:tcPr>
                </a:tc>
                <a:tc>
                  <a:txBody>
                    <a:bodyPr/>
                    <a:lstStyle/>
                    <a:p>
                      <a:pPr algn="r" fontAlgn="b"/>
                      <a:r>
                        <a:rPr lang="en-AU" sz="1400" u="none" strike="noStrike" dirty="0">
                          <a:effectLst/>
                        </a:rPr>
                        <a:t>       1,512.6 </a:t>
                      </a:r>
                      <a:endParaRPr lang="en-AU" sz="1400" b="0" i="0" u="none" strike="noStrike" dirty="0">
                        <a:solidFill>
                          <a:srgbClr val="000000"/>
                        </a:solidFill>
                        <a:effectLst/>
                        <a:latin typeface="Calibri"/>
                      </a:endParaRPr>
                    </a:p>
                  </a:txBody>
                  <a:tcPr marL="11843" marR="11843" marT="11843" marB="0" anchor="b">
                    <a:solidFill>
                      <a:schemeClr val="accent6">
                        <a:lumMod val="20000"/>
                        <a:lumOff val="80000"/>
                      </a:schemeClr>
                    </a:solidFill>
                  </a:tcPr>
                </a:tc>
                <a:tc>
                  <a:txBody>
                    <a:bodyPr/>
                    <a:lstStyle/>
                    <a:p>
                      <a:pPr algn="r" fontAlgn="b"/>
                      <a:r>
                        <a:rPr lang="en-AU" sz="1400" u="none" strike="noStrike" dirty="0">
                          <a:effectLst/>
                        </a:rPr>
                        <a:t>-14.8%</a:t>
                      </a:r>
                      <a:endParaRPr lang="en-AU" sz="1400" b="0" i="0" u="none" strike="noStrike" dirty="0">
                        <a:solidFill>
                          <a:srgbClr val="000000"/>
                        </a:solidFill>
                        <a:effectLst/>
                        <a:latin typeface="Calibri"/>
                      </a:endParaRPr>
                    </a:p>
                  </a:txBody>
                  <a:tcPr marL="11843" marR="11843" marT="11843" marB="0" anchor="b">
                    <a:solidFill>
                      <a:schemeClr val="accent6">
                        <a:lumMod val="20000"/>
                        <a:lumOff val="80000"/>
                      </a:schemeClr>
                    </a:solidFill>
                  </a:tcPr>
                </a:tc>
                <a:extLst>
                  <a:ext uri="{0D108BD9-81ED-4DB2-BD59-A6C34878D82A}">
                    <a16:rowId xmlns:a16="http://schemas.microsoft.com/office/drawing/2014/main" val="10002"/>
                  </a:ext>
                </a:extLst>
              </a:tr>
              <a:tr h="517448">
                <a:tc>
                  <a:txBody>
                    <a:bodyPr/>
                    <a:lstStyle/>
                    <a:p>
                      <a:pPr algn="l" fontAlgn="b"/>
                      <a:r>
                        <a:rPr lang="en-AU" sz="1400" b="1" u="none" strike="noStrike" dirty="0">
                          <a:effectLst/>
                        </a:rPr>
                        <a:t> German DAX</a:t>
                      </a:r>
                    </a:p>
                  </a:txBody>
                  <a:tcPr marL="11843" marR="11843" marT="11843" marB="0" anchor="b">
                    <a:noFill/>
                  </a:tcPr>
                </a:tc>
                <a:tc>
                  <a:txBody>
                    <a:bodyPr/>
                    <a:lstStyle/>
                    <a:p>
                      <a:pPr algn="r" fontAlgn="b"/>
                      <a:r>
                        <a:rPr lang="en-AU" sz="1400" b="0" i="0" u="none" strike="noStrike" dirty="0">
                          <a:solidFill>
                            <a:srgbClr val="000000"/>
                          </a:solidFill>
                          <a:effectLst/>
                          <a:latin typeface="+mn-lt"/>
                        </a:rPr>
                        <a:t>8,067.3</a:t>
                      </a:r>
                    </a:p>
                  </a:txBody>
                  <a:tcPr marL="11843" marR="11843" marT="11843" marB="0" anchor="b">
                    <a:noFill/>
                  </a:tcPr>
                </a:tc>
                <a:tc>
                  <a:txBody>
                    <a:bodyPr/>
                    <a:lstStyle/>
                    <a:p>
                      <a:pPr algn="r" fontAlgn="b"/>
                      <a:r>
                        <a:rPr lang="en-AU" sz="1400" b="0" i="0" u="none" strike="noStrike" dirty="0">
                          <a:solidFill>
                            <a:srgbClr val="000000"/>
                          </a:solidFill>
                          <a:effectLst/>
                          <a:latin typeface="+mn-lt"/>
                        </a:rPr>
                        <a:t>12,312.9</a:t>
                      </a:r>
                    </a:p>
                  </a:txBody>
                  <a:tcPr marL="11843" marR="11843" marT="11843" marB="0" anchor="b">
                    <a:noFill/>
                  </a:tcPr>
                </a:tc>
                <a:tc>
                  <a:txBody>
                    <a:bodyPr/>
                    <a:lstStyle/>
                    <a:p>
                      <a:pPr algn="r" fontAlgn="b"/>
                      <a:r>
                        <a:rPr lang="en-AU" sz="1400" b="0" i="0" u="none" strike="noStrike" dirty="0">
                          <a:solidFill>
                            <a:srgbClr val="000000"/>
                          </a:solidFill>
                          <a:effectLst/>
                          <a:latin typeface="+mn-lt"/>
                        </a:rPr>
                        <a:t>52.6%</a:t>
                      </a:r>
                    </a:p>
                  </a:txBody>
                  <a:tcPr marL="11843" marR="11843" marT="11843" marB="0" anchor="b">
                    <a:noFill/>
                  </a:tcPr>
                </a:tc>
                <a:extLst>
                  <a:ext uri="{0D108BD9-81ED-4DB2-BD59-A6C34878D82A}">
                    <a16:rowId xmlns:a16="http://schemas.microsoft.com/office/drawing/2014/main" val="10003"/>
                  </a:ext>
                </a:extLst>
              </a:tr>
              <a:tr h="503872">
                <a:tc>
                  <a:txBody>
                    <a:bodyPr/>
                    <a:lstStyle/>
                    <a:p>
                      <a:pPr algn="l" fontAlgn="b"/>
                      <a:r>
                        <a:rPr lang="en-AU" sz="1400" b="1" u="none" strike="noStrike" dirty="0">
                          <a:effectLst/>
                        </a:rPr>
                        <a:t> Dow Jones </a:t>
                      </a:r>
                    </a:p>
                  </a:txBody>
                  <a:tcPr marL="11843" marR="11843" marT="11843" marB="0" anchor="b">
                    <a:solidFill>
                      <a:schemeClr val="accent6">
                        <a:lumMod val="20000"/>
                        <a:lumOff val="80000"/>
                      </a:schemeClr>
                    </a:solidFill>
                  </a:tcPr>
                </a:tc>
                <a:tc>
                  <a:txBody>
                    <a:bodyPr/>
                    <a:lstStyle/>
                    <a:p>
                      <a:pPr algn="r" fontAlgn="b"/>
                      <a:r>
                        <a:rPr lang="en-AU" sz="1400" u="none" strike="noStrike" dirty="0">
                          <a:effectLst/>
                        </a:rPr>
                        <a:t>           13,930.0 </a:t>
                      </a:r>
                      <a:endParaRPr lang="en-AU" sz="1400" b="0" i="0" u="none" strike="noStrike" dirty="0">
                        <a:solidFill>
                          <a:srgbClr val="000000"/>
                        </a:solidFill>
                        <a:effectLst/>
                        <a:latin typeface="Calibri"/>
                      </a:endParaRPr>
                    </a:p>
                  </a:txBody>
                  <a:tcPr marL="11843" marR="11843" marT="11843" marB="0" anchor="b">
                    <a:solidFill>
                      <a:schemeClr val="accent6">
                        <a:lumMod val="20000"/>
                        <a:lumOff val="80000"/>
                      </a:schemeClr>
                    </a:solidFill>
                  </a:tcPr>
                </a:tc>
                <a:tc>
                  <a:txBody>
                    <a:bodyPr/>
                    <a:lstStyle/>
                    <a:p>
                      <a:pPr algn="r" fontAlgn="b"/>
                      <a:r>
                        <a:rPr lang="en-AU" sz="1400" u="none" strike="noStrike" dirty="0">
                          <a:effectLst/>
                        </a:rPr>
                        <a:t>     20,663.2 </a:t>
                      </a:r>
                      <a:endParaRPr lang="en-AU" sz="1400" b="0" i="0" u="none" strike="noStrike" dirty="0">
                        <a:solidFill>
                          <a:srgbClr val="000000"/>
                        </a:solidFill>
                        <a:effectLst/>
                        <a:latin typeface="Calibri"/>
                      </a:endParaRPr>
                    </a:p>
                  </a:txBody>
                  <a:tcPr marL="11843" marR="11843" marT="11843" marB="0" anchor="b">
                    <a:solidFill>
                      <a:schemeClr val="accent6">
                        <a:lumMod val="20000"/>
                        <a:lumOff val="80000"/>
                      </a:schemeClr>
                    </a:solidFill>
                  </a:tcPr>
                </a:tc>
                <a:tc>
                  <a:txBody>
                    <a:bodyPr/>
                    <a:lstStyle/>
                    <a:p>
                      <a:pPr algn="r" fontAlgn="b"/>
                      <a:r>
                        <a:rPr lang="en-AU" sz="1400" u="none" strike="noStrike" dirty="0">
                          <a:effectLst/>
                        </a:rPr>
                        <a:t>48.3%</a:t>
                      </a:r>
                      <a:endParaRPr lang="en-AU" sz="1400" b="0" i="0" u="none" strike="noStrike" dirty="0">
                        <a:solidFill>
                          <a:srgbClr val="000000"/>
                        </a:solidFill>
                        <a:effectLst/>
                        <a:latin typeface="Calibri"/>
                      </a:endParaRPr>
                    </a:p>
                  </a:txBody>
                  <a:tcPr marL="11843" marR="11843" marT="11843" marB="0" anchor="b">
                    <a:solidFill>
                      <a:schemeClr val="accent6">
                        <a:lumMod val="20000"/>
                        <a:lumOff val="80000"/>
                      </a:schemeClr>
                    </a:solidFill>
                  </a:tcPr>
                </a:tc>
                <a:extLst>
                  <a:ext uri="{0D108BD9-81ED-4DB2-BD59-A6C34878D82A}">
                    <a16:rowId xmlns:a16="http://schemas.microsoft.com/office/drawing/2014/main" val="10004"/>
                  </a:ext>
                </a:extLst>
              </a:tr>
              <a:tr h="532807">
                <a:tc>
                  <a:txBody>
                    <a:bodyPr/>
                    <a:lstStyle/>
                    <a:p>
                      <a:pPr algn="l" fontAlgn="b"/>
                      <a:r>
                        <a:rPr lang="en-AU" sz="1400" b="1" u="none" strike="noStrike" dirty="0">
                          <a:effectLst/>
                        </a:rPr>
                        <a:t> S&amp;P 500 </a:t>
                      </a:r>
                    </a:p>
                  </a:txBody>
                  <a:tcPr marL="11843" marR="11843" marT="11843" marB="0" anchor="b">
                    <a:noFill/>
                  </a:tcPr>
                </a:tc>
                <a:tc>
                  <a:txBody>
                    <a:bodyPr/>
                    <a:lstStyle/>
                    <a:p>
                      <a:pPr algn="r" fontAlgn="b"/>
                      <a:r>
                        <a:rPr lang="en-AU" sz="1400" u="none" strike="noStrike" dirty="0">
                          <a:effectLst/>
                        </a:rPr>
                        <a:t>             1,549.4 </a:t>
                      </a:r>
                      <a:endParaRPr lang="en-AU" sz="1400" b="0" i="0" u="none" strike="noStrike" dirty="0">
                        <a:solidFill>
                          <a:srgbClr val="000000"/>
                        </a:solidFill>
                        <a:effectLst/>
                        <a:latin typeface="Calibri"/>
                      </a:endParaRPr>
                    </a:p>
                  </a:txBody>
                  <a:tcPr marL="11843" marR="11843" marT="11843" marB="0" anchor="b">
                    <a:noFill/>
                  </a:tcPr>
                </a:tc>
                <a:tc>
                  <a:txBody>
                    <a:bodyPr/>
                    <a:lstStyle/>
                    <a:p>
                      <a:pPr algn="r" fontAlgn="b"/>
                      <a:r>
                        <a:rPr lang="en-AU" sz="1400" u="none" strike="noStrike" dirty="0">
                          <a:effectLst/>
                        </a:rPr>
                        <a:t>       2,362.7 </a:t>
                      </a:r>
                      <a:endParaRPr lang="en-AU" sz="1400" b="0" i="0" u="none" strike="noStrike" dirty="0">
                        <a:solidFill>
                          <a:srgbClr val="000000"/>
                        </a:solidFill>
                        <a:effectLst/>
                        <a:latin typeface="Calibri"/>
                      </a:endParaRPr>
                    </a:p>
                  </a:txBody>
                  <a:tcPr marL="11843" marR="11843" marT="11843" marB="0" anchor="b">
                    <a:noFill/>
                  </a:tcPr>
                </a:tc>
                <a:tc>
                  <a:txBody>
                    <a:bodyPr/>
                    <a:lstStyle/>
                    <a:p>
                      <a:pPr algn="r" fontAlgn="b"/>
                      <a:r>
                        <a:rPr lang="en-AU" sz="1400" u="none" strike="noStrike" dirty="0">
                          <a:effectLst/>
                        </a:rPr>
                        <a:t>52.5%</a:t>
                      </a:r>
                      <a:endParaRPr lang="en-AU" sz="1400" b="0" i="0" u="none" strike="noStrike" dirty="0">
                        <a:solidFill>
                          <a:srgbClr val="000000"/>
                        </a:solidFill>
                        <a:effectLst/>
                        <a:latin typeface="Calibri"/>
                      </a:endParaRPr>
                    </a:p>
                  </a:txBody>
                  <a:tcPr marL="11843" marR="11843" marT="11843" marB="0" anchor="b">
                    <a:noFill/>
                  </a:tcPr>
                </a:tc>
                <a:extLst>
                  <a:ext uri="{0D108BD9-81ED-4DB2-BD59-A6C34878D82A}">
                    <a16:rowId xmlns:a16="http://schemas.microsoft.com/office/drawing/2014/main" val="10005"/>
                  </a:ext>
                </a:extLst>
              </a:tr>
              <a:tr h="477296">
                <a:tc>
                  <a:txBody>
                    <a:bodyPr/>
                    <a:lstStyle/>
                    <a:p>
                      <a:pPr algn="l" fontAlgn="b"/>
                      <a:r>
                        <a:rPr lang="en-AU" sz="1400" b="1" u="none" strike="noStrike" dirty="0">
                          <a:effectLst/>
                        </a:rPr>
                        <a:t> FTSE </a:t>
                      </a:r>
                    </a:p>
                  </a:txBody>
                  <a:tcPr marL="11843" marR="11843" marT="11843" marB="0" anchor="b">
                    <a:solidFill>
                      <a:schemeClr val="accent6">
                        <a:lumMod val="20000"/>
                        <a:lumOff val="80000"/>
                      </a:schemeClr>
                    </a:solidFill>
                  </a:tcPr>
                </a:tc>
                <a:tc>
                  <a:txBody>
                    <a:bodyPr/>
                    <a:lstStyle/>
                    <a:p>
                      <a:pPr algn="r" fontAlgn="b"/>
                      <a:r>
                        <a:rPr lang="en-AU" sz="1400" u="none" strike="noStrike" dirty="0">
                          <a:effectLst/>
                        </a:rPr>
                        <a:t>             6,721.6 </a:t>
                      </a:r>
                      <a:endParaRPr lang="en-AU" sz="1400" b="0" i="0" u="none" strike="noStrike" dirty="0">
                        <a:solidFill>
                          <a:srgbClr val="000000"/>
                        </a:solidFill>
                        <a:effectLst/>
                        <a:latin typeface="Calibri"/>
                      </a:endParaRPr>
                    </a:p>
                  </a:txBody>
                  <a:tcPr marL="11843" marR="11843" marT="11843" marB="0" anchor="b">
                    <a:solidFill>
                      <a:schemeClr val="accent6">
                        <a:lumMod val="20000"/>
                        <a:lumOff val="80000"/>
                      </a:schemeClr>
                    </a:solidFill>
                  </a:tcPr>
                </a:tc>
                <a:tc>
                  <a:txBody>
                    <a:bodyPr/>
                    <a:lstStyle/>
                    <a:p>
                      <a:pPr algn="r" fontAlgn="b"/>
                      <a:r>
                        <a:rPr lang="en-AU" sz="1400" u="none" strike="noStrike" dirty="0">
                          <a:effectLst/>
                        </a:rPr>
                        <a:t>       7,322.9 </a:t>
                      </a:r>
                      <a:endParaRPr lang="en-AU" sz="1400" b="0" i="0" u="none" strike="noStrike" dirty="0">
                        <a:solidFill>
                          <a:srgbClr val="000000"/>
                        </a:solidFill>
                        <a:effectLst/>
                        <a:latin typeface="Calibri"/>
                      </a:endParaRPr>
                    </a:p>
                  </a:txBody>
                  <a:tcPr marL="11843" marR="11843" marT="11843" marB="0" anchor="b">
                    <a:solidFill>
                      <a:schemeClr val="accent6">
                        <a:lumMod val="20000"/>
                        <a:lumOff val="80000"/>
                      </a:schemeClr>
                    </a:solidFill>
                  </a:tcPr>
                </a:tc>
                <a:tc>
                  <a:txBody>
                    <a:bodyPr/>
                    <a:lstStyle/>
                    <a:p>
                      <a:pPr algn="r" fontAlgn="b"/>
                      <a:r>
                        <a:rPr lang="en-AU" sz="1400" u="none" strike="noStrike" dirty="0">
                          <a:effectLst/>
                        </a:rPr>
                        <a:t>8.9%</a:t>
                      </a:r>
                      <a:endParaRPr lang="en-AU" sz="1400" b="0" i="0" u="none" strike="noStrike" dirty="0">
                        <a:solidFill>
                          <a:srgbClr val="000000"/>
                        </a:solidFill>
                        <a:effectLst/>
                        <a:latin typeface="Calibri"/>
                      </a:endParaRPr>
                    </a:p>
                  </a:txBody>
                  <a:tcPr marL="11843" marR="11843" marT="11843" marB="0" anchor="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7" name="Rectangle 6"/>
          <p:cNvSpPr/>
          <p:nvPr/>
        </p:nvSpPr>
        <p:spPr>
          <a:xfrm>
            <a:off x="1145375" y="5073215"/>
            <a:ext cx="1180131" cy="215444"/>
          </a:xfrm>
          <a:prstGeom prst="rect">
            <a:avLst/>
          </a:prstGeom>
        </p:spPr>
        <p:txBody>
          <a:bodyPr wrap="none">
            <a:spAutoFit/>
          </a:bodyPr>
          <a:lstStyle/>
          <a:p>
            <a:r>
              <a:rPr lang="en-AU" sz="800" dirty="0"/>
              <a:t>Source: Bloomberg</a:t>
            </a:r>
          </a:p>
        </p:txBody>
      </p:sp>
    </p:spTree>
    <p:extLst>
      <p:ext uri="{BB962C8B-B14F-4D97-AF65-F5344CB8AC3E}">
        <p14:creationId xmlns:p14="http://schemas.microsoft.com/office/powerpoint/2010/main" val="185984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Where to from here?</a:t>
            </a:r>
          </a:p>
        </p:txBody>
      </p:sp>
    </p:spTree>
    <p:extLst>
      <p:ext uri="{BB962C8B-B14F-4D97-AF65-F5344CB8AC3E}">
        <p14:creationId xmlns:p14="http://schemas.microsoft.com/office/powerpoint/2010/main" val="672210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16</a:t>
            </a:fld>
            <a:endParaRPr lang="en-US"/>
          </a:p>
        </p:txBody>
      </p:sp>
      <p:sp>
        <p:nvSpPr>
          <p:cNvPr id="3" name="Title 2"/>
          <p:cNvSpPr>
            <a:spLocks noGrp="1"/>
          </p:cNvSpPr>
          <p:nvPr>
            <p:ph type="title"/>
          </p:nvPr>
        </p:nvSpPr>
        <p:spPr>
          <a:xfrm>
            <a:off x="464344" y="287082"/>
            <a:ext cx="8915400" cy="1143000"/>
          </a:xfrm>
        </p:spPr>
        <p:txBody>
          <a:bodyPr/>
          <a:lstStyle/>
          <a:p>
            <a:r>
              <a:rPr lang="en-AU" dirty="0"/>
              <a:t>Still value in commercial property</a:t>
            </a:r>
          </a:p>
        </p:txBody>
      </p:sp>
      <p:sp>
        <p:nvSpPr>
          <p:cNvPr id="4" name="Content Placeholder 3"/>
          <p:cNvSpPr>
            <a:spLocks noGrp="1"/>
          </p:cNvSpPr>
          <p:nvPr>
            <p:ph sz="quarter" idx="13"/>
          </p:nvPr>
        </p:nvSpPr>
        <p:spPr>
          <a:xfrm>
            <a:off x="644784" y="1600202"/>
            <a:ext cx="8915400" cy="4324350"/>
          </a:xfrm>
        </p:spPr>
        <p:txBody>
          <a:bodyPr/>
          <a:lstStyle/>
          <a:p>
            <a:pPr marL="0" indent="0">
              <a:buNone/>
            </a:pPr>
            <a:endParaRPr lang="en-AU" dirty="0"/>
          </a:p>
          <a:p>
            <a:pPr>
              <a:buFont typeface="Wingdings" panose="05000000000000000000" pitchFamily="2" charset="2"/>
              <a:buChar char="§"/>
            </a:pPr>
            <a:endParaRPr lang="en-AU" b="1" dirty="0"/>
          </a:p>
          <a:p>
            <a:endParaRPr lang="en-AU" dirty="0"/>
          </a:p>
        </p:txBody>
      </p:sp>
      <p:sp>
        <p:nvSpPr>
          <p:cNvPr id="7" name="Rectangle 6"/>
          <p:cNvSpPr/>
          <p:nvPr/>
        </p:nvSpPr>
        <p:spPr>
          <a:xfrm>
            <a:off x="644784" y="5913648"/>
            <a:ext cx="8584276" cy="584775"/>
          </a:xfrm>
          <a:prstGeom prst="rect">
            <a:avLst/>
          </a:prstGeom>
        </p:spPr>
        <p:txBody>
          <a:bodyPr wrap="square">
            <a:spAutoFit/>
          </a:bodyPr>
          <a:lstStyle/>
          <a:p>
            <a:r>
              <a:rPr lang="en-AU" sz="800" dirty="0"/>
              <a:t>Source: Australian Unity Wealth, Bloomberg, March 2017. Australian Shares (S&amp;P/ASX 300 Accumulation Index), Listed Property (S&amp;P/ASX 300 A-REIT Accumulation), Fixed interest (UBS Composite Bond Index), Direct Property Index (PCA/IPD Pooled Property Fund Index – Unlisted Retail), International shares (MSCI All Countries ex </a:t>
            </a:r>
            <a:r>
              <a:rPr lang="en-AU" sz="800" dirty="0" err="1"/>
              <a:t>Aust</a:t>
            </a:r>
            <a:r>
              <a:rPr lang="en-AU" sz="800" dirty="0"/>
              <a:t> </a:t>
            </a:r>
            <a:r>
              <a:rPr lang="en-AU" sz="800" dirty="0" err="1"/>
              <a:t>UnHedged</a:t>
            </a:r>
            <a:r>
              <a:rPr lang="en-AU" sz="800" dirty="0"/>
              <a:t> in $AUD). Returns for the Trust are calculated after fees and expenses and assume the reinvestment of distributions. Inception date for the Fund is 28 February 2002. Past performance is not a reliable indicator of future performance.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968140"/>
            <a:ext cx="7467822" cy="486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604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17</a:t>
            </a:fld>
            <a:endParaRPr lang="en-US"/>
          </a:p>
        </p:txBody>
      </p:sp>
      <p:sp>
        <p:nvSpPr>
          <p:cNvPr id="3" name="Title 2"/>
          <p:cNvSpPr>
            <a:spLocks noGrp="1"/>
          </p:cNvSpPr>
          <p:nvPr>
            <p:ph type="title"/>
          </p:nvPr>
        </p:nvSpPr>
        <p:spPr/>
        <p:txBody>
          <a:bodyPr/>
          <a:lstStyle/>
          <a:p>
            <a:r>
              <a:rPr lang="en-AU" dirty="0"/>
              <a:t>AREITs</a:t>
            </a:r>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688" t="3694" r="4252" b="10610"/>
          <a:stretch/>
        </p:blipFill>
        <p:spPr bwMode="auto">
          <a:xfrm>
            <a:off x="1191138" y="999460"/>
            <a:ext cx="6978539" cy="476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0"/>
          <p:cNvSpPr txBox="1"/>
          <p:nvPr/>
        </p:nvSpPr>
        <p:spPr>
          <a:xfrm>
            <a:off x="3008666" y="5784341"/>
            <a:ext cx="376107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400" b="1" dirty="0">
                <a:solidFill>
                  <a:srgbClr val="48484A"/>
                </a:solidFill>
                <a:latin typeface="Arial" panose="020B0604020202020204" pitchFamily="34" charset="0"/>
                <a:cs typeface="Arial" panose="020B0604020202020204" pitchFamily="34" charset="0"/>
              </a:rPr>
              <a:t>NTA (excl. WFD &amp; GMG)</a:t>
            </a:r>
          </a:p>
        </p:txBody>
      </p:sp>
      <p:sp>
        <p:nvSpPr>
          <p:cNvPr id="4" name="Rectangle 3"/>
          <p:cNvSpPr/>
          <p:nvPr/>
        </p:nvSpPr>
        <p:spPr>
          <a:xfrm>
            <a:off x="1314502" y="6142034"/>
            <a:ext cx="1677062" cy="215444"/>
          </a:xfrm>
          <a:prstGeom prst="rect">
            <a:avLst/>
          </a:prstGeom>
        </p:spPr>
        <p:txBody>
          <a:bodyPr wrap="none">
            <a:spAutoFit/>
          </a:bodyPr>
          <a:lstStyle/>
          <a:p>
            <a:r>
              <a:rPr lang="en-AU" sz="800" dirty="0"/>
              <a:t>Source: Company Data, UBS</a:t>
            </a:r>
          </a:p>
        </p:txBody>
      </p:sp>
    </p:spTree>
    <p:extLst>
      <p:ext uri="{BB962C8B-B14F-4D97-AF65-F5344CB8AC3E}">
        <p14:creationId xmlns:p14="http://schemas.microsoft.com/office/powerpoint/2010/main" val="4213431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18</a:t>
            </a:fld>
            <a:endParaRPr lang="en-US"/>
          </a:p>
        </p:txBody>
      </p:sp>
      <p:sp>
        <p:nvSpPr>
          <p:cNvPr id="3" name="Title 2"/>
          <p:cNvSpPr>
            <a:spLocks noGrp="1"/>
          </p:cNvSpPr>
          <p:nvPr>
            <p:ph type="title"/>
          </p:nvPr>
        </p:nvSpPr>
        <p:spPr/>
        <p:txBody>
          <a:bodyPr/>
          <a:lstStyle/>
          <a:p>
            <a:r>
              <a:rPr lang="en-AU" dirty="0"/>
              <a:t>Unlisted property</a:t>
            </a:r>
          </a:p>
        </p:txBody>
      </p:sp>
      <p:graphicFrame>
        <p:nvGraphicFramePr>
          <p:cNvPr id="7" name="Chart 6"/>
          <p:cNvGraphicFramePr>
            <a:graphicFrameLocks/>
          </p:cNvGraphicFramePr>
          <p:nvPr>
            <p:extLst>
              <p:ext uri="{D42A27DB-BD31-4B8C-83A1-F6EECF244321}">
                <p14:modId xmlns:p14="http://schemas.microsoft.com/office/powerpoint/2010/main" val="952439036"/>
              </p:ext>
            </p:extLst>
          </p:nvPr>
        </p:nvGraphicFramePr>
        <p:xfrm>
          <a:off x="704772" y="1318437"/>
          <a:ext cx="8688111" cy="464255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126626" y="6262621"/>
            <a:ext cx="1239442" cy="215444"/>
          </a:xfrm>
          <a:prstGeom prst="rect">
            <a:avLst/>
          </a:prstGeom>
        </p:spPr>
        <p:txBody>
          <a:bodyPr wrap="none">
            <a:spAutoFit/>
          </a:bodyPr>
          <a:lstStyle/>
          <a:p>
            <a:r>
              <a:rPr lang="en-AU" sz="800" dirty="0"/>
              <a:t>Source: Mercer/IPD </a:t>
            </a:r>
          </a:p>
        </p:txBody>
      </p:sp>
    </p:spTree>
    <p:extLst>
      <p:ext uri="{BB962C8B-B14F-4D97-AF65-F5344CB8AC3E}">
        <p14:creationId xmlns:p14="http://schemas.microsoft.com/office/powerpoint/2010/main" val="391475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19</a:t>
            </a:fld>
            <a:endParaRPr lang="en-US"/>
          </a:p>
        </p:txBody>
      </p:sp>
      <p:sp>
        <p:nvSpPr>
          <p:cNvPr id="3" name="Title 2"/>
          <p:cNvSpPr>
            <a:spLocks noGrp="1"/>
          </p:cNvSpPr>
          <p:nvPr>
            <p:ph type="title"/>
          </p:nvPr>
        </p:nvSpPr>
        <p:spPr/>
        <p:txBody>
          <a:bodyPr/>
          <a:lstStyle/>
          <a:p>
            <a:r>
              <a:rPr lang="en-AU" dirty="0"/>
              <a:t>Rental yields on commercial property</a:t>
            </a:r>
          </a:p>
        </p:txBody>
      </p:sp>
      <p:graphicFrame>
        <p:nvGraphicFramePr>
          <p:cNvPr id="5" name="Chart 4"/>
          <p:cNvGraphicFramePr>
            <a:graphicFrameLocks/>
          </p:cNvGraphicFramePr>
          <p:nvPr>
            <p:extLst>
              <p:ext uri="{D42A27DB-BD31-4B8C-83A1-F6EECF244321}">
                <p14:modId xmlns:p14="http://schemas.microsoft.com/office/powerpoint/2010/main" val="2442334564"/>
              </p:ext>
            </p:extLst>
          </p:nvPr>
        </p:nvGraphicFramePr>
        <p:xfrm>
          <a:off x="247650" y="1210740"/>
          <a:ext cx="9410700" cy="526732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82931" y="6224243"/>
            <a:ext cx="785793" cy="215444"/>
          </a:xfrm>
          <a:prstGeom prst="rect">
            <a:avLst/>
          </a:prstGeom>
        </p:spPr>
        <p:txBody>
          <a:bodyPr wrap="none">
            <a:spAutoFit/>
          </a:bodyPr>
          <a:lstStyle/>
          <a:p>
            <a:r>
              <a:rPr lang="en-AU" sz="800" dirty="0"/>
              <a:t>Source: JLL</a:t>
            </a:r>
          </a:p>
        </p:txBody>
      </p:sp>
    </p:spTree>
    <p:extLst>
      <p:ext uri="{BB962C8B-B14F-4D97-AF65-F5344CB8AC3E}">
        <p14:creationId xmlns:p14="http://schemas.microsoft.com/office/powerpoint/2010/main" val="344575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2</a:t>
            </a:fld>
            <a:endParaRPr lang="en-US"/>
          </a:p>
        </p:txBody>
      </p:sp>
      <p:sp>
        <p:nvSpPr>
          <p:cNvPr id="3" name="Title 2"/>
          <p:cNvSpPr>
            <a:spLocks noGrp="1"/>
          </p:cNvSpPr>
          <p:nvPr>
            <p:ph type="title"/>
          </p:nvPr>
        </p:nvSpPr>
        <p:spPr/>
        <p:txBody>
          <a:bodyPr/>
          <a:lstStyle/>
          <a:p>
            <a:r>
              <a:rPr lang="en-AU" dirty="0"/>
              <a:t>Important information</a:t>
            </a:r>
          </a:p>
        </p:txBody>
      </p:sp>
      <p:sp>
        <p:nvSpPr>
          <p:cNvPr id="4" name="Content Placeholder 3"/>
          <p:cNvSpPr>
            <a:spLocks noGrp="1"/>
          </p:cNvSpPr>
          <p:nvPr>
            <p:ph sz="quarter" idx="13"/>
          </p:nvPr>
        </p:nvSpPr>
        <p:spPr>
          <a:xfrm>
            <a:off x="464344" y="1600202"/>
            <a:ext cx="8915400" cy="4324350"/>
          </a:xfrm>
        </p:spPr>
        <p:txBody>
          <a:bodyPr numCol="2" spcCol="360000"/>
          <a:lstStyle/>
          <a:p>
            <a:pPr marL="0" indent="0">
              <a:buNone/>
            </a:pPr>
            <a:r>
              <a:rPr lang="en-AU" sz="1100" dirty="0">
                <a:solidFill>
                  <a:srgbClr val="48484A"/>
                </a:solidFill>
              </a:rPr>
              <a:t>The information contained within this presentation is produced by Australian Unity Funds Management Ltd ABN 60 071 497 115 AFS Licence 234454 (AUFM) and is based upon current information believed to be accurate at the date of the presentation. Any opinions or statements or financial assumptions or projections made are reasonably held at this date, but no warranty is given as to their accuracy, reliability or the likelihood of occurrence.</a:t>
            </a:r>
          </a:p>
          <a:p>
            <a:pPr marL="0" indent="0">
              <a:buNone/>
            </a:pPr>
            <a:r>
              <a:rPr lang="en-AU" sz="1100" dirty="0">
                <a:solidFill>
                  <a:srgbClr val="48484A"/>
                </a:solidFill>
              </a:rPr>
              <a:t>The financial products listed in this presentation are issued by Australian Unity Funds Management Limited. Past performance is not a reliable indicator of future performance.</a:t>
            </a:r>
          </a:p>
          <a:p>
            <a:pPr marL="0" indent="0">
              <a:buNone/>
            </a:pPr>
            <a:r>
              <a:rPr lang="en-AU" sz="1100" dirty="0">
                <a:solidFill>
                  <a:srgbClr val="48484A"/>
                </a:solidFill>
              </a:rPr>
              <a:t>The Australian Unity Healthcare Property Trust is issued by Australian Unity Funds Management Limited ABN 60 071 497 115, AFS Licence No. 234454. Effective 8 April 2016, new investor applications and additional applications from existing investors were temporary suspended. </a:t>
            </a:r>
          </a:p>
          <a:p>
            <a:pPr marL="0" indent="0">
              <a:buNone/>
            </a:pPr>
            <a:r>
              <a:rPr lang="en-AU" sz="1100" dirty="0">
                <a:solidFill>
                  <a:srgbClr val="48484A"/>
                </a:solidFill>
              </a:rPr>
              <a:t>Wholesale Units and Retail Units in the Platypus Australian Equities Fund are issued by Australian Unity Funds Management Limited ABN 60 071 497 115, AFS Licence No. 234454. Retail Units are closed to new investors.</a:t>
            </a:r>
          </a:p>
          <a:p>
            <a:pPr marL="0" indent="0">
              <a:buNone/>
            </a:pPr>
            <a:endParaRPr lang="en-AU" sz="1100" dirty="0">
              <a:solidFill>
                <a:srgbClr val="48484A"/>
              </a:solidFill>
            </a:endParaRPr>
          </a:p>
          <a:p>
            <a:pPr marL="0" indent="0">
              <a:buNone/>
            </a:pPr>
            <a:endParaRPr lang="en-AU" sz="1100" dirty="0">
              <a:solidFill>
                <a:srgbClr val="48484A"/>
              </a:solidFill>
            </a:endParaRPr>
          </a:p>
          <a:p>
            <a:pPr marL="0" indent="0">
              <a:buNone/>
            </a:pPr>
            <a:r>
              <a:rPr lang="en-AU" sz="1100" dirty="0">
                <a:solidFill>
                  <a:srgbClr val="48484A"/>
                </a:solidFill>
              </a:rPr>
              <a:t>The information in this document is general information and it does not take into account the financial objectives, situation or needs of any particular investor. In deciding whether to acquire, hold or dispose of this product you should refer to the current Product Disclosure Statement (PDS) and consider whether the product is appropriate for you. </a:t>
            </a:r>
          </a:p>
          <a:p>
            <a:pPr marL="0" indent="0">
              <a:buNone/>
            </a:pPr>
            <a:r>
              <a:rPr lang="en-AU" sz="1100" dirty="0">
                <a:solidFill>
                  <a:srgbClr val="48484A"/>
                </a:solidFill>
              </a:rPr>
              <a:t>A copy of the PDS is available at australianunity.com.au/wealth or by calling our Investor Services team on 13 29 39. Investment decisions should not be made upon the basis of its past performance or distribution rate, or any ratings given by a rating agency, since each of these can vary. In addition, ratings need to be understood in the context of the full report issued by the rating agency itself. The information provided in the document is current at the time of publication.</a:t>
            </a:r>
          </a:p>
          <a:p>
            <a:pPr marL="0" indent="0">
              <a:buNone/>
            </a:pPr>
            <a:r>
              <a:rPr lang="en-AU" sz="1100" dirty="0">
                <a:solidFill>
                  <a:srgbClr val="48484A"/>
                </a:solidFill>
              </a:rPr>
              <a:t>This presentation must not be distributed by the recipient in whole or in part to any other person without obtaining the prior written consent of Australian Unity.</a:t>
            </a:r>
          </a:p>
          <a:p>
            <a:pPr marL="0" indent="0">
              <a:buNone/>
            </a:pPr>
            <a:endParaRPr lang="en-AU" sz="1100" dirty="0"/>
          </a:p>
          <a:p>
            <a:pPr marL="0" indent="0">
              <a:buNone/>
            </a:pPr>
            <a:endParaRPr lang="en-AU" sz="1100" dirty="0">
              <a:solidFill>
                <a:srgbClr val="48484A"/>
              </a:solidFill>
            </a:endParaRPr>
          </a:p>
        </p:txBody>
      </p:sp>
    </p:spTree>
    <p:extLst>
      <p:ext uri="{BB962C8B-B14F-4D97-AF65-F5344CB8AC3E}">
        <p14:creationId xmlns:p14="http://schemas.microsoft.com/office/powerpoint/2010/main" val="1885853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20</a:t>
            </a:fld>
            <a:endParaRPr lang="en-US"/>
          </a:p>
        </p:txBody>
      </p:sp>
      <p:sp>
        <p:nvSpPr>
          <p:cNvPr id="3" name="Title 2"/>
          <p:cNvSpPr>
            <a:spLocks noGrp="1"/>
          </p:cNvSpPr>
          <p:nvPr>
            <p:ph type="title"/>
          </p:nvPr>
        </p:nvSpPr>
        <p:spPr/>
        <p:txBody>
          <a:bodyPr/>
          <a:lstStyle/>
          <a:p>
            <a:r>
              <a:rPr lang="en-AU" dirty="0"/>
              <a:t>Shares – small companies</a:t>
            </a:r>
          </a:p>
        </p:txBody>
      </p:sp>
      <p:sp>
        <p:nvSpPr>
          <p:cNvPr id="4" name="Content Placeholder 3"/>
          <p:cNvSpPr>
            <a:spLocks noGrp="1"/>
          </p:cNvSpPr>
          <p:nvPr>
            <p:ph sz="quarter" idx="13"/>
          </p:nvPr>
        </p:nvSpPr>
        <p:spPr/>
        <p:txBody>
          <a:bodyPr numCol="2"/>
          <a:lstStyle/>
          <a:p>
            <a:pPr marL="0" indent="0">
              <a:buNone/>
            </a:pPr>
            <a:r>
              <a:rPr lang="en-AU" sz="1100" dirty="0"/>
              <a:t> </a:t>
            </a:r>
          </a:p>
        </p:txBody>
      </p:sp>
      <p:pic>
        <p:nvPicPr>
          <p:cNvPr id="4098" name="Picture 2" descr="Image result for Eclipx logo">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468" y="1393199"/>
            <a:ext cx="3151667" cy="15758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orporate Travel Management logo">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05500" y="816238"/>
            <a:ext cx="3012928" cy="30129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Oz Minerals logo">
            <a:hlinkClick r:id="rId7"/>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708468" y="3958001"/>
            <a:ext cx="3890615" cy="157287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Image result for IDP Education logo">
            <a:hlinkClick r:id="rId9"/>
          </p:cNvPr>
          <p:cNvSpPr>
            <a:spLocks noChangeAspect="1" noChangeArrowheads="1"/>
          </p:cNvSpPr>
          <p:nvPr/>
        </p:nvSpPr>
        <p:spPr bwMode="auto">
          <a:xfrm>
            <a:off x="41275" y="-966788"/>
            <a:ext cx="2695575" cy="2019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106" name="Picture 10" descr="Image result for IDP Education logo">
            <a:hlinkClick r:id="rId9"/>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396888" y="3958001"/>
            <a:ext cx="2315941" cy="173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32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21</a:t>
            </a:fld>
            <a:endParaRPr lang="en-US"/>
          </a:p>
        </p:txBody>
      </p:sp>
      <p:sp>
        <p:nvSpPr>
          <p:cNvPr id="3" name="Title 2"/>
          <p:cNvSpPr>
            <a:spLocks noGrp="1"/>
          </p:cNvSpPr>
          <p:nvPr>
            <p:ph type="title"/>
          </p:nvPr>
        </p:nvSpPr>
        <p:spPr/>
        <p:txBody>
          <a:bodyPr/>
          <a:lstStyle/>
          <a:p>
            <a:r>
              <a:rPr lang="en-AU" dirty="0"/>
              <a:t>Shares – large companies</a:t>
            </a:r>
          </a:p>
        </p:txBody>
      </p:sp>
      <p:sp>
        <p:nvSpPr>
          <p:cNvPr id="4" name="Content Placeholder 3"/>
          <p:cNvSpPr>
            <a:spLocks noGrp="1"/>
          </p:cNvSpPr>
          <p:nvPr>
            <p:ph sz="quarter" idx="13"/>
          </p:nvPr>
        </p:nvSpPr>
        <p:spPr>
          <a:xfrm>
            <a:off x="464344" y="1600202"/>
            <a:ext cx="8915400" cy="4324350"/>
          </a:xfrm>
        </p:spPr>
        <p:txBody>
          <a:bodyPr numCol="2"/>
          <a:lstStyle/>
          <a:p>
            <a:pPr marL="0" indent="0">
              <a:buNone/>
            </a:pPr>
            <a:endParaRPr lang="en-AU" sz="1200" b="1" dirty="0"/>
          </a:p>
          <a:p>
            <a:pPr marL="0" indent="0">
              <a:buNone/>
            </a:pPr>
            <a:r>
              <a:rPr lang="en-AU" sz="1200" dirty="0"/>
              <a:t> </a:t>
            </a:r>
          </a:p>
        </p:txBody>
      </p:sp>
      <p:pic>
        <p:nvPicPr>
          <p:cNvPr id="2056" name="Picture 8" descr="Related image">
            <a:hlinkClick r:id="rId3"/>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705394" y="1360061"/>
            <a:ext cx="3501600" cy="22539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ramsay healthcare logo">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20709" y="1401100"/>
            <a:ext cx="3036965" cy="221286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fisher and paykel healthcare logo">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01872" y="4404830"/>
            <a:ext cx="28575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Aristocrat Leisure logo">
            <a:hlinkClick r:id="rId9"/>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974246" y="3938105"/>
            <a:ext cx="4043364" cy="183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06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22</a:t>
            </a:fld>
            <a:endParaRPr lang="en-US"/>
          </a:p>
        </p:txBody>
      </p:sp>
      <p:sp>
        <p:nvSpPr>
          <p:cNvPr id="3" name="Title 2"/>
          <p:cNvSpPr>
            <a:spLocks noGrp="1"/>
          </p:cNvSpPr>
          <p:nvPr>
            <p:ph type="title"/>
          </p:nvPr>
        </p:nvSpPr>
        <p:spPr/>
        <p:txBody>
          <a:bodyPr/>
          <a:lstStyle/>
          <a:p>
            <a:r>
              <a:rPr lang="en-AU" dirty="0"/>
              <a:t>Banks</a:t>
            </a:r>
          </a:p>
        </p:txBody>
      </p:sp>
      <p:graphicFrame>
        <p:nvGraphicFramePr>
          <p:cNvPr id="8" name="Chart 7"/>
          <p:cNvGraphicFramePr>
            <a:graphicFrameLocks/>
          </p:cNvGraphicFramePr>
          <p:nvPr>
            <p:extLst>
              <p:ext uri="{D42A27DB-BD31-4B8C-83A1-F6EECF244321}">
                <p14:modId xmlns:p14="http://schemas.microsoft.com/office/powerpoint/2010/main" val="2455093732"/>
              </p:ext>
            </p:extLst>
          </p:nvPr>
        </p:nvGraphicFramePr>
        <p:xfrm>
          <a:off x="1935125" y="669851"/>
          <a:ext cx="7762459" cy="603511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82931" y="6224243"/>
            <a:ext cx="1217000" cy="215444"/>
          </a:xfrm>
          <a:prstGeom prst="rect">
            <a:avLst/>
          </a:prstGeom>
        </p:spPr>
        <p:txBody>
          <a:bodyPr wrap="none">
            <a:spAutoFit/>
          </a:bodyPr>
          <a:lstStyle/>
          <a:p>
            <a:r>
              <a:rPr lang="en-AU" sz="800" dirty="0"/>
              <a:t>Source: Bloomberg </a:t>
            </a:r>
          </a:p>
        </p:txBody>
      </p:sp>
    </p:spTree>
    <p:extLst>
      <p:ext uri="{BB962C8B-B14F-4D97-AF65-F5344CB8AC3E}">
        <p14:creationId xmlns:p14="http://schemas.microsoft.com/office/powerpoint/2010/main" val="2402930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23</a:t>
            </a:fld>
            <a:endParaRPr lang="en-US"/>
          </a:p>
        </p:txBody>
      </p:sp>
      <p:sp>
        <p:nvSpPr>
          <p:cNvPr id="3" name="Title 2"/>
          <p:cNvSpPr>
            <a:spLocks noGrp="1"/>
          </p:cNvSpPr>
          <p:nvPr>
            <p:ph type="title"/>
          </p:nvPr>
        </p:nvSpPr>
        <p:spPr/>
        <p:txBody>
          <a:bodyPr/>
          <a:lstStyle/>
          <a:p>
            <a:r>
              <a:rPr lang="en-AU" dirty="0"/>
              <a:t>Global share markets sector breakdown</a:t>
            </a:r>
          </a:p>
        </p:txBody>
      </p:sp>
      <p:graphicFrame>
        <p:nvGraphicFramePr>
          <p:cNvPr id="6" name="Table 5"/>
          <p:cNvGraphicFramePr>
            <a:graphicFrameLocks noGrp="1"/>
          </p:cNvGraphicFramePr>
          <p:nvPr>
            <p:extLst>
              <p:ext uri="{D42A27DB-BD31-4B8C-83A1-F6EECF244321}">
                <p14:modId xmlns:p14="http://schemas.microsoft.com/office/powerpoint/2010/main" val="1259228281"/>
              </p:ext>
            </p:extLst>
          </p:nvPr>
        </p:nvGraphicFramePr>
        <p:xfrm>
          <a:off x="357077" y="1212112"/>
          <a:ext cx="9169695" cy="4793405"/>
        </p:xfrm>
        <a:graphic>
          <a:graphicData uri="http://schemas.openxmlformats.org/drawingml/2006/table">
            <a:tbl>
              <a:tblPr>
                <a:tableStyleId>{16D9F66E-5EB9-4882-86FB-DCBF35E3C3E4}</a:tableStyleId>
              </a:tblPr>
              <a:tblGrid>
                <a:gridCol w="1556783">
                  <a:extLst>
                    <a:ext uri="{9D8B030D-6E8A-4147-A177-3AD203B41FA5}">
                      <a16:colId xmlns:a16="http://schemas.microsoft.com/office/drawing/2014/main" val="20000"/>
                    </a:ext>
                  </a:extLst>
                </a:gridCol>
                <a:gridCol w="659219">
                  <a:extLst>
                    <a:ext uri="{9D8B030D-6E8A-4147-A177-3AD203B41FA5}">
                      <a16:colId xmlns:a16="http://schemas.microsoft.com/office/drawing/2014/main" val="20001"/>
                    </a:ext>
                  </a:extLst>
                </a:gridCol>
                <a:gridCol w="797442">
                  <a:extLst>
                    <a:ext uri="{9D8B030D-6E8A-4147-A177-3AD203B41FA5}">
                      <a16:colId xmlns:a16="http://schemas.microsoft.com/office/drawing/2014/main" val="20002"/>
                    </a:ext>
                  </a:extLst>
                </a:gridCol>
                <a:gridCol w="797442">
                  <a:extLst>
                    <a:ext uri="{9D8B030D-6E8A-4147-A177-3AD203B41FA5}">
                      <a16:colId xmlns:a16="http://schemas.microsoft.com/office/drawing/2014/main" val="20003"/>
                    </a:ext>
                  </a:extLst>
                </a:gridCol>
                <a:gridCol w="861237">
                  <a:extLst>
                    <a:ext uri="{9D8B030D-6E8A-4147-A177-3AD203B41FA5}">
                      <a16:colId xmlns:a16="http://schemas.microsoft.com/office/drawing/2014/main" val="20004"/>
                    </a:ext>
                  </a:extLst>
                </a:gridCol>
                <a:gridCol w="909537">
                  <a:extLst>
                    <a:ext uri="{9D8B030D-6E8A-4147-A177-3AD203B41FA5}">
                      <a16:colId xmlns:a16="http://schemas.microsoft.com/office/drawing/2014/main" val="20005"/>
                    </a:ext>
                  </a:extLst>
                </a:gridCol>
                <a:gridCol w="791673">
                  <a:extLst>
                    <a:ext uri="{9D8B030D-6E8A-4147-A177-3AD203B41FA5}">
                      <a16:colId xmlns:a16="http://schemas.microsoft.com/office/drawing/2014/main" val="20006"/>
                    </a:ext>
                  </a:extLst>
                </a:gridCol>
                <a:gridCol w="566959">
                  <a:extLst>
                    <a:ext uri="{9D8B030D-6E8A-4147-A177-3AD203B41FA5}">
                      <a16:colId xmlns:a16="http://schemas.microsoft.com/office/drawing/2014/main" val="20007"/>
                    </a:ext>
                  </a:extLst>
                </a:gridCol>
                <a:gridCol w="761254">
                  <a:extLst>
                    <a:ext uri="{9D8B030D-6E8A-4147-A177-3AD203B41FA5}">
                      <a16:colId xmlns:a16="http://schemas.microsoft.com/office/drawing/2014/main" val="20008"/>
                    </a:ext>
                  </a:extLst>
                </a:gridCol>
                <a:gridCol w="713238">
                  <a:extLst>
                    <a:ext uri="{9D8B030D-6E8A-4147-A177-3AD203B41FA5}">
                      <a16:colId xmlns:a16="http://schemas.microsoft.com/office/drawing/2014/main" val="20009"/>
                    </a:ext>
                  </a:extLst>
                </a:gridCol>
                <a:gridCol w="754911">
                  <a:extLst>
                    <a:ext uri="{9D8B030D-6E8A-4147-A177-3AD203B41FA5}">
                      <a16:colId xmlns:a16="http://schemas.microsoft.com/office/drawing/2014/main" val="20010"/>
                    </a:ext>
                  </a:extLst>
                </a:gridCol>
              </a:tblGrid>
              <a:tr h="372139">
                <a:tc>
                  <a:txBody>
                    <a:bodyPr/>
                    <a:lstStyle/>
                    <a:p>
                      <a:pPr algn="l" fontAlgn="b"/>
                      <a:endParaRPr lang="en-AU" sz="1100" b="0" i="0" u="none" strike="noStrike" dirty="0">
                        <a:solidFill>
                          <a:srgbClr val="000000"/>
                        </a:solidFill>
                        <a:effectLst/>
                        <a:latin typeface="Calibri"/>
                      </a:endParaRPr>
                    </a:p>
                  </a:txBody>
                  <a:tcPr marL="9525" marR="9525" marT="9525" marB="0" anchor="b">
                    <a:solidFill>
                      <a:schemeClr val="bg1"/>
                    </a:solidFill>
                  </a:tcPr>
                </a:tc>
                <a:tc gridSpan="2">
                  <a:txBody>
                    <a:bodyPr/>
                    <a:lstStyle/>
                    <a:p>
                      <a:pPr algn="ctr" fontAlgn="b"/>
                      <a:r>
                        <a:rPr lang="en-AU" sz="1100" b="1" u="none" strike="noStrike" dirty="0">
                          <a:effectLst/>
                        </a:rPr>
                        <a:t>ASX</a:t>
                      </a:r>
                      <a:endParaRPr lang="en-AU" sz="11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hMerge="1">
                  <a:txBody>
                    <a:bodyPr/>
                    <a:lstStyle/>
                    <a:p>
                      <a:endParaRPr lang="en-AU"/>
                    </a:p>
                  </a:txBody>
                  <a:tcPr/>
                </a:tc>
                <a:tc gridSpan="2">
                  <a:txBody>
                    <a:bodyPr/>
                    <a:lstStyle/>
                    <a:p>
                      <a:pPr algn="ctr" fontAlgn="b"/>
                      <a:r>
                        <a:rPr lang="en-AU" sz="1100" b="1" u="none" strike="noStrike" dirty="0">
                          <a:effectLst/>
                        </a:rPr>
                        <a:t>MSCI World</a:t>
                      </a:r>
                      <a:endParaRPr lang="en-AU" sz="1100" b="1" i="0" u="none" strike="noStrike" dirty="0">
                        <a:solidFill>
                          <a:srgbClr val="000000"/>
                        </a:solidFill>
                        <a:effectLst/>
                        <a:latin typeface="Calibri"/>
                      </a:endParaRPr>
                    </a:p>
                  </a:txBody>
                  <a:tcPr marL="9525" marR="9525" marT="9525" marB="0" anchor="b">
                    <a:solidFill>
                      <a:schemeClr val="bg1"/>
                    </a:solidFill>
                  </a:tcPr>
                </a:tc>
                <a:tc hMerge="1">
                  <a:txBody>
                    <a:bodyPr/>
                    <a:lstStyle/>
                    <a:p>
                      <a:endParaRPr lang="en-AU"/>
                    </a:p>
                  </a:txBody>
                  <a:tcPr/>
                </a:tc>
                <a:tc gridSpan="2">
                  <a:txBody>
                    <a:bodyPr/>
                    <a:lstStyle/>
                    <a:p>
                      <a:pPr algn="ctr" fontAlgn="b"/>
                      <a:r>
                        <a:rPr lang="en-AU" sz="1100" b="1" u="none" strike="noStrike" dirty="0">
                          <a:effectLst/>
                        </a:rPr>
                        <a:t>MSCI North America</a:t>
                      </a:r>
                      <a:endParaRPr lang="en-AU" sz="11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hMerge="1">
                  <a:txBody>
                    <a:bodyPr/>
                    <a:lstStyle/>
                    <a:p>
                      <a:endParaRPr lang="en-AU"/>
                    </a:p>
                  </a:txBody>
                  <a:tcPr/>
                </a:tc>
                <a:tc gridSpan="2">
                  <a:txBody>
                    <a:bodyPr/>
                    <a:lstStyle/>
                    <a:p>
                      <a:pPr algn="ctr" fontAlgn="b"/>
                      <a:r>
                        <a:rPr lang="en-AU" sz="1100" b="1" u="none" strike="noStrike" dirty="0">
                          <a:effectLst/>
                        </a:rPr>
                        <a:t>MSCI Europe</a:t>
                      </a:r>
                      <a:endParaRPr lang="en-AU" sz="1100" b="1" i="0" u="none" strike="noStrike" dirty="0">
                        <a:solidFill>
                          <a:srgbClr val="000000"/>
                        </a:solidFill>
                        <a:effectLst/>
                        <a:latin typeface="Calibri"/>
                      </a:endParaRPr>
                    </a:p>
                  </a:txBody>
                  <a:tcPr marL="9525" marR="9525" marT="9525" marB="0" anchor="b">
                    <a:solidFill>
                      <a:schemeClr val="bg1"/>
                    </a:solidFill>
                  </a:tcPr>
                </a:tc>
                <a:tc hMerge="1">
                  <a:txBody>
                    <a:bodyPr/>
                    <a:lstStyle/>
                    <a:p>
                      <a:endParaRPr lang="en-AU"/>
                    </a:p>
                  </a:txBody>
                  <a:tcPr/>
                </a:tc>
                <a:tc gridSpan="2">
                  <a:txBody>
                    <a:bodyPr/>
                    <a:lstStyle/>
                    <a:p>
                      <a:pPr algn="ctr" fontAlgn="b"/>
                      <a:r>
                        <a:rPr lang="en-AU" sz="1100" b="1" u="none" strike="noStrike" dirty="0">
                          <a:effectLst/>
                        </a:rPr>
                        <a:t>MSCI Asia</a:t>
                      </a:r>
                      <a:endParaRPr lang="en-AU" sz="11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hMerge="1">
                  <a:txBody>
                    <a:bodyPr/>
                    <a:lstStyle/>
                    <a:p>
                      <a:endParaRPr lang="en-AU"/>
                    </a:p>
                  </a:txBody>
                  <a:tcPr/>
                </a:tc>
                <a:extLst>
                  <a:ext uri="{0D108BD9-81ED-4DB2-BD59-A6C34878D82A}">
                    <a16:rowId xmlns:a16="http://schemas.microsoft.com/office/drawing/2014/main" val="10000"/>
                  </a:ext>
                </a:extLst>
              </a:tr>
              <a:tr h="190500">
                <a:tc>
                  <a:txBody>
                    <a:bodyPr/>
                    <a:lstStyle/>
                    <a:p>
                      <a:pPr algn="l" fontAlgn="b"/>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n-AU" sz="1100" b="1" u="none" strike="noStrike" dirty="0">
                          <a:effectLst/>
                        </a:rPr>
                        <a:t>%</a:t>
                      </a:r>
                      <a:endParaRPr lang="en-AU" sz="11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l" fontAlgn="b"/>
                      <a:r>
                        <a:rPr lang="en-AU" sz="1100" b="1" u="none" strike="noStrike" dirty="0">
                          <a:effectLst/>
                        </a:rPr>
                        <a:t>$Billions</a:t>
                      </a:r>
                      <a:endParaRPr lang="en-AU" sz="11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l" fontAlgn="b"/>
                      <a:r>
                        <a:rPr lang="en-AU" sz="1100" b="1" u="none" strike="noStrike" dirty="0">
                          <a:effectLst/>
                        </a:rPr>
                        <a:t>%</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n-AU" sz="1100" b="1" u="none" strike="noStrike" dirty="0">
                          <a:effectLst/>
                        </a:rPr>
                        <a:t>$Billions</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n-AU" sz="1100" b="1" u="none" strike="noStrike" dirty="0">
                          <a:effectLst/>
                        </a:rPr>
                        <a:t>%</a:t>
                      </a:r>
                      <a:endParaRPr lang="en-AU" sz="11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l" fontAlgn="b"/>
                      <a:r>
                        <a:rPr lang="en-AU" sz="1100" b="1" u="none" strike="noStrike" dirty="0">
                          <a:effectLst/>
                        </a:rPr>
                        <a:t>$Billions</a:t>
                      </a:r>
                      <a:endParaRPr lang="en-AU" sz="11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l" fontAlgn="b"/>
                      <a:r>
                        <a:rPr lang="en-AU" sz="1100" b="1" u="none" strike="noStrike" dirty="0">
                          <a:effectLst/>
                        </a:rPr>
                        <a:t>%</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n-AU" sz="1100" b="1" u="none" strike="noStrike" dirty="0">
                          <a:effectLst/>
                        </a:rPr>
                        <a:t>$Billions</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n-AU" sz="1100" b="1" u="none" strike="noStrike" dirty="0">
                          <a:effectLst/>
                        </a:rPr>
                        <a:t>%</a:t>
                      </a:r>
                      <a:endParaRPr lang="en-AU" sz="11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l" fontAlgn="b"/>
                      <a:r>
                        <a:rPr lang="en-AU" sz="1100" b="1" u="none" strike="noStrike" dirty="0">
                          <a:effectLst/>
                        </a:rPr>
                        <a:t>$Billions</a:t>
                      </a:r>
                      <a:endParaRPr lang="en-AU" sz="11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001"/>
                  </a:ext>
                </a:extLst>
              </a:tr>
              <a:tr h="190500">
                <a:tc>
                  <a:txBody>
                    <a:bodyPr/>
                    <a:lstStyle/>
                    <a:p>
                      <a:pPr algn="l" fontAlgn="b"/>
                      <a:r>
                        <a:rPr lang="en-AU" sz="1100" b="1" u="none" strike="noStrike" dirty="0">
                          <a:effectLst/>
                        </a:rPr>
                        <a:t>Consumer Discretionary</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5.8%</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106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12.4%</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4,378 </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12.42%</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2,949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10.8%</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1,043 </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14.4%</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1,621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002"/>
                  </a:ext>
                </a:extLst>
              </a:tr>
              <a:tr h="190500">
                <a:tc>
                  <a:txBody>
                    <a:bodyPr/>
                    <a:lstStyle/>
                    <a:p>
                      <a:pPr algn="l" fontAlgn="b"/>
                      <a:r>
                        <a:rPr lang="en-AU" sz="1100" b="1" u="none" strike="noStrike" dirty="0">
                          <a:effectLst/>
                        </a:rPr>
                        <a:t>Consumer Staples</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7.0%</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128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9.8%</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3,482 </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8.93%</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2,120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a:effectLst/>
                        </a:rPr>
                        <a:t>14.0%</a:t>
                      </a:r>
                      <a:endParaRPr lang="en-AU" sz="11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a:effectLst/>
                        </a:rPr>
                        <a:t>   1,356 </a:t>
                      </a:r>
                      <a:endParaRPr lang="en-AU" sz="11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6.0%</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678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003"/>
                  </a:ext>
                </a:extLst>
              </a:tr>
              <a:tr h="190500">
                <a:tc>
                  <a:txBody>
                    <a:bodyPr/>
                    <a:lstStyle/>
                    <a:p>
                      <a:pPr algn="l" fontAlgn="b"/>
                      <a:r>
                        <a:rPr lang="en-AU" sz="1100" b="1" u="none" strike="noStrike" dirty="0">
                          <a:effectLst/>
                        </a:rPr>
                        <a:t>Energy</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4.4%</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80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6.6%</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2,327 </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7.47%</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1,773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7.0%</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673 </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2.9%</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321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004"/>
                  </a:ext>
                </a:extLst>
              </a:tr>
              <a:tr h="190500">
                <a:tc>
                  <a:txBody>
                    <a:bodyPr/>
                    <a:lstStyle/>
                    <a:p>
                      <a:pPr algn="l" fontAlgn="b"/>
                      <a:r>
                        <a:rPr lang="en-AU" sz="1100" b="1" u="none" strike="noStrike" dirty="0">
                          <a:effectLst/>
                        </a:rPr>
                        <a:t>Financials</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a:effectLst/>
                        </a:rPr>
                        <a:t>36.3%</a:t>
                      </a:r>
                      <a:endParaRPr lang="en-AU" sz="1100" b="0" i="0" u="none" strike="noStrike">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663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a:effectLst/>
                        </a:rPr>
                        <a:t>17.7%</a:t>
                      </a:r>
                      <a:endParaRPr lang="en-AU" sz="11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a:effectLst/>
                        </a:rPr>
                        <a:t>      6,280 </a:t>
                      </a:r>
                      <a:endParaRPr lang="en-AU" sz="11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15.68%</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3,723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20.5%</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1,977</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19.1%</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2,156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005"/>
                  </a:ext>
                </a:extLst>
              </a:tr>
              <a:tr h="190500">
                <a:tc>
                  <a:txBody>
                    <a:bodyPr/>
                    <a:lstStyle/>
                    <a:p>
                      <a:pPr algn="l" fontAlgn="b"/>
                      <a:r>
                        <a:rPr lang="en-AU" sz="1100" b="1" u="none" strike="noStrike" dirty="0">
                          <a:effectLst/>
                        </a:rPr>
                        <a:t>Health Care</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7.5%</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137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12.2%</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4,322 </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13.07%</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3,103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12.9%</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1,246</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4.6%</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520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006"/>
                  </a:ext>
                </a:extLst>
              </a:tr>
              <a:tr h="190500">
                <a:tc>
                  <a:txBody>
                    <a:bodyPr/>
                    <a:lstStyle/>
                    <a:p>
                      <a:pPr algn="l" fontAlgn="b"/>
                      <a:r>
                        <a:rPr lang="en-AU" sz="1100" b="1" u="none" strike="noStrike" dirty="0">
                          <a:effectLst/>
                        </a:rPr>
                        <a:t>Industrials</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a:effectLst/>
                        </a:rPr>
                        <a:t>6.8%</a:t>
                      </a:r>
                      <a:endParaRPr lang="en-AU" sz="1100" b="0" i="0" u="none" strike="noStrike">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124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a:effectLst/>
                        </a:rPr>
                        <a:t>11.3%</a:t>
                      </a:r>
                      <a:endParaRPr lang="en-AU" sz="11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a:effectLst/>
                        </a:rPr>
                        <a:t>      3,989 </a:t>
                      </a:r>
                      <a:endParaRPr lang="en-AU" sz="11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a:effectLst/>
                        </a:rPr>
                        <a:t>9.50%</a:t>
                      </a:r>
                      <a:endParaRPr lang="en-AU" sz="1100" b="0" i="0" u="none" strike="noStrike">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2,255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13.1%</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1,266</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13.6%</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1,537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007"/>
                  </a:ext>
                </a:extLst>
              </a:tr>
              <a:tr h="437911">
                <a:tc>
                  <a:txBody>
                    <a:bodyPr/>
                    <a:lstStyle/>
                    <a:p>
                      <a:pPr algn="l" fontAlgn="b"/>
                      <a:r>
                        <a:rPr lang="en-AU" sz="1100" b="1" u="none" strike="noStrike" dirty="0">
                          <a:effectLst/>
                        </a:rPr>
                        <a:t>Information Technology</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1.2%</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22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15.5%</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5,473 </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21%</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5,002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4.5%</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430 </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20.7%</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2,334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008"/>
                  </a:ext>
                </a:extLst>
              </a:tr>
              <a:tr h="190500">
                <a:tc>
                  <a:txBody>
                    <a:bodyPr/>
                    <a:lstStyle/>
                    <a:p>
                      <a:pPr algn="l" fontAlgn="b"/>
                      <a:r>
                        <a:rPr lang="en-AU" sz="1100" b="1" u="none" strike="noStrike" dirty="0">
                          <a:effectLst/>
                        </a:rPr>
                        <a:t>Materials</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a:effectLst/>
                        </a:rPr>
                        <a:t>15.8%</a:t>
                      </a:r>
                      <a:endParaRPr lang="en-AU" sz="1100" b="0" i="0" u="none" strike="noStrike">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289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a:effectLst/>
                        </a:rPr>
                        <a:t>5.1%</a:t>
                      </a:r>
                      <a:endParaRPr lang="en-AU" sz="11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a:effectLst/>
                        </a:rPr>
                        <a:t>      1,792 </a:t>
                      </a:r>
                      <a:endParaRPr lang="en-AU" sz="11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a:effectLst/>
                        </a:rPr>
                        <a:t>3.4%</a:t>
                      </a:r>
                      <a:endParaRPr lang="en-AU" sz="1100" b="0" i="0" u="none" strike="noStrike">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807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a:effectLst/>
                        </a:rPr>
                        <a:t>8.3%</a:t>
                      </a:r>
                      <a:endParaRPr lang="en-AU" sz="11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798 </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5.4%</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611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009"/>
                  </a:ext>
                </a:extLst>
              </a:tr>
              <a:tr h="190500">
                <a:tc>
                  <a:txBody>
                    <a:bodyPr/>
                    <a:lstStyle/>
                    <a:p>
                      <a:pPr algn="l" fontAlgn="b"/>
                      <a:r>
                        <a:rPr lang="en-AU" sz="1100" b="1" u="none" strike="noStrike" dirty="0">
                          <a:effectLst/>
                        </a:rPr>
                        <a:t>Real Estate</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8.3%</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152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3.2%</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1,141 </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3.0%</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700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1.3%</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129 </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5.2%</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585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010"/>
                  </a:ext>
                </a:extLst>
              </a:tr>
              <a:tr h="190500">
                <a:tc>
                  <a:txBody>
                    <a:bodyPr/>
                    <a:lstStyle/>
                    <a:p>
                      <a:pPr algn="l" fontAlgn="b"/>
                      <a:r>
                        <a:rPr lang="en-AU" sz="1100" b="1" u="none" strike="noStrike" dirty="0">
                          <a:effectLst/>
                        </a:rPr>
                        <a:t>Telecommunication Services</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a:effectLst/>
                        </a:rPr>
                        <a:t>4.2%</a:t>
                      </a:r>
                      <a:endParaRPr lang="en-AU" sz="1100" b="0" i="0" u="none" strike="noStrike">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77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a:effectLst/>
                        </a:rPr>
                        <a:t>3.1%</a:t>
                      </a:r>
                      <a:endParaRPr lang="en-AU" sz="11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a:effectLst/>
                        </a:rPr>
                        <a:t>      1,109 </a:t>
                      </a:r>
                      <a:endParaRPr lang="en-AU" sz="11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a:effectLst/>
                        </a:rPr>
                        <a:t>2.4%</a:t>
                      </a:r>
                      <a:endParaRPr lang="en-AU" sz="1100" b="0" i="0" u="none" strike="noStrike">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575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a:effectLst/>
                        </a:rPr>
                        <a:t>4.1%</a:t>
                      </a:r>
                      <a:endParaRPr lang="en-AU" sz="11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a:effectLst/>
                        </a:rPr>
                        <a:t>       399 </a:t>
                      </a:r>
                      <a:endParaRPr lang="en-AU" sz="1100" b="0" i="0" u="none" strike="noStrike">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5.4%</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603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011"/>
                  </a:ext>
                </a:extLst>
              </a:tr>
              <a:tr h="190500">
                <a:tc>
                  <a:txBody>
                    <a:bodyPr/>
                    <a:lstStyle/>
                    <a:p>
                      <a:pPr algn="l" fontAlgn="b"/>
                      <a:r>
                        <a:rPr lang="en-AU" sz="1100" b="1" u="none" strike="noStrike" dirty="0">
                          <a:effectLst/>
                        </a:rPr>
                        <a:t>Utilities</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2.7%</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49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3.2%</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1,134 </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3.1%</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734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3.6%</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       346 </a:t>
                      </a:r>
                      <a:endParaRPr lang="en-AU" sz="11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u="none" strike="noStrike" dirty="0">
                          <a:effectLst/>
                        </a:rPr>
                        <a:t>2.7%</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u="none" strike="noStrike" dirty="0">
                          <a:effectLst/>
                        </a:rPr>
                        <a:t>               309 </a:t>
                      </a:r>
                      <a:endParaRPr lang="en-AU" sz="1100" b="0"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012"/>
                  </a:ext>
                </a:extLst>
              </a:tr>
              <a:tr h="190500">
                <a:tc>
                  <a:txBody>
                    <a:bodyPr/>
                    <a:lstStyle/>
                    <a:p>
                      <a:pPr algn="l" fontAlgn="b"/>
                      <a:r>
                        <a:rPr lang="en-AU" sz="1100" b="1" u="none" strike="noStrike" dirty="0">
                          <a:effectLst/>
                        </a:rPr>
                        <a:t>Total</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b="1" u="none" strike="noStrike" dirty="0">
                          <a:effectLst/>
                        </a:rPr>
                        <a:t>100%</a:t>
                      </a:r>
                      <a:endParaRPr lang="en-AU" sz="11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b="1" u="none" strike="noStrike" dirty="0">
                          <a:effectLst/>
                        </a:rPr>
                        <a:t>      1,827 </a:t>
                      </a:r>
                      <a:endParaRPr lang="en-AU" sz="11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b="1" u="none" strike="noStrike" dirty="0">
                          <a:effectLst/>
                        </a:rPr>
                        <a:t>100%</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b="1" u="none" strike="noStrike" dirty="0">
                          <a:effectLst/>
                        </a:rPr>
                        <a:t>    35,423 </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b="1" u="none" strike="noStrike" dirty="0">
                          <a:effectLst/>
                        </a:rPr>
                        <a:t>100%</a:t>
                      </a:r>
                      <a:endParaRPr lang="en-AU" sz="11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b="1" u="none" strike="noStrike" dirty="0">
                          <a:effectLst/>
                        </a:rPr>
                        <a:t>    23,741 </a:t>
                      </a:r>
                      <a:endParaRPr lang="en-AU" sz="11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b="1" u="none" strike="noStrike" dirty="0">
                          <a:effectLst/>
                        </a:rPr>
                        <a:t>100%</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b="1" u="none" strike="noStrike" dirty="0">
                          <a:effectLst/>
                        </a:rPr>
                        <a:t>   9,662 </a:t>
                      </a:r>
                      <a:endParaRPr lang="en-AU" sz="1100" b="1"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AU" sz="1100" b="1" u="none" strike="noStrike" dirty="0">
                          <a:effectLst/>
                        </a:rPr>
                        <a:t>100.0%</a:t>
                      </a:r>
                      <a:endParaRPr lang="en-AU" sz="11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r" fontAlgn="b"/>
                      <a:r>
                        <a:rPr lang="en-AU" sz="1100" b="1" u="none" strike="noStrike" dirty="0">
                          <a:effectLst/>
                        </a:rPr>
                        <a:t>         11,278 </a:t>
                      </a:r>
                      <a:endParaRPr lang="en-AU" sz="11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013"/>
                  </a:ext>
                </a:extLst>
              </a:tr>
            </a:tbl>
          </a:graphicData>
        </a:graphic>
      </p:graphicFrame>
      <p:sp>
        <p:nvSpPr>
          <p:cNvPr id="5" name="Rectangle 4"/>
          <p:cNvSpPr/>
          <p:nvPr/>
        </p:nvSpPr>
        <p:spPr>
          <a:xfrm>
            <a:off x="682931" y="6224243"/>
            <a:ext cx="1217000" cy="215444"/>
          </a:xfrm>
          <a:prstGeom prst="rect">
            <a:avLst/>
          </a:prstGeom>
        </p:spPr>
        <p:txBody>
          <a:bodyPr wrap="none">
            <a:spAutoFit/>
          </a:bodyPr>
          <a:lstStyle/>
          <a:p>
            <a:r>
              <a:rPr lang="en-AU" sz="800" dirty="0"/>
              <a:t>Source: Bloomberg </a:t>
            </a:r>
          </a:p>
        </p:txBody>
      </p:sp>
    </p:spTree>
    <p:extLst>
      <p:ext uri="{BB962C8B-B14F-4D97-AF65-F5344CB8AC3E}">
        <p14:creationId xmlns:p14="http://schemas.microsoft.com/office/powerpoint/2010/main" val="2190630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sz="2600" dirty="0"/>
              <a:t>Back to your portfolio – what might you do?</a:t>
            </a:r>
          </a:p>
        </p:txBody>
      </p:sp>
      <p:sp>
        <p:nvSpPr>
          <p:cNvPr id="2" name="Content Placeholder 1"/>
          <p:cNvSpPr>
            <a:spLocks noGrp="1"/>
          </p:cNvSpPr>
          <p:nvPr>
            <p:ph sz="quarter" idx="13"/>
          </p:nvPr>
        </p:nvSpPr>
        <p:spPr>
          <a:xfrm>
            <a:off x="464344" y="1426606"/>
            <a:ext cx="8915400" cy="4324350"/>
          </a:xfrm>
        </p:spPr>
        <p:txBody>
          <a:bodyPr/>
          <a:lstStyle/>
          <a:p>
            <a:endParaRPr lang="en-AU" dirty="0"/>
          </a:p>
          <a:p>
            <a:endParaRPr lang="en-AU" dirty="0"/>
          </a:p>
        </p:txBody>
      </p:sp>
      <p:sp>
        <p:nvSpPr>
          <p:cNvPr id="7" name="Rectangle 6"/>
          <p:cNvSpPr/>
          <p:nvPr/>
        </p:nvSpPr>
        <p:spPr>
          <a:xfrm>
            <a:off x="3048000" y="6059180"/>
            <a:ext cx="4953000" cy="646331"/>
          </a:xfrm>
          <a:prstGeom prst="rect">
            <a:avLst/>
          </a:prstGeom>
        </p:spPr>
        <p:txBody>
          <a:bodyPr>
            <a:spAutoFit/>
          </a:bodyPr>
          <a:lstStyle/>
          <a:p>
            <a:endParaRPr lang="en-AU" dirty="0"/>
          </a:p>
          <a:p>
            <a:r>
              <a:rPr lang="en-AU" dirty="0"/>
              <a:t> </a:t>
            </a:r>
          </a:p>
        </p:txBody>
      </p:sp>
      <p:sp>
        <p:nvSpPr>
          <p:cNvPr id="9" name="Rectangle 8"/>
          <p:cNvSpPr/>
          <p:nvPr/>
        </p:nvSpPr>
        <p:spPr>
          <a:xfrm>
            <a:off x="3638550" y="6705511"/>
            <a:ext cx="4953000" cy="646331"/>
          </a:xfrm>
          <a:prstGeom prst="rect">
            <a:avLst/>
          </a:prstGeom>
        </p:spPr>
        <p:txBody>
          <a:bodyPr>
            <a:spAutoFit/>
          </a:bodyPr>
          <a:lstStyle/>
          <a:p>
            <a:endParaRPr lang="en-AU" dirty="0"/>
          </a:p>
          <a:p>
            <a:r>
              <a:rPr lang="en-AU" dirty="0"/>
              <a:t>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527" y="1373710"/>
            <a:ext cx="2273152" cy="221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51091" y="1944502"/>
            <a:ext cx="2099818" cy="1511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069350" y="3540604"/>
            <a:ext cx="1863300" cy="369332"/>
          </a:xfrm>
          <a:prstGeom prst="rect">
            <a:avLst/>
          </a:prstGeom>
          <a:noFill/>
        </p:spPr>
        <p:txBody>
          <a:bodyPr wrap="square" rtlCol="0">
            <a:spAutoFit/>
          </a:bodyPr>
          <a:lstStyle/>
          <a:p>
            <a:r>
              <a:rPr lang="en-AU" dirty="0">
                <a:solidFill>
                  <a:srgbClr val="48484A"/>
                </a:solidFill>
              </a:rPr>
              <a:t>Term deposits</a:t>
            </a:r>
          </a:p>
        </p:txBody>
      </p:sp>
      <p:sp>
        <p:nvSpPr>
          <p:cNvPr id="13" name="TextBox 12"/>
          <p:cNvSpPr txBox="1"/>
          <p:nvPr/>
        </p:nvSpPr>
        <p:spPr>
          <a:xfrm>
            <a:off x="4206672" y="3576045"/>
            <a:ext cx="1512426" cy="369332"/>
          </a:xfrm>
          <a:prstGeom prst="rect">
            <a:avLst/>
          </a:prstGeom>
          <a:noFill/>
        </p:spPr>
        <p:txBody>
          <a:bodyPr wrap="square" rtlCol="0">
            <a:spAutoFit/>
          </a:bodyPr>
          <a:lstStyle/>
          <a:p>
            <a:pPr algn="ctr"/>
            <a:r>
              <a:rPr lang="en-AU" dirty="0">
                <a:solidFill>
                  <a:srgbClr val="48484A"/>
                </a:solidFill>
              </a:rPr>
              <a:t>Property</a:t>
            </a:r>
          </a:p>
        </p:txBody>
      </p:sp>
      <p:pic>
        <p:nvPicPr>
          <p:cNvPr id="1229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8451" y="1831658"/>
            <a:ext cx="1928868" cy="176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081890" y="3593165"/>
            <a:ext cx="1512426" cy="369332"/>
          </a:xfrm>
          <a:prstGeom prst="rect">
            <a:avLst/>
          </a:prstGeom>
          <a:noFill/>
        </p:spPr>
        <p:txBody>
          <a:bodyPr wrap="square" rtlCol="0">
            <a:spAutoFit/>
          </a:bodyPr>
          <a:lstStyle/>
          <a:p>
            <a:pPr algn="ctr"/>
            <a:r>
              <a:rPr lang="en-AU" dirty="0">
                <a:solidFill>
                  <a:srgbClr val="48484A"/>
                </a:solidFill>
              </a:rPr>
              <a:t>Banks</a:t>
            </a:r>
          </a:p>
        </p:txBody>
      </p:sp>
      <p:sp>
        <p:nvSpPr>
          <p:cNvPr id="4" name="TextBox 3"/>
          <p:cNvSpPr txBox="1"/>
          <p:nvPr/>
        </p:nvSpPr>
        <p:spPr>
          <a:xfrm>
            <a:off x="4206672" y="4210477"/>
            <a:ext cx="1589235" cy="923330"/>
          </a:xfrm>
          <a:prstGeom prst="rect">
            <a:avLst/>
          </a:prstGeom>
          <a:noFill/>
        </p:spPr>
        <p:txBody>
          <a:bodyPr wrap="square" rtlCol="0">
            <a:spAutoFit/>
          </a:bodyPr>
          <a:lstStyle/>
          <a:p>
            <a:pPr algn="ctr"/>
            <a:r>
              <a:rPr lang="en-AU" dirty="0"/>
              <a:t>+ commercial property</a:t>
            </a:r>
          </a:p>
        </p:txBody>
      </p:sp>
      <p:sp>
        <p:nvSpPr>
          <p:cNvPr id="14" name="TextBox 13"/>
          <p:cNvSpPr txBox="1"/>
          <p:nvPr/>
        </p:nvSpPr>
        <p:spPr>
          <a:xfrm>
            <a:off x="7206382" y="4228197"/>
            <a:ext cx="1589235" cy="1477328"/>
          </a:xfrm>
          <a:prstGeom prst="rect">
            <a:avLst/>
          </a:prstGeom>
          <a:noFill/>
        </p:spPr>
        <p:txBody>
          <a:bodyPr wrap="square" rtlCol="0">
            <a:spAutoFit/>
          </a:bodyPr>
          <a:lstStyle/>
          <a:p>
            <a:pPr algn="ctr"/>
            <a:r>
              <a:rPr lang="en-AU" dirty="0"/>
              <a:t>+ </a:t>
            </a:r>
          </a:p>
          <a:p>
            <a:pPr algn="ctr"/>
            <a:r>
              <a:rPr lang="en-AU" dirty="0"/>
              <a:t>mortgage loans</a:t>
            </a:r>
          </a:p>
          <a:p>
            <a:pPr algn="ctr"/>
            <a:r>
              <a:rPr lang="en-AU" dirty="0"/>
              <a:t>&amp; corporate bonds</a:t>
            </a:r>
          </a:p>
        </p:txBody>
      </p:sp>
      <p:sp>
        <p:nvSpPr>
          <p:cNvPr id="16" name="TextBox 15"/>
          <p:cNvSpPr txBox="1"/>
          <p:nvPr/>
        </p:nvSpPr>
        <p:spPr>
          <a:xfrm>
            <a:off x="1081890" y="4235284"/>
            <a:ext cx="1589235" cy="1200329"/>
          </a:xfrm>
          <a:prstGeom prst="rect">
            <a:avLst/>
          </a:prstGeom>
          <a:noFill/>
        </p:spPr>
        <p:txBody>
          <a:bodyPr wrap="square" rtlCol="0">
            <a:spAutoFit/>
          </a:bodyPr>
          <a:lstStyle/>
          <a:p>
            <a:pPr algn="ctr"/>
            <a:r>
              <a:rPr lang="en-AU" dirty="0"/>
              <a:t>+ </a:t>
            </a:r>
          </a:p>
          <a:p>
            <a:pPr algn="ctr"/>
            <a:r>
              <a:rPr lang="en-AU" dirty="0"/>
              <a:t>diversify away from big banks</a:t>
            </a:r>
          </a:p>
        </p:txBody>
      </p:sp>
    </p:spTree>
    <p:extLst>
      <p:ext uri="{BB962C8B-B14F-4D97-AF65-F5344CB8AC3E}">
        <p14:creationId xmlns:p14="http://schemas.microsoft.com/office/powerpoint/2010/main" val="1794643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Questions?</a:t>
            </a:r>
          </a:p>
        </p:txBody>
      </p:sp>
    </p:spTree>
    <p:extLst>
      <p:ext uri="{BB962C8B-B14F-4D97-AF65-F5344CB8AC3E}">
        <p14:creationId xmlns:p14="http://schemas.microsoft.com/office/powerpoint/2010/main" val="332352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3</a:t>
            </a:fld>
            <a:endParaRPr lang="en-US"/>
          </a:p>
        </p:txBody>
      </p:sp>
      <p:sp>
        <p:nvSpPr>
          <p:cNvPr id="3" name="Title 2"/>
          <p:cNvSpPr>
            <a:spLocks noGrp="1"/>
          </p:cNvSpPr>
          <p:nvPr>
            <p:ph type="title"/>
          </p:nvPr>
        </p:nvSpPr>
        <p:spPr/>
        <p:txBody>
          <a:bodyPr/>
          <a:lstStyle/>
          <a:p>
            <a:r>
              <a:rPr lang="en-AU" dirty="0"/>
              <a:t>Agenda</a:t>
            </a:r>
          </a:p>
        </p:txBody>
      </p:sp>
      <p:sp>
        <p:nvSpPr>
          <p:cNvPr id="4" name="Content Placeholder 3"/>
          <p:cNvSpPr>
            <a:spLocks noGrp="1"/>
          </p:cNvSpPr>
          <p:nvPr>
            <p:ph sz="quarter" idx="13"/>
          </p:nvPr>
        </p:nvSpPr>
        <p:spPr>
          <a:xfrm>
            <a:off x="474663" y="1279565"/>
            <a:ext cx="8915400" cy="4877865"/>
          </a:xfrm>
        </p:spPr>
        <p:txBody>
          <a:bodyPr numCol="1"/>
          <a:lstStyle/>
          <a:p>
            <a:pPr marL="228600" indent="-228600">
              <a:lnSpc>
                <a:spcPct val="200000"/>
              </a:lnSpc>
              <a:buFont typeface="Arial"/>
              <a:buAutoNum type="arabicPeriod"/>
              <a:tabLst>
                <a:tab pos="4124325" algn="l"/>
              </a:tabLst>
            </a:pPr>
            <a:r>
              <a:rPr lang="en-AU" sz="2000" dirty="0">
                <a:solidFill>
                  <a:srgbClr val="48484A"/>
                </a:solidFill>
              </a:rPr>
              <a:t> Where have we been investing?</a:t>
            </a:r>
          </a:p>
          <a:p>
            <a:pPr marL="228600" indent="-228600">
              <a:lnSpc>
                <a:spcPct val="200000"/>
              </a:lnSpc>
              <a:buFont typeface="Arial"/>
              <a:buAutoNum type="arabicPeriod"/>
              <a:tabLst>
                <a:tab pos="4124325" algn="l"/>
              </a:tabLst>
            </a:pPr>
            <a:r>
              <a:rPr lang="en-AU" sz="2000" dirty="0">
                <a:solidFill>
                  <a:srgbClr val="48484A"/>
                </a:solidFill>
              </a:rPr>
              <a:t> Where are we at now?</a:t>
            </a:r>
          </a:p>
          <a:p>
            <a:pPr marL="228600" indent="-228600">
              <a:lnSpc>
                <a:spcPct val="200000"/>
              </a:lnSpc>
              <a:buFont typeface="Arial"/>
              <a:buAutoNum type="arabicPeriod"/>
              <a:tabLst>
                <a:tab pos="4124325" algn="l"/>
              </a:tabLst>
            </a:pPr>
            <a:r>
              <a:rPr lang="en-AU" sz="2000" dirty="0">
                <a:solidFill>
                  <a:srgbClr val="48484A"/>
                </a:solidFill>
              </a:rPr>
              <a:t> The question of interest rates</a:t>
            </a:r>
          </a:p>
          <a:p>
            <a:pPr marL="228600" indent="-228600">
              <a:lnSpc>
                <a:spcPct val="200000"/>
              </a:lnSpc>
              <a:buFont typeface="Arial"/>
              <a:buAutoNum type="arabicPeriod"/>
              <a:tabLst>
                <a:tab pos="4124325" algn="l"/>
              </a:tabLst>
            </a:pPr>
            <a:r>
              <a:rPr lang="en-AU" sz="2000" dirty="0">
                <a:solidFill>
                  <a:srgbClr val="48484A"/>
                </a:solidFill>
              </a:rPr>
              <a:t> Where to from here?</a:t>
            </a:r>
          </a:p>
          <a:p>
            <a:pPr marL="0" indent="0">
              <a:buNone/>
            </a:pPr>
            <a:endParaRPr lang="en-AU" sz="1600" dirty="0"/>
          </a:p>
        </p:txBody>
      </p:sp>
    </p:spTree>
    <p:extLst>
      <p:ext uri="{BB962C8B-B14F-4D97-AF65-F5344CB8AC3E}">
        <p14:creationId xmlns:p14="http://schemas.microsoft.com/office/powerpoint/2010/main" val="346778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800" dirty="0"/>
              <a:t>Where have we been investing?</a:t>
            </a:r>
          </a:p>
        </p:txBody>
      </p:sp>
    </p:spTree>
    <p:extLst>
      <p:ext uri="{BB962C8B-B14F-4D97-AF65-F5344CB8AC3E}">
        <p14:creationId xmlns:p14="http://schemas.microsoft.com/office/powerpoint/2010/main" val="86965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3 pillars</a:t>
            </a:r>
          </a:p>
        </p:txBody>
      </p:sp>
      <p:sp>
        <p:nvSpPr>
          <p:cNvPr id="2" name="Content Placeholder 1"/>
          <p:cNvSpPr>
            <a:spLocks noGrp="1"/>
          </p:cNvSpPr>
          <p:nvPr>
            <p:ph sz="quarter" idx="13"/>
          </p:nvPr>
        </p:nvSpPr>
        <p:spPr>
          <a:xfrm>
            <a:off x="464344" y="1426606"/>
            <a:ext cx="8915400" cy="4324350"/>
          </a:xfrm>
        </p:spPr>
        <p:txBody>
          <a:bodyPr/>
          <a:lstStyle/>
          <a:p>
            <a:endParaRPr lang="en-AU" dirty="0"/>
          </a:p>
          <a:p>
            <a:endParaRPr lang="en-AU" dirty="0"/>
          </a:p>
        </p:txBody>
      </p:sp>
      <p:sp>
        <p:nvSpPr>
          <p:cNvPr id="7" name="Rectangle 6"/>
          <p:cNvSpPr/>
          <p:nvPr/>
        </p:nvSpPr>
        <p:spPr>
          <a:xfrm>
            <a:off x="3048000" y="6059180"/>
            <a:ext cx="4953000" cy="646331"/>
          </a:xfrm>
          <a:prstGeom prst="rect">
            <a:avLst/>
          </a:prstGeom>
        </p:spPr>
        <p:txBody>
          <a:bodyPr>
            <a:spAutoFit/>
          </a:bodyPr>
          <a:lstStyle/>
          <a:p>
            <a:endParaRPr lang="en-AU" dirty="0"/>
          </a:p>
          <a:p>
            <a:r>
              <a:rPr lang="en-AU" dirty="0"/>
              <a:t> </a:t>
            </a:r>
          </a:p>
        </p:txBody>
      </p:sp>
      <p:sp>
        <p:nvSpPr>
          <p:cNvPr id="9" name="Rectangle 8"/>
          <p:cNvSpPr/>
          <p:nvPr/>
        </p:nvSpPr>
        <p:spPr>
          <a:xfrm>
            <a:off x="3638550" y="6705511"/>
            <a:ext cx="4953000" cy="646331"/>
          </a:xfrm>
          <a:prstGeom prst="rect">
            <a:avLst/>
          </a:prstGeom>
        </p:spPr>
        <p:txBody>
          <a:bodyPr>
            <a:spAutoFit/>
          </a:bodyPr>
          <a:lstStyle/>
          <a:p>
            <a:endParaRPr lang="en-AU" dirty="0"/>
          </a:p>
          <a:p>
            <a:r>
              <a:rPr lang="en-AU" dirty="0"/>
              <a:t>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527" y="1745865"/>
            <a:ext cx="2273152" cy="221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51091" y="2316657"/>
            <a:ext cx="2099818" cy="1511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069350" y="3912759"/>
            <a:ext cx="1863300" cy="369332"/>
          </a:xfrm>
          <a:prstGeom prst="rect">
            <a:avLst/>
          </a:prstGeom>
          <a:noFill/>
        </p:spPr>
        <p:txBody>
          <a:bodyPr wrap="square" rtlCol="0">
            <a:spAutoFit/>
          </a:bodyPr>
          <a:lstStyle/>
          <a:p>
            <a:r>
              <a:rPr lang="en-AU" dirty="0">
                <a:solidFill>
                  <a:srgbClr val="48484A"/>
                </a:solidFill>
              </a:rPr>
              <a:t>Term deposits</a:t>
            </a:r>
          </a:p>
        </p:txBody>
      </p:sp>
      <p:sp>
        <p:nvSpPr>
          <p:cNvPr id="13" name="TextBox 12"/>
          <p:cNvSpPr txBox="1"/>
          <p:nvPr/>
        </p:nvSpPr>
        <p:spPr>
          <a:xfrm>
            <a:off x="4206672" y="3948200"/>
            <a:ext cx="1512426" cy="646331"/>
          </a:xfrm>
          <a:prstGeom prst="rect">
            <a:avLst/>
          </a:prstGeom>
          <a:noFill/>
        </p:spPr>
        <p:txBody>
          <a:bodyPr wrap="square" rtlCol="0">
            <a:spAutoFit/>
          </a:bodyPr>
          <a:lstStyle/>
          <a:p>
            <a:pPr algn="ctr"/>
            <a:r>
              <a:rPr lang="en-AU" dirty="0">
                <a:solidFill>
                  <a:srgbClr val="48484A"/>
                </a:solidFill>
              </a:rPr>
              <a:t>Residential Property</a:t>
            </a:r>
          </a:p>
        </p:txBody>
      </p:sp>
      <p:pic>
        <p:nvPicPr>
          <p:cNvPr id="1229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8451" y="2203813"/>
            <a:ext cx="1928868" cy="176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081889" y="3965320"/>
            <a:ext cx="1682575" cy="369332"/>
          </a:xfrm>
          <a:prstGeom prst="rect">
            <a:avLst/>
          </a:prstGeom>
          <a:noFill/>
        </p:spPr>
        <p:txBody>
          <a:bodyPr wrap="square" rtlCol="0">
            <a:spAutoFit/>
          </a:bodyPr>
          <a:lstStyle/>
          <a:p>
            <a:pPr algn="ctr"/>
            <a:r>
              <a:rPr lang="en-AU" dirty="0">
                <a:solidFill>
                  <a:srgbClr val="48484A"/>
                </a:solidFill>
              </a:rPr>
              <a:t>Bank shares</a:t>
            </a:r>
          </a:p>
        </p:txBody>
      </p:sp>
    </p:spTree>
    <p:extLst>
      <p:ext uri="{BB962C8B-B14F-4D97-AF65-F5344CB8AC3E}">
        <p14:creationId xmlns:p14="http://schemas.microsoft.com/office/powerpoint/2010/main" val="384665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Where are we at now? </a:t>
            </a:r>
          </a:p>
        </p:txBody>
      </p:sp>
    </p:spTree>
    <p:extLst>
      <p:ext uri="{BB962C8B-B14F-4D97-AF65-F5344CB8AC3E}">
        <p14:creationId xmlns:p14="http://schemas.microsoft.com/office/powerpoint/2010/main" val="245931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7</a:t>
            </a:fld>
            <a:endParaRPr lang="en-US"/>
          </a:p>
        </p:txBody>
      </p:sp>
      <p:sp>
        <p:nvSpPr>
          <p:cNvPr id="3" name="Title 2"/>
          <p:cNvSpPr>
            <a:spLocks noGrp="1"/>
          </p:cNvSpPr>
          <p:nvPr>
            <p:ph type="title"/>
          </p:nvPr>
        </p:nvSpPr>
        <p:spPr>
          <a:xfrm>
            <a:off x="464344" y="457202"/>
            <a:ext cx="8915400" cy="790573"/>
          </a:xfrm>
        </p:spPr>
        <p:txBody>
          <a:bodyPr/>
          <a:lstStyle/>
          <a:p>
            <a:r>
              <a:rPr lang="en-AU" dirty="0"/>
              <a:t>Yields down - but banks still ok?</a:t>
            </a:r>
          </a:p>
        </p:txBody>
      </p:sp>
      <p:sp>
        <p:nvSpPr>
          <p:cNvPr id="4" name="Rectangle 3"/>
          <p:cNvSpPr/>
          <p:nvPr/>
        </p:nvSpPr>
        <p:spPr>
          <a:xfrm>
            <a:off x="870959" y="6262621"/>
            <a:ext cx="1467068" cy="215444"/>
          </a:xfrm>
          <a:prstGeom prst="rect">
            <a:avLst/>
          </a:prstGeom>
        </p:spPr>
        <p:txBody>
          <a:bodyPr wrap="none">
            <a:spAutoFit/>
          </a:bodyPr>
          <a:lstStyle/>
          <a:p>
            <a:r>
              <a:rPr lang="en-AU" sz="800" dirty="0"/>
              <a:t>Source: Bloomberg, RBA</a:t>
            </a:r>
          </a:p>
        </p:txBody>
      </p:sp>
      <p:pic>
        <p:nvPicPr>
          <p:cNvPr id="7" name="Picture 6">
            <a:extLst>
              <a:ext uri="{FF2B5EF4-FFF2-40B4-BE49-F238E27FC236}">
                <a16:creationId xmlns:a16="http://schemas.microsoft.com/office/drawing/2014/main" id="{F36BD614-2922-4FEB-86A3-E1B1553AB9BC}"/>
              </a:ext>
            </a:extLst>
          </p:cNvPr>
          <p:cNvPicPr>
            <a:picLocks noChangeAspect="1"/>
          </p:cNvPicPr>
          <p:nvPr/>
        </p:nvPicPr>
        <p:blipFill>
          <a:blip r:embed="rId3"/>
          <a:stretch>
            <a:fillRect/>
          </a:stretch>
        </p:blipFill>
        <p:spPr>
          <a:xfrm>
            <a:off x="464344" y="1056503"/>
            <a:ext cx="8368830" cy="5098396"/>
          </a:xfrm>
          <a:prstGeom prst="rect">
            <a:avLst/>
          </a:prstGeom>
        </p:spPr>
      </p:pic>
    </p:spTree>
    <p:extLst>
      <p:ext uri="{BB962C8B-B14F-4D97-AF65-F5344CB8AC3E}">
        <p14:creationId xmlns:p14="http://schemas.microsoft.com/office/powerpoint/2010/main" val="329445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8</a:t>
            </a:fld>
            <a:endParaRPr lang="en-US"/>
          </a:p>
        </p:txBody>
      </p:sp>
      <p:sp>
        <p:nvSpPr>
          <p:cNvPr id="3" name="Title 2"/>
          <p:cNvSpPr>
            <a:spLocks noGrp="1"/>
          </p:cNvSpPr>
          <p:nvPr>
            <p:ph type="title"/>
          </p:nvPr>
        </p:nvSpPr>
        <p:spPr/>
        <p:txBody>
          <a:bodyPr/>
          <a:lstStyle/>
          <a:p>
            <a:r>
              <a:rPr lang="en-AU" dirty="0"/>
              <a:t>The world’s most expensive ….</a:t>
            </a:r>
          </a:p>
        </p:txBody>
      </p:sp>
      <p:sp>
        <p:nvSpPr>
          <p:cNvPr id="5" name="Rectangle 4"/>
          <p:cNvSpPr/>
          <p:nvPr/>
        </p:nvSpPr>
        <p:spPr>
          <a:xfrm>
            <a:off x="870959" y="6262621"/>
            <a:ext cx="1180131" cy="215444"/>
          </a:xfrm>
          <a:prstGeom prst="rect">
            <a:avLst/>
          </a:prstGeom>
        </p:spPr>
        <p:txBody>
          <a:bodyPr wrap="none">
            <a:spAutoFit/>
          </a:bodyPr>
          <a:lstStyle/>
          <a:p>
            <a:r>
              <a:rPr lang="en-AU" sz="800" dirty="0"/>
              <a:t>Source: Bloomberg</a:t>
            </a:r>
          </a:p>
        </p:txBody>
      </p:sp>
      <p:pic>
        <p:nvPicPr>
          <p:cNvPr id="6" name="Picture 5">
            <a:extLst>
              <a:ext uri="{FF2B5EF4-FFF2-40B4-BE49-F238E27FC236}">
                <a16:creationId xmlns:a16="http://schemas.microsoft.com/office/drawing/2014/main" id="{3BBF1336-6194-405B-A2C8-DF26DD752D77}"/>
              </a:ext>
            </a:extLst>
          </p:cNvPr>
          <p:cNvPicPr>
            <a:picLocks noChangeAspect="1"/>
          </p:cNvPicPr>
          <p:nvPr/>
        </p:nvPicPr>
        <p:blipFill>
          <a:blip r:embed="rId3"/>
          <a:stretch>
            <a:fillRect/>
          </a:stretch>
        </p:blipFill>
        <p:spPr>
          <a:xfrm>
            <a:off x="495300" y="1076267"/>
            <a:ext cx="7673419" cy="5078632"/>
          </a:xfrm>
          <a:prstGeom prst="rect">
            <a:avLst/>
          </a:prstGeom>
        </p:spPr>
      </p:pic>
    </p:spTree>
    <p:extLst>
      <p:ext uri="{BB962C8B-B14F-4D97-AF65-F5344CB8AC3E}">
        <p14:creationId xmlns:p14="http://schemas.microsoft.com/office/powerpoint/2010/main" val="447754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6525BD-9FE9-E24D-9DEE-8653ABC7771D}" type="slidenum">
              <a:rPr lang="en-US" smtClean="0"/>
              <a:pPr/>
              <a:t>9</a:t>
            </a:fld>
            <a:endParaRPr lang="en-US"/>
          </a:p>
        </p:txBody>
      </p:sp>
      <p:sp>
        <p:nvSpPr>
          <p:cNvPr id="3" name="Title 2"/>
          <p:cNvSpPr>
            <a:spLocks noGrp="1"/>
          </p:cNvSpPr>
          <p:nvPr>
            <p:ph type="title"/>
          </p:nvPr>
        </p:nvSpPr>
        <p:spPr/>
        <p:txBody>
          <a:bodyPr/>
          <a:lstStyle/>
          <a:p>
            <a:r>
              <a:rPr lang="en-AU" dirty="0"/>
              <a:t>Property is expensive</a:t>
            </a:r>
          </a:p>
        </p:txBody>
      </p:sp>
      <p:sp>
        <p:nvSpPr>
          <p:cNvPr id="4" name="Content Placeholder 3"/>
          <p:cNvSpPr>
            <a:spLocks noGrp="1"/>
          </p:cNvSpPr>
          <p:nvPr>
            <p:ph sz="quarter" idx="13"/>
          </p:nvPr>
        </p:nvSpPr>
        <p:spPr/>
        <p:txBody>
          <a:bodyPr/>
          <a:lstStyle/>
          <a:p>
            <a:endParaRPr lang="en-AU" dirty="0"/>
          </a:p>
          <a:p>
            <a:endParaRPr lang="en-AU" dirty="0"/>
          </a:p>
          <a:p>
            <a:endParaRPr lang="en-AU" dirty="0"/>
          </a:p>
        </p:txBody>
      </p:sp>
      <p:sp>
        <p:nvSpPr>
          <p:cNvPr id="7" name="Rectangle 6"/>
          <p:cNvSpPr/>
          <p:nvPr/>
        </p:nvSpPr>
        <p:spPr>
          <a:xfrm>
            <a:off x="870959" y="6262621"/>
            <a:ext cx="1465466" cy="215444"/>
          </a:xfrm>
          <a:prstGeom prst="rect">
            <a:avLst/>
          </a:prstGeom>
        </p:spPr>
        <p:txBody>
          <a:bodyPr wrap="none">
            <a:spAutoFit/>
          </a:bodyPr>
          <a:lstStyle/>
          <a:p>
            <a:r>
              <a:rPr lang="en-AU" sz="800" dirty="0"/>
              <a:t>Source: Bloomberg, ABS</a:t>
            </a:r>
          </a:p>
        </p:txBody>
      </p:sp>
      <p:pic>
        <p:nvPicPr>
          <p:cNvPr id="8" name="Picture 7">
            <a:extLst>
              <a:ext uri="{FF2B5EF4-FFF2-40B4-BE49-F238E27FC236}">
                <a16:creationId xmlns:a16="http://schemas.microsoft.com/office/drawing/2014/main" id="{D3D845C8-BCD7-4297-A17C-CD02080518F9}"/>
              </a:ext>
            </a:extLst>
          </p:cNvPr>
          <p:cNvPicPr>
            <a:picLocks noChangeAspect="1"/>
          </p:cNvPicPr>
          <p:nvPr/>
        </p:nvPicPr>
        <p:blipFill>
          <a:blip r:embed="rId3"/>
          <a:stretch>
            <a:fillRect/>
          </a:stretch>
        </p:blipFill>
        <p:spPr>
          <a:xfrm>
            <a:off x="495300" y="1152392"/>
            <a:ext cx="8672660" cy="4833471"/>
          </a:xfrm>
          <a:prstGeom prst="rect">
            <a:avLst/>
          </a:prstGeom>
        </p:spPr>
      </p:pic>
    </p:spTree>
    <p:extLst>
      <p:ext uri="{BB962C8B-B14F-4D97-AF65-F5344CB8AC3E}">
        <p14:creationId xmlns:p14="http://schemas.microsoft.com/office/powerpoint/2010/main" val="2242249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ralian Unit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17615</TotalTime>
  <Words>1698</Words>
  <Application>Microsoft Office PowerPoint</Application>
  <PresentationFormat>A4 Paper (210x297 mm)</PresentationFormat>
  <Paragraphs>465</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Palatino Linotype</vt:lpstr>
      <vt:lpstr>Verdana</vt:lpstr>
      <vt:lpstr>Wingdings</vt:lpstr>
      <vt:lpstr>Office Theme</vt:lpstr>
      <vt:lpstr>Preparing your portfolio for rate rises</vt:lpstr>
      <vt:lpstr>Important information</vt:lpstr>
      <vt:lpstr>Agenda</vt:lpstr>
      <vt:lpstr>Where have we been investing?</vt:lpstr>
      <vt:lpstr>3 pillars</vt:lpstr>
      <vt:lpstr>Where are we at now? </vt:lpstr>
      <vt:lpstr>Yields down - but banks still ok?</vt:lpstr>
      <vt:lpstr>The world’s most expensive ….</vt:lpstr>
      <vt:lpstr>Property is expensive</vt:lpstr>
      <vt:lpstr>The question of interest rates</vt:lpstr>
      <vt:lpstr>All eyes are on the US</vt:lpstr>
      <vt:lpstr>US inflation</vt:lpstr>
      <vt:lpstr>What is happening in Australia</vt:lpstr>
      <vt:lpstr>Leading share markets</vt:lpstr>
      <vt:lpstr>Where to from here?</vt:lpstr>
      <vt:lpstr>Still value in commercial property</vt:lpstr>
      <vt:lpstr>AREITs</vt:lpstr>
      <vt:lpstr>Unlisted property</vt:lpstr>
      <vt:lpstr>Rental yields on commercial property</vt:lpstr>
      <vt:lpstr>Shares – small companies</vt:lpstr>
      <vt:lpstr>Shares – large companies</vt:lpstr>
      <vt:lpstr>Banks</vt:lpstr>
      <vt:lpstr>Global share markets sector breakdown</vt:lpstr>
      <vt:lpstr>Back to your portfolio – what might you do?</vt:lpstr>
      <vt:lpstr>Questions?</vt:lpstr>
    </vt:vector>
  </TitlesOfParts>
  <Company>Australian Unity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Portier</dc:creator>
  <cp:lastModifiedBy>Alexander Cujko</cp:lastModifiedBy>
  <cp:revision>403</cp:revision>
  <cp:lastPrinted>2017-04-09T23:18:15Z</cp:lastPrinted>
  <dcterms:created xsi:type="dcterms:W3CDTF">2017-04-10T05:16:44Z</dcterms:created>
  <dcterms:modified xsi:type="dcterms:W3CDTF">2018-05-18T04:15:09Z</dcterms:modified>
</cp:coreProperties>
</file>