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5A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" y="0"/>
            <a:ext cx="989076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23" y="2529839"/>
            <a:ext cx="9904730" cy="1797050"/>
          </a:xfrm>
          <a:custGeom>
            <a:avLst/>
            <a:gdLst/>
            <a:ahLst/>
            <a:cxnLst/>
            <a:rect l="l" t="t" r="r" b="b"/>
            <a:pathLst>
              <a:path w="9904730" h="1797050">
                <a:moveTo>
                  <a:pt x="0" y="1796795"/>
                </a:moveTo>
                <a:lnTo>
                  <a:pt x="9904488" y="1796795"/>
                </a:lnTo>
                <a:lnTo>
                  <a:pt x="9904488" y="0"/>
                </a:lnTo>
                <a:lnTo>
                  <a:pt x="0" y="0"/>
                </a:lnTo>
                <a:lnTo>
                  <a:pt x="0" y="1796795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94715"/>
            <a:ext cx="321945" cy="451484"/>
          </a:xfrm>
          <a:custGeom>
            <a:avLst/>
            <a:gdLst/>
            <a:ahLst/>
            <a:cxnLst/>
            <a:rect l="l" t="t" r="r" b="b"/>
            <a:pathLst>
              <a:path w="321945" h="451484">
                <a:moveTo>
                  <a:pt x="0" y="451103"/>
                </a:moveTo>
                <a:lnTo>
                  <a:pt x="321564" y="451103"/>
                </a:lnTo>
                <a:lnTo>
                  <a:pt x="321564" y="0"/>
                </a:lnTo>
                <a:lnTo>
                  <a:pt x="0" y="0"/>
                </a:lnTo>
                <a:lnTo>
                  <a:pt x="0" y="451103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907" y="2722958"/>
            <a:ext cx="9100185" cy="1229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6874" y="1226280"/>
            <a:ext cx="8972250" cy="3780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75A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0475" y="6591720"/>
            <a:ext cx="16382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2.jpg"/><Relationship Id="rId7" Type="http://schemas.openxmlformats.org/officeDocument/2006/relationships/image" Target="../media/image53.jpg"/><Relationship Id="rId8" Type="http://schemas.openxmlformats.org/officeDocument/2006/relationships/image" Target="../media/image54.jpg"/><Relationship Id="rId9" Type="http://schemas.openxmlformats.org/officeDocument/2006/relationships/image" Target="../media/image5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png"/><Relationship Id="rId6" Type="http://schemas.openxmlformats.org/officeDocument/2006/relationships/image" Target="../media/image67.jpg"/><Relationship Id="rId7" Type="http://schemas.openxmlformats.org/officeDocument/2006/relationships/image" Target="../media/image68.png"/><Relationship Id="rId8" Type="http://schemas.openxmlformats.org/officeDocument/2006/relationships/image" Target="../media/image69.jpg"/><Relationship Id="rId9" Type="http://schemas.openxmlformats.org/officeDocument/2006/relationships/image" Target="../media/image70.png"/><Relationship Id="rId10" Type="http://schemas.openxmlformats.org/officeDocument/2006/relationships/image" Target="../media/image7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Relationship Id="rId3" Type="http://schemas.openxmlformats.org/officeDocument/2006/relationships/image" Target="../media/image81.jpg"/><Relationship Id="rId4" Type="http://schemas.openxmlformats.org/officeDocument/2006/relationships/image" Target="../media/image82.jpg"/><Relationship Id="rId5" Type="http://schemas.openxmlformats.org/officeDocument/2006/relationships/image" Target="../media/image83.jpg"/><Relationship Id="rId6" Type="http://schemas.openxmlformats.org/officeDocument/2006/relationships/image" Target="../media/image84.jpg"/><Relationship Id="rId7" Type="http://schemas.openxmlformats.org/officeDocument/2006/relationships/image" Target="../media/image85.jpg"/><Relationship Id="rId8" Type="http://schemas.openxmlformats.org/officeDocument/2006/relationships/image" Target="../media/image86.jpg"/><Relationship Id="rId9" Type="http://schemas.openxmlformats.org/officeDocument/2006/relationships/image" Target="../media/image8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Relationship Id="rId3" Type="http://schemas.openxmlformats.org/officeDocument/2006/relationships/image" Target="../media/image90.jpg"/><Relationship Id="rId4" Type="http://schemas.openxmlformats.org/officeDocument/2006/relationships/image" Target="../media/image91.jpg"/><Relationship Id="rId5" Type="http://schemas.openxmlformats.org/officeDocument/2006/relationships/image" Target="../media/image9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jpg"/><Relationship Id="rId4" Type="http://schemas.openxmlformats.org/officeDocument/2006/relationships/image" Target="../media/image95.jpg"/><Relationship Id="rId5" Type="http://schemas.openxmlformats.org/officeDocument/2006/relationships/image" Target="../media/image9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jpg"/><Relationship Id="rId3" Type="http://schemas.openxmlformats.org/officeDocument/2006/relationships/image" Target="../media/image116.jp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Relationship Id="rId11" Type="http://schemas.openxmlformats.org/officeDocument/2006/relationships/image" Target="../media/image124.png"/><Relationship Id="rId12" Type="http://schemas.openxmlformats.org/officeDocument/2006/relationships/image" Target="../media/image125.png"/><Relationship Id="rId13" Type="http://schemas.openxmlformats.org/officeDocument/2006/relationships/image" Target="../media/image126.png"/><Relationship Id="rId14" Type="http://schemas.openxmlformats.org/officeDocument/2006/relationships/image" Target="../media/image127.png"/><Relationship Id="rId15" Type="http://schemas.openxmlformats.org/officeDocument/2006/relationships/image" Target="../media/image128.png"/><Relationship Id="rId16" Type="http://schemas.openxmlformats.org/officeDocument/2006/relationships/image" Target="../media/image129.png"/><Relationship Id="rId17" Type="http://schemas.openxmlformats.org/officeDocument/2006/relationships/image" Target="../media/image130.png"/><Relationship Id="rId18" Type="http://schemas.openxmlformats.org/officeDocument/2006/relationships/image" Target="../media/image131.png"/><Relationship Id="rId19" Type="http://schemas.openxmlformats.org/officeDocument/2006/relationships/image" Target="../media/image132.png"/><Relationship Id="rId20" Type="http://schemas.openxmlformats.org/officeDocument/2006/relationships/image" Target="../media/image133.png"/><Relationship Id="rId21" Type="http://schemas.openxmlformats.org/officeDocument/2006/relationships/image" Target="../media/image134.png"/><Relationship Id="rId22" Type="http://schemas.openxmlformats.org/officeDocument/2006/relationships/image" Target="../media/image135.png"/><Relationship Id="rId23" Type="http://schemas.openxmlformats.org/officeDocument/2006/relationships/image" Target="../media/image136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eyond.lonsec.com.au/intelligence/lonsec-ratings" TargetMode="External"/><Relationship Id="rId3" Type="http://schemas.openxmlformats.org/officeDocument/2006/relationships/hyperlink" Target="http://www.zenithpartners.com.au/RegulatoryGuidelines" TargetMode="External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7407" y="405734"/>
            <a:ext cx="629920" cy="212725"/>
          </a:xfrm>
          <a:custGeom>
            <a:avLst/>
            <a:gdLst/>
            <a:ahLst/>
            <a:cxnLst/>
            <a:rect l="l" t="t" r="r" b="b"/>
            <a:pathLst>
              <a:path w="629920" h="212725">
                <a:moveTo>
                  <a:pt x="49053" y="188401"/>
                </a:moveTo>
                <a:lnTo>
                  <a:pt x="20438" y="188401"/>
                </a:lnTo>
                <a:lnTo>
                  <a:pt x="22482" y="186375"/>
                </a:lnTo>
                <a:lnTo>
                  <a:pt x="24526" y="182323"/>
                </a:lnTo>
                <a:lnTo>
                  <a:pt x="34969" y="156779"/>
                </a:lnTo>
                <a:lnTo>
                  <a:pt x="55951" y="102557"/>
                </a:lnTo>
                <a:lnTo>
                  <a:pt x="76550" y="48714"/>
                </a:lnTo>
                <a:lnTo>
                  <a:pt x="85843" y="24309"/>
                </a:lnTo>
                <a:lnTo>
                  <a:pt x="63360" y="24309"/>
                </a:lnTo>
                <a:lnTo>
                  <a:pt x="63360" y="0"/>
                </a:lnTo>
                <a:lnTo>
                  <a:pt x="110370" y="0"/>
                </a:lnTo>
                <a:lnTo>
                  <a:pt x="119631" y="2279"/>
                </a:lnTo>
                <a:lnTo>
                  <a:pt x="126210" y="7596"/>
                </a:lnTo>
                <a:lnTo>
                  <a:pt x="130490" y="13674"/>
                </a:lnTo>
                <a:lnTo>
                  <a:pt x="132853" y="18232"/>
                </a:lnTo>
                <a:lnTo>
                  <a:pt x="137450" y="30387"/>
                </a:lnTo>
                <a:lnTo>
                  <a:pt x="110370" y="30387"/>
                </a:lnTo>
                <a:lnTo>
                  <a:pt x="77668" y="115471"/>
                </a:lnTo>
                <a:lnTo>
                  <a:pt x="169625" y="115471"/>
                </a:lnTo>
                <a:lnTo>
                  <a:pt x="178780" y="139781"/>
                </a:lnTo>
                <a:lnTo>
                  <a:pt x="67448" y="139781"/>
                </a:lnTo>
                <a:lnTo>
                  <a:pt x="49053" y="188401"/>
                </a:lnTo>
                <a:close/>
              </a:path>
              <a:path w="629920" h="212725">
                <a:moveTo>
                  <a:pt x="251399" y="188401"/>
                </a:moveTo>
                <a:lnTo>
                  <a:pt x="224828" y="188401"/>
                </a:lnTo>
                <a:lnTo>
                  <a:pt x="226872" y="186375"/>
                </a:lnTo>
                <a:lnTo>
                  <a:pt x="226872" y="182323"/>
                </a:lnTo>
                <a:lnTo>
                  <a:pt x="227968" y="156779"/>
                </a:lnTo>
                <a:lnTo>
                  <a:pt x="230194" y="108634"/>
                </a:lnTo>
                <a:lnTo>
                  <a:pt x="232908" y="55551"/>
                </a:lnTo>
                <a:lnTo>
                  <a:pt x="235048" y="24309"/>
                </a:lnTo>
                <a:lnTo>
                  <a:pt x="206433" y="24309"/>
                </a:lnTo>
                <a:lnTo>
                  <a:pt x="206433" y="0"/>
                </a:lnTo>
                <a:lnTo>
                  <a:pt x="247311" y="0"/>
                </a:lnTo>
                <a:lnTo>
                  <a:pt x="281323" y="42985"/>
                </a:lnTo>
                <a:lnTo>
                  <a:pt x="284808" y="50645"/>
                </a:lnTo>
                <a:lnTo>
                  <a:pt x="257531" y="50645"/>
                </a:lnTo>
                <a:lnTo>
                  <a:pt x="251399" y="188401"/>
                </a:lnTo>
                <a:close/>
              </a:path>
              <a:path w="629920" h="212725">
                <a:moveTo>
                  <a:pt x="353014" y="143833"/>
                </a:moveTo>
                <a:lnTo>
                  <a:pt x="327023" y="143833"/>
                </a:lnTo>
                <a:lnTo>
                  <a:pt x="357841" y="76917"/>
                </a:lnTo>
                <a:lnTo>
                  <a:pt x="374288" y="41529"/>
                </a:lnTo>
                <a:lnTo>
                  <a:pt x="381921" y="25892"/>
                </a:lnTo>
                <a:lnTo>
                  <a:pt x="386296" y="18232"/>
                </a:lnTo>
                <a:lnTo>
                  <a:pt x="390640" y="9401"/>
                </a:lnTo>
                <a:lnTo>
                  <a:pt x="394983" y="3798"/>
                </a:lnTo>
                <a:lnTo>
                  <a:pt x="400093" y="854"/>
                </a:lnTo>
                <a:lnTo>
                  <a:pt x="406735" y="0"/>
                </a:lnTo>
                <a:lnTo>
                  <a:pt x="447613" y="0"/>
                </a:lnTo>
                <a:lnTo>
                  <a:pt x="447613" y="24309"/>
                </a:lnTo>
                <a:lnTo>
                  <a:pt x="421043" y="24309"/>
                </a:lnTo>
                <a:lnTo>
                  <a:pt x="422065" y="50645"/>
                </a:lnTo>
                <a:lnTo>
                  <a:pt x="396516" y="50645"/>
                </a:lnTo>
                <a:lnTo>
                  <a:pt x="353014" y="143833"/>
                </a:lnTo>
                <a:close/>
              </a:path>
              <a:path w="629920" h="212725">
                <a:moveTo>
                  <a:pt x="169625" y="115471"/>
                </a:moveTo>
                <a:lnTo>
                  <a:pt x="141029" y="115471"/>
                </a:lnTo>
                <a:lnTo>
                  <a:pt x="110370" y="30387"/>
                </a:lnTo>
                <a:lnTo>
                  <a:pt x="137450" y="30387"/>
                </a:lnTo>
                <a:lnTo>
                  <a:pt x="169625" y="115471"/>
                </a:lnTo>
                <a:close/>
              </a:path>
              <a:path w="629920" h="212725">
                <a:moveTo>
                  <a:pt x="333155" y="186375"/>
                </a:moveTo>
                <a:lnTo>
                  <a:pt x="320892" y="186375"/>
                </a:lnTo>
                <a:lnTo>
                  <a:pt x="257531" y="50645"/>
                </a:lnTo>
                <a:lnTo>
                  <a:pt x="284808" y="50645"/>
                </a:lnTo>
                <a:lnTo>
                  <a:pt x="300708" y="85590"/>
                </a:lnTo>
                <a:lnTo>
                  <a:pt x="327023" y="143833"/>
                </a:lnTo>
                <a:lnTo>
                  <a:pt x="353014" y="143833"/>
                </a:lnTo>
                <a:lnTo>
                  <a:pt x="333155" y="186375"/>
                </a:lnTo>
                <a:close/>
              </a:path>
              <a:path w="629920" h="212725">
                <a:moveTo>
                  <a:pt x="429218" y="188401"/>
                </a:moveTo>
                <a:lnTo>
                  <a:pt x="402648" y="188401"/>
                </a:lnTo>
                <a:lnTo>
                  <a:pt x="396516" y="50645"/>
                </a:lnTo>
                <a:lnTo>
                  <a:pt x="422065" y="50645"/>
                </a:lnTo>
                <a:lnTo>
                  <a:pt x="427174" y="182323"/>
                </a:lnTo>
                <a:lnTo>
                  <a:pt x="427174" y="186375"/>
                </a:lnTo>
                <a:lnTo>
                  <a:pt x="429218" y="188401"/>
                </a:lnTo>
                <a:close/>
              </a:path>
              <a:path w="629920" h="212725">
                <a:moveTo>
                  <a:pt x="198258" y="188401"/>
                </a:moveTo>
                <a:lnTo>
                  <a:pt x="169643" y="188401"/>
                </a:lnTo>
                <a:lnTo>
                  <a:pt x="149204" y="139781"/>
                </a:lnTo>
                <a:lnTo>
                  <a:pt x="178780" y="139781"/>
                </a:lnTo>
                <a:lnTo>
                  <a:pt x="186505" y="160293"/>
                </a:lnTo>
                <a:lnTo>
                  <a:pt x="193212" y="178620"/>
                </a:lnTo>
                <a:lnTo>
                  <a:pt x="194170" y="182323"/>
                </a:lnTo>
                <a:lnTo>
                  <a:pt x="196214" y="186375"/>
                </a:lnTo>
                <a:lnTo>
                  <a:pt x="198258" y="188401"/>
                </a:lnTo>
                <a:close/>
              </a:path>
              <a:path w="629920" h="212725">
                <a:moveTo>
                  <a:pt x="73580" y="212711"/>
                </a:moveTo>
                <a:lnTo>
                  <a:pt x="0" y="212711"/>
                </a:lnTo>
                <a:lnTo>
                  <a:pt x="0" y="188401"/>
                </a:lnTo>
                <a:lnTo>
                  <a:pt x="73580" y="188401"/>
                </a:lnTo>
                <a:lnTo>
                  <a:pt x="73580" y="212711"/>
                </a:lnTo>
                <a:close/>
              </a:path>
              <a:path w="629920" h="212725">
                <a:moveTo>
                  <a:pt x="280014" y="212711"/>
                </a:moveTo>
                <a:lnTo>
                  <a:pt x="147160" y="212711"/>
                </a:lnTo>
                <a:lnTo>
                  <a:pt x="147160" y="188401"/>
                </a:lnTo>
                <a:lnTo>
                  <a:pt x="280014" y="188401"/>
                </a:lnTo>
                <a:lnTo>
                  <a:pt x="280014" y="212711"/>
                </a:lnTo>
                <a:close/>
              </a:path>
              <a:path w="629920" h="212725">
                <a:moveTo>
                  <a:pt x="455789" y="212711"/>
                </a:moveTo>
                <a:lnTo>
                  <a:pt x="374033" y="212711"/>
                </a:lnTo>
                <a:lnTo>
                  <a:pt x="374033" y="188401"/>
                </a:lnTo>
                <a:lnTo>
                  <a:pt x="455789" y="188401"/>
                </a:lnTo>
                <a:lnTo>
                  <a:pt x="455789" y="212711"/>
                </a:lnTo>
                <a:close/>
              </a:path>
              <a:path w="629920" h="212725">
                <a:moveTo>
                  <a:pt x="612331" y="111420"/>
                </a:moveTo>
                <a:lnTo>
                  <a:pt x="551852" y="111420"/>
                </a:lnTo>
                <a:lnTo>
                  <a:pt x="572770" y="108444"/>
                </a:lnTo>
                <a:lnTo>
                  <a:pt x="588898" y="99771"/>
                </a:lnTo>
                <a:lnTo>
                  <a:pt x="599277" y="85780"/>
                </a:lnTo>
                <a:lnTo>
                  <a:pt x="602950" y="66852"/>
                </a:lnTo>
                <a:lnTo>
                  <a:pt x="598383" y="47385"/>
                </a:lnTo>
                <a:lnTo>
                  <a:pt x="586343" y="34185"/>
                </a:lnTo>
                <a:lnTo>
                  <a:pt x="569321" y="26683"/>
                </a:lnTo>
                <a:lnTo>
                  <a:pt x="549808" y="24309"/>
                </a:lnTo>
                <a:lnTo>
                  <a:pt x="468052" y="24309"/>
                </a:lnTo>
                <a:lnTo>
                  <a:pt x="468052" y="0"/>
                </a:lnTo>
                <a:lnTo>
                  <a:pt x="549808" y="0"/>
                </a:lnTo>
                <a:lnTo>
                  <a:pt x="582095" y="4748"/>
                </a:lnTo>
                <a:lnTo>
                  <a:pt x="607293" y="18232"/>
                </a:lnTo>
                <a:lnTo>
                  <a:pt x="623676" y="39313"/>
                </a:lnTo>
                <a:lnTo>
                  <a:pt x="629520" y="66852"/>
                </a:lnTo>
                <a:lnTo>
                  <a:pt x="623963" y="95561"/>
                </a:lnTo>
                <a:lnTo>
                  <a:pt x="612331" y="111420"/>
                </a:lnTo>
                <a:close/>
              </a:path>
              <a:path w="629920" h="212725">
                <a:moveTo>
                  <a:pt x="523238" y="188401"/>
                </a:moveTo>
                <a:lnTo>
                  <a:pt x="492579" y="188401"/>
                </a:lnTo>
                <a:lnTo>
                  <a:pt x="494623" y="186375"/>
                </a:lnTo>
                <a:lnTo>
                  <a:pt x="494623" y="24309"/>
                </a:lnTo>
                <a:lnTo>
                  <a:pt x="521194" y="24309"/>
                </a:lnTo>
                <a:lnTo>
                  <a:pt x="521194" y="111420"/>
                </a:lnTo>
                <a:lnTo>
                  <a:pt x="612331" y="111420"/>
                </a:lnTo>
                <a:lnTo>
                  <a:pt x="608059" y="117244"/>
                </a:lnTo>
                <a:lnTo>
                  <a:pt x="582958" y="130950"/>
                </a:lnTo>
                <a:lnTo>
                  <a:pt x="549808" y="135730"/>
                </a:lnTo>
                <a:lnTo>
                  <a:pt x="521194" y="135730"/>
                </a:lnTo>
                <a:lnTo>
                  <a:pt x="521194" y="186375"/>
                </a:lnTo>
                <a:lnTo>
                  <a:pt x="523238" y="188401"/>
                </a:lnTo>
                <a:close/>
              </a:path>
              <a:path w="629920" h="212725">
                <a:moveTo>
                  <a:pt x="551852" y="212711"/>
                </a:moveTo>
                <a:lnTo>
                  <a:pt x="468052" y="212711"/>
                </a:lnTo>
                <a:lnTo>
                  <a:pt x="468052" y="188401"/>
                </a:lnTo>
                <a:lnTo>
                  <a:pt x="551852" y="188401"/>
                </a:lnTo>
                <a:lnTo>
                  <a:pt x="551852" y="212711"/>
                </a:lnTo>
                <a:close/>
              </a:path>
            </a:pathLst>
          </a:custGeom>
          <a:solidFill>
            <a:srgbClr val="001A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35762" y="213028"/>
            <a:ext cx="1649169" cy="472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94715"/>
            <a:ext cx="321945" cy="451484"/>
          </a:xfrm>
          <a:custGeom>
            <a:avLst/>
            <a:gdLst/>
            <a:ahLst/>
            <a:cxnLst/>
            <a:rect l="l" t="t" r="r" b="b"/>
            <a:pathLst>
              <a:path w="321945" h="451484">
                <a:moveTo>
                  <a:pt x="0" y="451103"/>
                </a:moveTo>
                <a:lnTo>
                  <a:pt x="321564" y="451103"/>
                </a:lnTo>
                <a:lnTo>
                  <a:pt x="321564" y="0"/>
                </a:lnTo>
                <a:lnTo>
                  <a:pt x="0" y="0"/>
                </a:lnTo>
                <a:lnTo>
                  <a:pt x="0" y="451103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015489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71627">
            <a:solidFill>
              <a:srgbClr val="0075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2187" y="298860"/>
            <a:ext cx="6711315" cy="6057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25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WHOLESALE AUSTRALIAN PROPERTY</a:t>
            </a:r>
            <a:r>
              <a:rPr dirty="0" spc="-11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FUND</a:t>
            </a:r>
          </a:p>
          <a:p>
            <a:pPr marL="12700">
              <a:lnSpc>
                <a:spcPts val="2045"/>
              </a:lnSpc>
            </a:pP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APRIL</a:t>
            </a:r>
            <a:r>
              <a:rPr dirty="0" sz="2000" spc="-8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2018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" y="2051304"/>
            <a:ext cx="9901428" cy="4806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6395826"/>
            <a:ext cx="337375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Source: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AMP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Capital,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as</a:t>
            </a:r>
            <a:r>
              <a:rPr dirty="0" sz="700" spc="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at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31</a:t>
            </a:r>
            <a:r>
              <a:rPr dirty="0" sz="700" spc="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Returns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shown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before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tax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and</a:t>
            </a:r>
            <a:r>
              <a:rPr dirty="0" sz="700" spc="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after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fees.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187" y="6523818"/>
            <a:ext cx="183388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^ </a:t>
            </a:r>
            <a:r>
              <a:rPr dirty="0" sz="700" spc="-10">
                <a:latin typeface="Arial"/>
                <a:cs typeface="Arial"/>
              </a:rPr>
              <a:t>Inception date </a:t>
            </a:r>
            <a:r>
              <a:rPr dirty="0" sz="700" spc="-5">
                <a:latin typeface="Arial"/>
                <a:cs typeface="Arial"/>
              </a:rPr>
              <a:t>of </a:t>
            </a:r>
            <a:r>
              <a:rPr dirty="0" sz="700" spc="-10">
                <a:latin typeface="Arial"/>
                <a:cs typeface="Arial"/>
              </a:rPr>
              <a:t>the Fund </a:t>
            </a:r>
            <a:r>
              <a:rPr dirty="0" sz="700" spc="-5">
                <a:latin typeface="Arial"/>
                <a:cs typeface="Arial"/>
              </a:rPr>
              <a:t>is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1985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73175" y="6582047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168" y="1541059"/>
            <a:ext cx="1856105" cy="112268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Total</a:t>
            </a:r>
            <a:r>
              <a:rPr dirty="0" sz="1200" spc="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returns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Since inception: 9.1%^</a:t>
            </a:r>
            <a:r>
              <a:rPr dirty="0" sz="1200" spc="-9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p.a.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Last 3 years: 8.0%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p.a.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Last 12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months: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8.0%</a:t>
            </a:r>
            <a:r>
              <a:rPr dirty="0" sz="1200" spc="-10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p.a.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168" y="3065059"/>
            <a:ext cx="1899285" cy="112268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Distributions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Since inception: 8.3% ^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p.a.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Last 3 years: 6.3%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p.a.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Last 12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months: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6.0%</a:t>
            </a:r>
            <a:r>
              <a:rPr dirty="0" sz="1200" spc="-9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p.a.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2068" y="5867827"/>
            <a:ext cx="391350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Arial"/>
                <a:cs typeface="Arial"/>
              </a:rPr>
              <a:t>Past performance is not a reliable indicator of future</a:t>
            </a:r>
            <a:r>
              <a:rPr dirty="0" sz="1050" spc="-10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performance.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2424" y="1563970"/>
            <a:ext cx="26428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75AD"/>
                </a:solidFill>
                <a:latin typeface="Arial"/>
                <a:cs typeface="Arial"/>
              </a:rPr>
              <a:t>Returns Since</a:t>
            </a:r>
            <a:r>
              <a:rPr dirty="0" sz="1800" spc="-5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75AD"/>
                </a:solidFill>
                <a:latin typeface="Arial"/>
                <a:cs typeface="Arial"/>
              </a:rPr>
              <a:t>Inception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4761865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A +30-YEAR TRACK</a:t>
            </a:r>
            <a:r>
              <a:rPr dirty="0" spc="-6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RECORD:</a:t>
            </a:r>
          </a:p>
          <a:p>
            <a:pPr marL="12700">
              <a:lnSpc>
                <a:spcPts val="1810"/>
              </a:lnSpc>
            </a:pP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CONSISTENT </a:t>
            </a:r>
            <a:r>
              <a:rPr dirty="0" sz="1800" spc="-25" b="0">
                <a:solidFill>
                  <a:srgbClr val="0075AD"/>
                </a:solidFill>
                <a:latin typeface="Arial"/>
                <a:cs typeface="Arial"/>
              </a:rPr>
              <a:t>QUARTERLY</a:t>
            </a:r>
            <a:r>
              <a:rPr dirty="0" sz="1800" spc="-5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DISTRIBUTIONS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89147" y="2046732"/>
            <a:ext cx="5797295" cy="3639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" y="0"/>
            <a:ext cx="989076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3" y="2529839"/>
            <a:ext cx="9904730" cy="1797050"/>
          </a:xfrm>
          <a:custGeom>
            <a:avLst/>
            <a:gdLst/>
            <a:ahLst/>
            <a:cxnLst/>
            <a:rect l="l" t="t" r="r" b="b"/>
            <a:pathLst>
              <a:path w="9904730" h="1797050">
                <a:moveTo>
                  <a:pt x="0" y="1796795"/>
                </a:moveTo>
                <a:lnTo>
                  <a:pt x="9904488" y="1796795"/>
                </a:lnTo>
                <a:lnTo>
                  <a:pt x="9904488" y="0"/>
                </a:lnTo>
                <a:lnTo>
                  <a:pt x="0" y="0"/>
                </a:lnTo>
                <a:lnTo>
                  <a:pt x="0" y="1796795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marL="3630929" marR="5080">
              <a:lnSpc>
                <a:spcPts val="3000"/>
              </a:lnSpc>
              <a:spcBef>
                <a:spcPts val="605"/>
              </a:spcBef>
              <a:tabLst>
                <a:tab pos="9086850" algn="l"/>
              </a:tabLst>
            </a:pPr>
            <a:r>
              <a:rPr dirty="0" sz="2900"/>
              <a:t>SAFE HANDS –  </a:t>
            </a:r>
            <a:r>
              <a:rPr dirty="0" sz="2900" spc="-10"/>
              <a:t>MANAGEMENT </a:t>
            </a:r>
            <a:r>
              <a:rPr dirty="0" sz="2900"/>
              <a:t>OF THE  </a:t>
            </a:r>
            <a:r>
              <a:rPr dirty="0" u="heavy" sz="2900">
                <a:uFill>
                  <a:solidFill>
                    <a:srgbClr val="FFFFFF"/>
                  </a:solidFill>
                </a:uFill>
              </a:rPr>
              <a:t>FUND	</a:t>
            </a:r>
            <a:endParaRPr sz="2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6395826"/>
            <a:ext cx="36322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66469" algn="l"/>
              </a:tabLst>
            </a:pPr>
            <a:r>
              <a:rPr dirty="0" sz="700" spc="-5">
                <a:latin typeface="Arial"/>
                <a:cs typeface="Arial"/>
              </a:rPr>
              <a:t>* As at 30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June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2017	</a:t>
            </a:r>
            <a:r>
              <a:rPr dirty="0" sz="700" spc="-5">
                <a:latin typeface="Arial"/>
                <a:cs typeface="Arial"/>
              </a:rPr>
              <a:t>**Asia </a:t>
            </a:r>
            <a:r>
              <a:rPr dirty="0" sz="700" spc="-10">
                <a:latin typeface="Arial"/>
                <a:cs typeface="Arial"/>
              </a:rPr>
              <a:t>Property </a:t>
            </a:r>
            <a:r>
              <a:rPr dirty="0" sz="700" spc="-5">
                <a:latin typeface="Arial"/>
                <a:cs typeface="Arial"/>
              </a:rPr>
              <a:t>/ </a:t>
            </a:r>
            <a:r>
              <a:rPr dirty="0" sz="700" spc="-10">
                <a:latin typeface="Arial"/>
                <a:cs typeface="Arial"/>
              </a:rPr>
              <a:t>INREV </a:t>
            </a:r>
            <a:r>
              <a:rPr dirty="0" sz="700" spc="-5">
                <a:latin typeface="Arial"/>
                <a:cs typeface="Arial"/>
              </a:rPr>
              <a:t>/ANREV </a:t>
            </a:r>
            <a:r>
              <a:rPr dirty="0" sz="700" spc="-10">
                <a:latin typeface="Arial"/>
                <a:cs typeface="Arial"/>
              </a:rPr>
              <a:t>Fund Manager </a:t>
            </a:r>
            <a:r>
              <a:rPr dirty="0" sz="700" spc="-5">
                <a:latin typeface="Arial"/>
                <a:cs typeface="Arial"/>
              </a:rPr>
              <a:t>Asia </a:t>
            </a:r>
            <a:r>
              <a:rPr dirty="0" sz="700" spc="-10">
                <a:latin typeface="Arial"/>
                <a:cs typeface="Arial"/>
              </a:rPr>
              <a:t>Survey,</a:t>
            </a:r>
            <a:r>
              <a:rPr dirty="0" sz="700" spc="-114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2017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4497705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AMP</a:t>
            </a:r>
            <a:r>
              <a:rPr dirty="0" spc="-5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30" b="1">
                <a:solidFill>
                  <a:srgbClr val="0075AD"/>
                </a:solidFill>
                <a:latin typeface="Arial"/>
                <a:cs typeface="Arial"/>
              </a:rPr>
              <a:t>CAPITAL</a:t>
            </a:r>
          </a:p>
          <a:p>
            <a:pPr marL="12700">
              <a:lnSpc>
                <a:spcPts val="1810"/>
              </a:lnSpc>
            </a:pP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+50 YEARS </a:t>
            </a: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REAL </a:t>
            </a:r>
            <a:r>
              <a:rPr dirty="0" sz="1800" spc="-45" b="0">
                <a:solidFill>
                  <a:srgbClr val="0075AD"/>
                </a:solidFill>
                <a:latin typeface="Arial"/>
                <a:cs typeface="Arial"/>
              </a:rPr>
              <a:t>ESTATE</a:t>
            </a:r>
            <a:r>
              <a:rPr dirty="0" sz="1800" spc="-15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INVESTING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804" y="1980624"/>
            <a:ext cx="4065904" cy="215709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600" spc="-20" b="1">
                <a:solidFill>
                  <a:srgbClr val="0075AD"/>
                </a:solidFill>
                <a:latin typeface="Arial"/>
                <a:cs typeface="Arial"/>
              </a:rPr>
              <a:t>AMP</a:t>
            </a:r>
            <a:r>
              <a:rPr dirty="0" sz="16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0075AD"/>
                </a:solidFill>
                <a:latin typeface="Arial"/>
                <a:cs typeface="Arial"/>
              </a:rPr>
              <a:t>CAPITAL</a:t>
            </a:r>
            <a:endParaRPr sz="16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2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&gt;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One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Australia’s largest investment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managers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695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&gt;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Manages over $175 billion* in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funds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under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20" b="1">
                <a:solidFill>
                  <a:srgbClr val="0075AD"/>
                </a:solidFill>
                <a:latin typeface="Arial"/>
                <a:cs typeface="Arial"/>
              </a:rPr>
              <a:t>AMP </a:t>
            </a:r>
            <a:r>
              <a:rPr dirty="0" sz="1600" spc="-35" b="1">
                <a:solidFill>
                  <a:srgbClr val="0075AD"/>
                </a:solidFill>
                <a:latin typeface="Arial"/>
                <a:cs typeface="Arial"/>
              </a:rPr>
              <a:t>CAPITAL </a:t>
            </a:r>
            <a:r>
              <a:rPr dirty="0" sz="1600" spc="-5" b="1">
                <a:solidFill>
                  <a:srgbClr val="0075AD"/>
                </a:solidFill>
                <a:latin typeface="Arial"/>
                <a:cs typeface="Arial"/>
              </a:rPr>
              <a:t>– </a:t>
            </a:r>
            <a:r>
              <a:rPr dirty="0" sz="1600" spc="-20" b="1">
                <a:solidFill>
                  <a:srgbClr val="0075AD"/>
                </a:solidFill>
                <a:latin typeface="Arial"/>
                <a:cs typeface="Arial"/>
              </a:rPr>
              <a:t>REAL</a:t>
            </a:r>
            <a:r>
              <a:rPr dirty="0" sz="1600" spc="114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0075AD"/>
                </a:solidFill>
                <a:latin typeface="Arial"/>
                <a:cs typeface="Arial"/>
              </a:rPr>
              <a:t>ESTATE</a:t>
            </a:r>
            <a:endParaRPr sz="16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305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&gt;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Manages over $24 billion* in commercial real</a:t>
            </a:r>
            <a:r>
              <a:rPr dirty="0" sz="1200" spc="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estate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685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&gt;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One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leading property Fund Managers in</a:t>
            </a:r>
            <a:r>
              <a:rPr dirty="0" sz="1200" spc="-2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Asia**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695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&gt;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Over 50 years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experience in property</a:t>
            </a:r>
            <a:r>
              <a:rPr dirty="0" sz="1200" spc="6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investment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38088" y="1722120"/>
            <a:ext cx="3235451" cy="396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039851" y="5712706"/>
            <a:ext cx="245745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 b="1">
                <a:solidFill>
                  <a:srgbClr val="005882"/>
                </a:solidFill>
                <a:latin typeface="Arial"/>
                <a:cs typeface="Arial"/>
              </a:rPr>
              <a:t>AMP </a:t>
            </a:r>
            <a:r>
              <a:rPr dirty="0" sz="800" spc="-5" b="1">
                <a:solidFill>
                  <a:srgbClr val="005882"/>
                </a:solidFill>
                <a:latin typeface="Arial"/>
                <a:cs typeface="Arial"/>
              </a:rPr>
              <a:t>BUILDING, </a:t>
            </a:r>
            <a:r>
              <a:rPr dirty="0" sz="800" spc="-10" b="1">
                <a:solidFill>
                  <a:srgbClr val="005882"/>
                </a:solidFill>
                <a:latin typeface="Arial"/>
                <a:cs typeface="Arial"/>
              </a:rPr>
              <a:t>CIRCULAR</a:t>
            </a:r>
            <a:r>
              <a:rPr dirty="0" sz="800" spc="40" b="1">
                <a:solidFill>
                  <a:srgbClr val="005882"/>
                </a:solidFill>
                <a:latin typeface="Arial"/>
                <a:cs typeface="Arial"/>
              </a:rPr>
              <a:t> </a:t>
            </a:r>
            <a:r>
              <a:rPr dirty="0" sz="800" spc="-15" b="1">
                <a:solidFill>
                  <a:srgbClr val="005882"/>
                </a:solidFill>
                <a:latin typeface="Arial"/>
                <a:cs typeface="Arial"/>
              </a:rPr>
              <a:t>QUAY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005882"/>
                </a:solidFill>
                <a:latin typeface="Arial"/>
                <a:cs typeface="Arial"/>
              </a:rPr>
              <a:t>Australia’s </a:t>
            </a:r>
            <a:r>
              <a:rPr dirty="0" sz="800">
                <a:solidFill>
                  <a:srgbClr val="005882"/>
                </a:solidFill>
                <a:latin typeface="Arial"/>
                <a:cs typeface="Arial"/>
              </a:rPr>
              <a:t>first </a:t>
            </a:r>
            <a:r>
              <a:rPr dirty="0" sz="800" spc="-5">
                <a:solidFill>
                  <a:srgbClr val="005882"/>
                </a:solidFill>
                <a:latin typeface="Arial"/>
                <a:cs typeface="Arial"/>
              </a:rPr>
              <a:t>skyscraper developed by AMP </a:t>
            </a:r>
            <a:r>
              <a:rPr dirty="0" sz="800">
                <a:solidFill>
                  <a:srgbClr val="005882"/>
                </a:solidFill>
                <a:latin typeface="Arial"/>
                <a:cs typeface="Arial"/>
              </a:rPr>
              <a:t>in</a:t>
            </a:r>
            <a:r>
              <a:rPr dirty="0" sz="800" spc="90">
                <a:solidFill>
                  <a:srgbClr val="00588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005882"/>
                </a:solidFill>
                <a:latin typeface="Arial"/>
                <a:cs typeface="Arial"/>
              </a:rPr>
              <a:t>1962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5203190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AMP </a:t>
            </a:r>
            <a:r>
              <a:rPr dirty="0" spc="-30" b="1">
                <a:solidFill>
                  <a:srgbClr val="0075AD"/>
                </a:solidFill>
                <a:latin typeface="Arial"/>
                <a:cs typeface="Arial"/>
              </a:rPr>
              <a:t>CAPITAL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SPECIALIST</a:t>
            </a:r>
            <a:r>
              <a:rPr dirty="0" spc="-10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TEAMS:</a:t>
            </a:r>
          </a:p>
          <a:p>
            <a:pPr marL="12700">
              <a:lnSpc>
                <a:spcPts val="1810"/>
              </a:lnSpc>
            </a:pPr>
            <a:r>
              <a:rPr dirty="0" sz="1800" spc="-30" b="0">
                <a:solidFill>
                  <a:srgbClr val="0075AD"/>
                </a:solidFill>
                <a:latin typeface="Arial"/>
                <a:cs typeface="Arial"/>
              </a:rPr>
              <a:t>PROPERTY,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AND MANY</a:t>
            </a:r>
            <a:r>
              <a:rPr dirty="0" sz="1800" spc="-11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MORE…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7590" y="3536441"/>
            <a:ext cx="3027045" cy="0"/>
          </a:xfrm>
          <a:custGeom>
            <a:avLst/>
            <a:gdLst/>
            <a:ahLst/>
            <a:cxnLst/>
            <a:rect l="l" t="t" r="r" b="b"/>
            <a:pathLst>
              <a:path w="3027045" h="0">
                <a:moveTo>
                  <a:pt x="0" y="0"/>
                </a:moveTo>
                <a:lnTo>
                  <a:pt x="3026664" y="0"/>
                </a:lnTo>
              </a:path>
            </a:pathLst>
          </a:custGeom>
          <a:ln w="19812">
            <a:solidFill>
              <a:srgbClr val="1D38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6350" y="2023110"/>
            <a:ext cx="0" cy="3027045"/>
          </a:xfrm>
          <a:custGeom>
            <a:avLst/>
            <a:gdLst/>
            <a:ahLst/>
            <a:cxnLst/>
            <a:rect l="l" t="t" r="r" b="b"/>
            <a:pathLst>
              <a:path w="0" h="3027045">
                <a:moveTo>
                  <a:pt x="0" y="3026664"/>
                </a:moveTo>
                <a:lnTo>
                  <a:pt x="0" y="0"/>
                </a:lnTo>
              </a:path>
            </a:pathLst>
          </a:custGeom>
          <a:ln w="19812">
            <a:solidFill>
              <a:srgbClr val="1D38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92473" y="2864357"/>
            <a:ext cx="2612390" cy="1367155"/>
          </a:xfrm>
          <a:custGeom>
            <a:avLst/>
            <a:gdLst/>
            <a:ahLst/>
            <a:cxnLst/>
            <a:rect l="l" t="t" r="r" b="b"/>
            <a:pathLst>
              <a:path w="2612390" h="1367154">
                <a:moveTo>
                  <a:pt x="0" y="1367027"/>
                </a:moveTo>
                <a:lnTo>
                  <a:pt x="2612136" y="0"/>
                </a:lnTo>
              </a:path>
            </a:pathLst>
          </a:custGeom>
          <a:ln w="19812">
            <a:solidFill>
              <a:srgbClr val="1D38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92473" y="2803398"/>
            <a:ext cx="2612390" cy="1490980"/>
          </a:xfrm>
          <a:custGeom>
            <a:avLst/>
            <a:gdLst/>
            <a:ahLst/>
            <a:cxnLst/>
            <a:rect l="l" t="t" r="r" b="b"/>
            <a:pathLst>
              <a:path w="2612390" h="1490979">
                <a:moveTo>
                  <a:pt x="0" y="0"/>
                </a:moveTo>
                <a:lnTo>
                  <a:pt x="2612136" y="1490472"/>
                </a:lnTo>
              </a:path>
            </a:pathLst>
          </a:custGeom>
          <a:ln w="19812">
            <a:solidFill>
              <a:srgbClr val="1D38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96917" y="2248661"/>
            <a:ext cx="1586865" cy="2529840"/>
          </a:xfrm>
          <a:custGeom>
            <a:avLst/>
            <a:gdLst/>
            <a:ahLst/>
            <a:cxnLst/>
            <a:rect l="l" t="t" r="r" b="b"/>
            <a:pathLst>
              <a:path w="1586864" h="2529840">
                <a:moveTo>
                  <a:pt x="0" y="0"/>
                </a:moveTo>
                <a:lnTo>
                  <a:pt x="1586484" y="2529840"/>
                </a:lnTo>
              </a:path>
            </a:pathLst>
          </a:custGeom>
          <a:ln w="19812">
            <a:solidFill>
              <a:srgbClr val="1D38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75582" y="2210561"/>
            <a:ext cx="1678305" cy="2546985"/>
          </a:xfrm>
          <a:custGeom>
            <a:avLst/>
            <a:gdLst/>
            <a:ahLst/>
            <a:cxnLst/>
            <a:rect l="l" t="t" r="r" b="b"/>
            <a:pathLst>
              <a:path w="1678304" h="2546985">
                <a:moveTo>
                  <a:pt x="1677924" y="0"/>
                </a:moveTo>
                <a:lnTo>
                  <a:pt x="0" y="2546604"/>
                </a:lnTo>
              </a:path>
            </a:pathLst>
          </a:custGeom>
          <a:ln w="19812">
            <a:solidFill>
              <a:srgbClr val="1D38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51782" y="2794254"/>
            <a:ext cx="1492250" cy="1446530"/>
          </a:xfrm>
          <a:custGeom>
            <a:avLst/>
            <a:gdLst/>
            <a:ahLst/>
            <a:cxnLst/>
            <a:rect l="l" t="t" r="r" b="b"/>
            <a:pathLst>
              <a:path w="1492250" h="1446529">
                <a:moveTo>
                  <a:pt x="745998" y="0"/>
                </a:moveTo>
                <a:lnTo>
                  <a:pt x="696948" y="1538"/>
                </a:lnTo>
                <a:lnTo>
                  <a:pt x="648746" y="6089"/>
                </a:lnTo>
                <a:lnTo>
                  <a:pt x="601489" y="13557"/>
                </a:lnTo>
                <a:lnTo>
                  <a:pt x="555276" y="23848"/>
                </a:lnTo>
                <a:lnTo>
                  <a:pt x="510205" y="36866"/>
                </a:lnTo>
                <a:lnTo>
                  <a:pt x="466375" y="52515"/>
                </a:lnTo>
                <a:lnTo>
                  <a:pt x="423883" y="70701"/>
                </a:lnTo>
                <a:lnTo>
                  <a:pt x="382828" y="91328"/>
                </a:lnTo>
                <a:lnTo>
                  <a:pt x="343308" y="114300"/>
                </a:lnTo>
                <a:lnTo>
                  <a:pt x="305422" y="139524"/>
                </a:lnTo>
                <a:lnTo>
                  <a:pt x="269268" y="166902"/>
                </a:lnTo>
                <a:lnTo>
                  <a:pt x="234943" y="196340"/>
                </a:lnTo>
                <a:lnTo>
                  <a:pt x="202548" y="227743"/>
                </a:lnTo>
                <a:lnTo>
                  <a:pt x="172179" y="261016"/>
                </a:lnTo>
                <a:lnTo>
                  <a:pt x="143935" y="296062"/>
                </a:lnTo>
                <a:lnTo>
                  <a:pt x="117914" y="332787"/>
                </a:lnTo>
                <a:lnTo>
                  <a:pt x="94215" y="371096"/>
                </a:lnTo>
                <a:lnTo>
                  <a:pt x="72936" y="410893"/>
                </a:lnTo>
                <a:lnTo>
                  <a:pt x="54175" y="452083"/>
                </a:lnTo>
                <a:lnTo>
                  <a:pt x="38031" y="494570"/>
                </a:lnTo>
                <a:lnTo>
                  <a:pt x="24602" y="538260"/>
                </a:lnTo>
                <a:lnTo>
                  <a:pt x="13986" y="583057"/>
                </a:lnTo>
                <a:lnTo>
                  <a:pt x="6281" y="628866"/>
                </a:lnTo>
                <a:lnTo>
                  <a:pt x="1586" y="675591"/>
                </a:lnTo>
                <a:lnTo>
                  <a:pt x="0" y="723138"/>
                </a:lnTo>
                <a:lnTo>
                  <a:pt x="1586" y="770684"/>
                </a:lnTo>
                <a:lnTo>
                  <a:pt x="6281" y="817409"/>
                </a:lnTo>
                <a:lnTo>
                  <a:pt x="13986" y="863218"/>
                </a:lnTo>
                <a:lnTo>
                  <a:pt x="24602" y="908015"/>
                </a:lnTo>
                <a:lnTo>
                  <a:pt x="38031" y="951705"/>
                </a:lnTo>
                <a:lnTo>
                  <a:pt x="54175" y="994192"/>
                </a:lnTo>
                <a:lnTo>
                  <a:pt x="72936" y="1035382"/>
                </a:lnTo>
                <a:lnTo>
                  <a:pt x="94215" y="1075179"/>
                </a:lnTo>
                <a:lnTo>
                  <a:pt x="117914" y="1113488"/>
                </a:lnTo>
                <a:lnTo>
                  <a:pt x="143935" y="1150213"/>
                </a:lnTo>
                <a:lnTo>
                  <a:pt x="172179" y="1185259"/>
                </a:lnTo>
                <a:lnTo>
                  <a:pt x="202548" y="1218532"/>
                </a:lnTo>
                <a:lnTo>
                  <a:pt x="234943" y="1249935"/>
                </a:lnTo>
                <a:lnTo>
                  <a:pt x="269268" y="1279373"/>
                </a:lnTo>
                <a:lnTo>
                  <a:pt x="305422" y="1306751"/>
                </a:lnTo>
                <a:lnTo>
                  <a:pt x="343308" y="1331975"/>
                </a:lnTo>
                <a:lnTo>
                  <a:pt x="382828" y="1354947"/>
                </a:lnTo>
                <a:lnTo>
                  <a:pt x="423883" y="1375574"/>
                </a:lnTo>
                <a:lnTo>
                  <a:pt x="466375" y="1393760"/>
                </a:lnTo>
                <a:lnTo>
                  <a:pt x="510205" y="1409409"/>
                </a:lnTo>
                <a:lnTo>
                  <a:pt x="555276" y="1422427"/>
                </a:lnTo>
                <a:lnTo>
                  <a:pt x="601489" y="1432718"/>
                </a:lnTo>
                <a:lnTo>
                  <a:pt x="648746" y="1440186"/>
                </a:lnTo>
                <a:lnTo>
                  <a:pt x="696948" y="1444737"/>
                </a:lnTo>
                <a:lnTo>
                  <a:pt x="745998" y="1446276"/>
                </a:lnTo>
                <a:lnTo>
                  <a:pt x="795047" y="1444737"/>
                </a:lnTo>
                <a:lnTo>
                  <a:pt x="843249" y="1440186"/>
                </a:lnTo>
                <a:lnTo>
                  <a:pt x="890506" y="1432718"/>
                </a:lnTo>
                <a:lnTo>
                  <a:pt x="936719" y="1422427"/>
                </a:lnTo>
                <a:lnTo>
                  <a:pt x="981790" y="1409409"/>
                </a:lnTo>
                <a:lnTo>
                  <a:pt x="1025620" y="1393760"/>
                </a:lnTo>
                <a:lnTo>
                  <a:pt x="1068112" y="1375574"/>
                </a:lnTo>
                <a:lnTo>
                  <a:pt x="1109167" y="1354947"/>
                </a:lnTo>
                <a:lnTo>
                  <a:pt x="1148687" y="1331975"/>
                </a:lnTo>
                <a:lnTo>
                  <a:pt x="1186573" y="1306751"/>
                </a:lnTo>
                <a:lnTo>
                  <a:pt x="1222727" y="1279373"/>
                </a:lnTo>
                <a:lnTo>
                  <a:pt x="1257052" y="1249935"/>
                </a:lnTo>
                <a:lnTo>
                  <a:pt x="1289447" y="1218532"/>
                </a:lnTo>
                <a:lnTo>
                  <a:pt x="1319816" y="1185259"/>
                </a:lnTo>
                <a:lnTo>
                  <a:pt x="1348060" y="1150213"/>
                </a:lnTo>
                <a:lnTo>
                  <a:pt x="1374081" y="1113488"/>
                </a:lnTo>
                <a:lnTo>
                  <a:pt x="1397780" y="1075179"/>
                </a:lnTo>
                <a:lnTo>
                  <a:pt x="1419059" y="1035382"/>
                </a:lnTo>
                <a:lnTo>
                  <a:pt x="1437820" y="994192"/>
                </a:lnTo>
                <a:lnTo>
                  <a:pt x="1453964" y="951705"/>
                </a:lnTo>
                <a:lnTo>
                  <a:pt x="1467393" y="908015"/>
                </a:lnTo>
                <a:lnTo>
                  <a:pt x="1478009" y="863218"/>
                </a:lnTo>
                <a:lnTo>
                  <a:pt x="1485714" y="817409"/>
                </a:lnTo>
                <a:lnTo>
                  <a:pt x="1490409" y="770684"/>
                </a:lnTo>
                <a:lnTo>
                  <a:pt x="1491996" y="723138"/>
                </a:lnTo>
                <a:lnTo>
                  <a:pt x="1490409" y="675591"/>
                </a:lnTo>
                <a:lnTo>
                  <a:pt x="1485714" y="628866"/>
                </a:lnTo>
                <a:lnTo>
                  <a:pt x="1478009" y="583057"/>
                </a:lnTo>
                <a:lnTo>
                  <a:pt x="1467393" y="538260"/>
                </a:lnTo>
                <a:lnTo>
                  <a:pt x="1453964" y="494570"/>
                </a:lnTo>
                <a:lnTo>
                  <a:pt x="1437820" y="452083"/>
                </a:lnTo>
                <a:lnTo>
                  <a:pt x="1419059" y="410893"/>
                </a:lnTo>
                <a:lnTo>
                  <a:pt x="1397780" y="371096"/>
                </a:lnTo>
                <a:lnTo>
                  <a:pt x="1374081" y="332787"/>
                </a:lnTo>
                <a:lnTo>
                  <a:pt x="1348060" y="296062"/>
                </a:lnTo>
                <a:lnTo>
                  <a:pt x="1319816" y="261016"/>
                </a:lnTo>
                <a:lnTo>
                  <a:pt x="1289447" y="227743"/>
                </a:lnTo>
                <a:lnTo>
                  <a:pt x="1257052" y="196340"/>
                </a:lnTo>
                <a:lnTo>
                  <a:pt x="1222727" y="166902"/>
                </a:lnTo>
                <a:lnTo>
                  <a:pt x="1186573" y="139524"/>
                </a:lnTo>
                <a:lnTo>
                  <a:pt x="1148687" y="114300"/>
                </a:lnTo>
                <a:lnTo>
                  <a:pt x="1109167" y="91328"/>
                </a:lnTo>
                <a:lnTo>
                  <a:pt x="1068112" y="70701"/>
                </a:lnTo>
                <a:lnTo>
                  <a:pt x="1025620" y="52515"/>
                </a:lnTo>
                <a:lnTo>
                  <a:pt x="981790" y="36866"/>
                </a:lnTo>
                <a:lnTo>
                  <a:pt x="936719" y="23848"/>
                </a:lnTo>
                <a:lnTo>
                  <a:pt x="890506" y="13557"/>
                </a:lnTo>
                <a:lnTo>
                  <a:pt x="843249" y="6089"/>
                </a:lnTo>
                <a:lnTo>
                  <a:pt x="795047" y="1538"/>
                </a:lnTo>
                <a:lnTo>
                  <a:pt x="745998" y="0"/>
                </a:lnTo>
                <a:close/>
              </a:path>
            </a:pathLst>
          </a:custGeom>
          <a:solidFill>
            <a:srgbClr val="66AC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51782" y="2794254"/>
            <a:ext cx="1492250" cy="1446530"/>
          </a:xfrm>
          <a:custGeom>
            <a:avLst/>
            <a:gdLst/>
            <a:ahLst/>
            <a:cxnLst/>
            <a:rect l="l" t="t" r="r" b="b"/>
            <a:pathLst>
              <a:path w="1492250" h="1446529">
                <a:moveTo>
                  <a:pt x="0" y="723138"/>
                </a:moveTo>
                <a:lnTo>
                  <a:pt x="1586" y="675591"/>
                </a:lnTo>
                <a:lnTo>
                  <a:pt x="6281" y="628866"/>
                </a:lnTo>
                <a:lnTo>
                  <a:pt x="13986" y="583057"/>
                </a:lnTo>
                <a:lnTo>
                  <a:pt x="24602" y="538260"/>
                </a:lnTo>
                <a:lnTo>
                  <a:pt x="38031" y="494570"/>
                </a:lnTo>
                <a:lnTo>
                  <a:pt x="54175" y="452083"/>
                </a:lnTo>
                <a:lnTo>
                  <a:pt x="72936" y="410893"/>
                </a:lnTo>
                <a:lnTo>
                  <a:pt x="94215" y="371096"/>
                </a:lnTo>
                <a:lnTo>
                  <a:pt x="117914" y="332787"/>
                </a:lnTo>
                <a:lnTo>
                  <a:pt x="143935" y="296062"/>
                </a:lnTo>
                <a:lnTo>
                  <a:pt x="172179" y="261016"/>
                </a:lnTo>
                <a:lnTo>
                  <a:pt x="202548" y="227743"/>
                </a:lnTo>
                <a:lnTo>
                  <a:pt x="234943" y="196340"/>
                </a:lnTo>
                <a:lnTo>
                  <a:pt x="269268" y="166902"/>
                </a:lnTo>
                <a:lnTo>
                  <a:pt x="305422" y="139524"/>
                </a:lnTo>
                <a:lnTo>
                  <a:pt x="343308" y="114300"/>
                </a:lnTo>
                <a:lnTo>
                  <a:pt x="382828" y="91328"/>
                </a:lnTo>
                <a:lnTo>
                  <a:pt x="423883" y="70701"/>
                </a:lnTo>
                <a:lnTo>
                  <a:pt x="466375" y="52515"/>
                </a:lnTo>
                <a:lnTo>
                  <a:pt x="510205" y="36866"/>
                </a:lnTo>
                <a:lnTo>
                  <a:pt x="555276" y="23848"/>
                </a:lnTo>
                <a:lnTo>
                  <a:pt x="601489" y="13557"/>
                </a:lnTo>
                <a:lnTo>
                  <a:pt x="648746" y="6089"/>
                </a:lnTo>
                <a:lnTo>
                  <a:pt x="696948" y="1538"/>
                </a:lnTo>
                <a:lnTo>
                  <a:pt x="745998" y="0"/>
                </a:lnTo>
                <a:lnTo>
                  <a:pt x="795047" y="1538"/>
                </a:lnTo>
                <a:lnTo>
                  <a:pt x="843249" y="6089"/>
                </a:lnTo>
                <a:lnTo>
                  <a:pt x="890506" y="13557"/>
                </a:lnTo>
                <a:lnTo>
                  <a:pt x="936719" y="23848"/>
                </a:lnTo>
                <a:lnTo>
                  <a:pt x="981790" y="36866"/>
                </a:lnTo>
                <a:lnTo>
                  <a:pt x="1025620" y="52515"/>
                </a:lnTo>
                <a:lnTo>
                  <a:pt x="1068112" y="70701"/>
                </a:lnTo>
                <a:lnTo>
                  <a:pt x="1109167" y="91328"/>
                </a:lnTo>
                <a:lnTo>
                  <a:pt x="1148687" y="114300"/>
                </a:lnTo>
                <a:lnTo>
                  <a:pt x="1186573" y="139524"/>
                </a:lnTo>
                <a:lnTo>
                  <a:pt x="1222727" y="166902"/>
                </a:lnTo>
                <a:lnTo>
                  <a:pt x="1257052" y="196340"/>
                </a:lnTo>
                <a:lnTo>
                  <a:pt x="1289447" y="227743"/>
                </a:lnTo>
                <a:lnTo>
                  <a:pt x="1319816" y="261016"/>
                </a:lnTo>
                <a:lnTo>
                  <a:pt x="1348060" y="296062"/>
                </a:lnTo>
                <a:lnTo>
                  <a:pt x="1374081" y="332787"/>
                </a:lnTo>
                <a:lnTo>
                  <a:pt x="1397780" y="371096"/>
                </a:lnTo>
                <a:lnTo>
                  <a:pt x="1419059" y="410893"/>
                </a:lnTo>
                <a:lnTo>
                  <a:pt x="1437820" y="452083"/>
                </a:lnTo>
                <a:lnTo>
                  <a:pt x="1453964" y="494570"/>
                </a:lnTo>
                <a:lnTo>
                  <a:pt x="1467393" y="538260"/>
                </a:lnTo>
                <a:lnTo>
                  <a:pt x="1478009" y="583057"/>
                </a:lnTo>
                <a:lnTo>
                  <a:pt x="1485714" y="628866"/>
                </a:lnTo>
                <a:lnTo>
                  <a:pt x="1490409" y="675591"/>
                </a:lnTo>
                <a:lnTo>
                  <a:pt x="1491996" y="723138"/>
                </a:lnTo>
                <a:lnTo>
                  <a:pt x="1490409" y="770684"/>
                </a:lnTo>
                <a:lnTo>
                  <a:pt x="1485714" y="817409"/>
                </a:lnTo>
                <a:lnTo>
                  <a:pt x="1478009" y="863218"/>
                </a:lnTo>
                <a:lnTo>
                  <a:pt x="1467393" y="908015"/>
                </a:lnTo>
                <a:lnTo>
                  <a:pt x="1453964" y="951705"/>
                </a:lnTo>
                <a:lnTo>
                  <a:pt x="1437820" y="994192"/>
                </a:lnTo>
                <a:lnTo>
                  <a:pt x="1419059" y="1035382"/>
                </a:lnTo>
                <a:lnTo>
                  <a:pt x="1397780" y="1075179"/>
                </a:lnTo>
                <a:lnTo>
                  <a:pt x="1374081" y="1113488"/>
                </a:lnTo>
                <a:lnTo>
                  <a:pt x="1348060" y="1150213"/>
                </a:lnTo>
                <a:lnTo>
                  <a:pt x="1319816" y="1185259"/>
                </a:lnTo>
                <a:lnTo>
                  <a:pt x="1289447" y="1218532"/>
                </a:lnTo>
                <a:lnTo>
                  <a:pt x="1257052" y="1249935"/>
                </a:lnTo>
                <a:lnTo>
                  <a:pt x="1222727" y="1279373"/>
                </a:lnTo>
                <a:lnTo>
                  <a:pt x="1186573" y="1306751"/>
                </a:lnTo>
                <a:lnTo>
                  <a:pt x="1148687" y="1331975"/>
                </a:lnTo>
                <a:lnTo>
                  <a:pt x="1109167" y="1354947"/>
                </a:lnTo>
                <a:lnTo>
                  <a:pt x="1068112" y="1375574"/>
                </a:lnTo>
                <a:lnTo>
                  <a:pt x="1025620" y="1393760"/>
                </a:lnTo>
                <a:lnTo>
                  <a:pt x="981790" y="1409409"/>
                </a:lnTo>
                <a:lnTo>
                  <a:pt x="936719" y="1422427"/>
                </a:lnTo>
                <a:lnTo>
                  <a:pt x="890506" y="1432718"/>
                </a:lnTo>
                <a:lnTo>
                  <a:pt x="843249" y="1440186"/>
                </a:lnTo>
                <a:lnTo>
                  <a:pt x="795047" y="1444737"/>
                </a:lnTo>
                <a:lnTo>
                  <a:pt x="745998" y="1446276"/>
                </a:lnTo>
                <a:lnTo>
                  <a:pt x="696948" y="1444737"/>
                </a:lnTo>
                <a:lnTo>
                  <a:pt x="648746" y="1440186"/>
                </a:lnTo>
                <a:lnTo>
                  <a:pt x="601489" y="1432718"/>
                </a:lnTo>
                <a:lnTo>
                  <a:pt x="555276" y="1422427"/>
                </a:lnTo>
                <a:lnTo>
                  <a:pt x="510205" y="1409409"/>
                </a:lnTo>
                <a:lnTo>
                  <a:pt x="466375" y="1393760"/>
                </a:lnTo>
                <a:lnTo>
                  <a:pt x="423883" y="1375574"/>
                </a:lnTo>
                <a:lnTo>
                  <a:pt x="382828" y="1354947"/>
                </a:lnTo>
                <a:lnTo>
                  <a:pt x="343308" y="1331975"/>
                </a:lnTo>
                <a:lnTo>
                  <a:pt x="305422" y="1306751"/>
                </a:lnTo>
                <a:lnTo>
                  <a:pt x="269268" y="1279373"/>
                </a:lnTo>
                <a:lnTo>
                  <a:pt x="234943" y="1249935"/>
                </a:lnTo>
                <a:lnTo>
                  <a:pt x="202548" y="1218532"/>
                </a:lnTo>
                <a:lnTo>
                  <a:pt x="172179" y="1185259"/>
                </a:lnTo>
                <a:lnTo>
                  <a:pt x="143935" y="1150213"/>
                </a:lnTo>
                <a:lnTo>
                  <a:pt x="117914" y="1113488"/>
                </a:lnTo>
                <a:lnTo>
                  <a:pt x="94215" y="1075179"/>
                </a:lnTo>
                <a:lnTo>
                  <a:pt x="72936" y="1035382"/>
                </a:lnTo>
                <a:lnTo>
                  <a:pt x="54175" y="994192"/>
                </a:lnTo>
                <a:lnTo>
                  <a:pt x="38031" y="951705"/>
                </a:lnTo>
                <a:lnTo>
                  <a:pt x="24602" y="908015"/>
                </a:lnTo>
                <a:lnTo>
                  <a:pt x="13986" y="863218"/>
                </a:lnTo>
                <a:lnTo>
                  <a:pt x="6281" y="817409"/>
                </a:lnTo>
                <a:lnTo>
                  <a:pt x="1586" y="770684"/>
                </a:lnTo>
                <a:lnTo>
                  <a:pt x="0" y="72313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51020" y="2793492"/>
            <a:ext cx="1492250" cy="1446530"/>
          </a:xfrm>
          <a:custGeom>
            <a:avLst/>
            <a:gdLst/>
            <a:ahLst/>
            <a:cxnLst/>
            <a:rect l="l" t="t" r="r" b="b"/>
            <a:pathLst>
              <a:path w="1492250" h="1446529">
                <a:moveTo>
                  <a:pt x="0" y="723138"/>
                </a:moveTo>
                <a:lnTo>
                  <a:pt x="1586" y="675591"/>
                </a:lnTo>
                <a:lnTo>
                  <a:pt x="6281" y="628866"/>
                </a:lnTo>
                <a:lnTo>
                  <a:pt x="13986" y="583057"/>
                </a:lnTo>
                <a:lnTo>
                  <a:pt x="24602" y="538260"/>
                </a:lnTo>
                <a:lnTo>
                  <a:pt x="38031" y="494570"/>
                </a:lnTo>
                <a:lnTo>
                  <a:pt x="54175" y="452083"/>
                </a:lnTo>
                <a:lnTo>
                  <a:pt x="72936" y="410893"/>
                </a:lnTo>
                <a:lnTo>
                  <a:pt x="94215" y="371096"/>
                </a:lnTo>
                <a:lnTo>
                  <a:pt x="117914" y="332787"/>
                </a:lnTo>
                <a:lnTo>
                  <a:pt x="143935" y="296062"/>
                </a:lnTo>
                <a:lnTo>
                  <a:pt x="172179" y="261016"/>
                </a:lnTo>
                <a:lnTo>
                  <a:pt x="202548" y="227743"/>
                </a:lnTo>
                <a:lnTo>
                  <a:pt x="234943" y="196340"/>
                </a:lnTo>
                <a:lnTo>
                  <a:pt x="269268" y="166902"/>
                </a:lnTo>
                <a:lnTo>
                  <a:pt x="305422" y="139524"/>
                </a:lnTo>
                <a:lnTo>
                  <a:pt x="343308" y="114300"/>
                </a:lnTo>
                <a:lnTo>
                  <a:pt x="382828" y="91328"/>
                </a:lnTo>
                <a:lnTo>
                  <a:pt x="423883" y="70701"/>
                </a:lnTo>
                <a:lnTo>
                  <a:pt x="466375" y="52515"/>
                </a:lnTo>
                <a:lnTo>
                  <a:pt x="510205" y="36866"/>
                </a:lnTo>
                <a:lnTo>
                  <a:pt x="555276" y="23848"/>
                </a:lnTo>
                <a:lnTo>
                  <a:pt x="601489" y="13557"/>
                </a:lnTo>
                <a:lnTo>
                  <a:pt x="648746" y="6089"/>
                </a:lnTo>
                <a:lnTo>
                  <a:pt x="696948" y="1538"/>
                </a:lnTo>
                <a:lnTo>
                  <a:pt x="745998" y="0"/>
                </a:lnTo>
                <a:lnTo>
                  <a:pt x="795047" y="1538"/>
                </a:lnTo>
                <a:lnTo>
                  <a:pt x="843249" y="6089"/>
                </a:lnTo>
                <a:lnTo>
                  <a:pt x="890506" y="13557"/>
                </a:lnTo>
                <a:lnTo>
                  <a:pt x="936719" y="23848"/>
                </a:lnTo>
                <a:lnTo>
                  <a:pt x="981790" y="36866"/>
                </a:lnTo>
                <a:lnTo>
                  <a:pt x="1025620" y="52515"/>
                </a:lnTo>
                <a:lnTo>
                  <a:pt x="1068112" y="70701"/>
                </a:lnTo>
                <a:lnTo>
                  <a:pt x="1109167" y="91328"/>
                </a:lnTo>
                <a:lnTo>
                  <a:pt x="1148687" y="114300"/>
                </a:lnTo>
                <a:lnTo>
                  <a:pt x="1186573" y="139524"/>
                </a:lnTo>
                <a:lnTo>
                  <a:pt x="1222727" y="166902"/>
                </a:lnTo>
                <a:lnTo>
                  <a:pt x="1257052" y="196340"/>
                </a:lnTo>
                <a:lnTo>
                  <a:pt x="1289447" y="227743"/>
                </a:lnTo>
                <a:lnTo>
                  <a:pt x="1319816" y="261016"/>
                </a:lnTo>
                <a:lnTo>
                  <a:pt x="1348060" y="296062"/>
                </a:lnTo>
                <a:lnTo>
                  <a:pt x="1374081" y="332787"/>
                </a:lnTo>
                <a:lnTo>
                  <a:pt x="1397780" y="371096"/>
                </a:lnTo>
                <a:lnTo>
                  <a:pt x="1419059" y="410893"/>
                </a:lnTo>
                <a:lnTo>
                  <a:pt x="1437820" y="452083"/>
                </a:lnTo>
                <a:lnTo>
                  <a:pt x="1453964" y="494570"/>
                </a:lnTo>
                <a:lnTo>
                  <a:pt x="1467393" y="538260"/>
                </a:lnTo>
                <a:lnTo>
                  <a:pt x="1478009" y="583057"/>
                </a:lnTo>
                <a:lnTo>
                  <a:pt x="1485714" y="628866"/>
                </a:lnTo>
                <a:lnTo>
                  <a:pt x="1490409" y="675591"/>
                </a:lnTo>
                <a:lnTo>
                  <a:pt x="1491996" y="723138"/>
                </a:lnTo>
                <a:lnTo>
                  <a:pt x="1490409" y="770684"/>
                </a:lnTo>
                <a:lnTo>
                  <a:pt x="1485714" y="817409"/>
                </a:lnTo>
                <a:lnTo>
                  <a:pt x="1478009" y="863218"/>
                </a:lnTo>
                <a:lnTo>
                  <a:pt x="1467393" y="908015"/>
                </a:lnTo>
                <a:lnTo>
                  <a:pt x="1453964" y="951705"/>
                </a:lnTo>
                <a:lnTo>
                  <a:pt x="1437820" y="994192"/>
                </a:lnTo>
                <a:lnTo>
                  <a:pt x="1419059" y="1035382"/>
                </a:lnTo>
                <a:lnTo>
                  <a:pt x="1397780" y="1075179"/>
                </a:lnTo>
                <a:lnTo>
                  <a:pt x="1374081" y="1113488"/>
                </a:lnTo>
                <a:lnTo>
                  <a:pt x="1348060" y="1150213"/>
                </a:lnTo>
                <a:lnTo>
                  <a:pt x="1319816" y="1185259"/>
                </a:lnTo>
                <a:lnTo>
                  <a:pt x="1289447" y="1218532"/>
                </a:lnTo>
                <a:lnTo>
                  <a:pt x="1257052" y="1249935"/>
                </a:lnTo>
                <a:lnTo>
                  <a:pt x="1222727" y="1279373"/>
                </a:lnTo>
                <a:lnTo>
                  <a:pt x="1186573" y="1306751"/>
                </a:lnTo>
                <a:lnTo>
                  <a:pt x="1148687" y="1331975"/>
                </a:lnTo>
                <a:lnTo>
                  <a:pt x="1109167" y="1354947"/>
                </a:lnTo>
                <a:lnTo>
                  <a:pt x="1068112" y="1375574"/>
                </a:lnTo>
                <a:lnTo>
                  <a:pt x="1025620" y="1393760"/>
                </a:lnTo>
                <a:lnTo>
                  <a:pt x="981790" y="1409409"/>
                </a:lnTo>
                <a:lnTo>
                  <a:pt x="936719" y="1422427"/>
                </a:lnTo>
                <a:lnTo>
                  <a:pt x="890506" y="1432718"/>
                </a:lnTo>
                <a:lnTo>
                  <a:pt x="843249" y="1440186"/>
                </a:lnTo>
                <a:lnTo>
                  <a:pt x="795047" y="1444737"/>
                </a:lnTo>
                <a:lnTo>
                  <a:pt x="745998" y="1446276"/>
                </a:lnTo>
                <a:lnTo>
                  <a:pt x="696948" y="1444737"/>
                </a:lnTo>
                <a:lnTo>
                  <a:pt x="648746" y="1440186"/>
                </a:lnTo>
                <a:lnTo>
                  <a:pt x="601489" y="1432718"/>
                </a:lnTo>
                <a:lnTo>
                  <a:pt x="555276" y="1422427"/>
                </a:lnTo>
                <a:lnTo>
                  <a:pt x="510205" y="1409409"/>
                </a:lnTo>
                <a:lnTo>
                  <a:pt x="466375" y="1393760"/>
                </a:lnTo>
                <a:lnTo>
                  <a:pt x="423883" y="1375574"/>
                </a:lnTo>
                <a:lnTo>
                  <a:pt x="382828" y="1354947"/>
                </a:lnTo>
                <a:lnTo>
                  <a:pt x="343308" y="1331975"/>
                </a:lnTo>
                <a:lnTo>
                  <a:pt x="305422" y="1306751"/>
                </a:lnTo>
                <a:lnTo>
                  <a:pt x="269268" y="1279373"/>
                </a:lnTo>
                <a:lnTo>
                  <a:pt x="234943" y="1249935"/>
                </a:lnTo>
                <a:lnTo>
                  <a:pt x="202548" y="1218532"/>
                </a:lnTo>
                <a:lnTo>
                  <a:pt x="172179" y="1185259"/>
                </a:lnTo>
                <a:lnTo>
                  <a:pt x="143935" y="1150213"/>
                </a:lnTo>
                <a:lnTo>
                  <a:pt x="117914" y="1113488"/>
                </a:lnTo>
                <a:lnTo>
                  <a:pt x="94215" y="1075179"/>
                </a:lnTo>
                <a:lnTo>
                  <a:pt x="72936" y="1035382"/>
                </a:lnTo>
                <a:lnTo>
                  <a:pt x="54175" y="994192"/>
                </a:lnTo>
                <a:lnTo>
                  <a:pt x="38031" y="951705"/>
                </a:lnTo>
                <a:lnTo>
                  <a:pt x="24602" y="908015"/>
                </a:lnTo>
                <a:lnTo>
                  <a:pt x="13986" y="863218"/>
                </a:lnTo>
                <a:lnTo>
                  <a:pt x="6281" y="817409"/>
                </a:lnTo>
                <a:lnTo>
                  <a:pt x="1586" y="770684"/>
                </a:lnTo>
                <a:lnTo>
                  <a:pt x="0" y="72313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454917" y="3206940"/>
            <a:ext cx="1263015" cy="52260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 indent="371475">
              <a:lnSpc>
                <a:spcPts val="1939"/>
              </a:lnSpc>
              <a:spcBef>
                <a:spcPts val="14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Fund 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600" spc="-5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900" spc="-735">
                <a:solidFill>
                  <a:srgbClr val="A99D6C"/>
                </a:solidFill>
                <a:latin typeface="Arial"/>
                <a:cs typeface="Arial"/>
              </a:rPr>
              <a:t>E</a:t>
            </a:r>
            <a:r>
              <a:rPr dirty="0" sz="1600" spc="-26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900" spc="-1019">
                <a:solidFill>
                  <a:srgbClr val="A99D6C"/>
                </a:solidFill>
                <a:latin typeface="Arial"/>
                <a:cs typeface="Arial"/>
              </a:rPr>
              <a:t>P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600" spc="-130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900" spc="125">
                <a:solidFill>
                  <a:srgbClr val="A99D6C"/>
                </a:solidFill>
                <a:latin typeface="Arial"/>
                <a:cs typeface="Arial"/>
              </a:rPr>
              <a:t>F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53940" y="1612391"/>
            <a:ext cx="433070" cy="437515"/>
          </a:xfrm>
          <a:custGeom>
            <a:avLst/>
            <a:gdLst/>
            <a:ahLst/>
            <a:cxnLst/>
            <a:rect l="l" t="t" r="r" b="b"/>
            <a:pathLst>
              <a:path w="433070" h="437514">
                <a:moveTo>
                  <a:pt x="216408" y="0"/>
                </a:moveTo>
                <a:lnTo>
                  <a:pt x="166787" y="5776"/>
                </a:lnTo>
                <a:lnTo>
                  <a:pt x="121236" y="22229"/>
                </a:lnTo>
                <a:lnTo>
                  <a:pt x="81055" y="48045"/>
                </a:lnTo>
                <a:lnTo>
                  <a:pt x="47542" y="81913"/>
                </a:lnTo>
                <a:lnTo>
                  <a:pt x="21995" y="122519"/>
                </a:lnTo>
                <a:lnTo>
                  <a:pt x="5715" y="168550"/>
                </a:lnTo>
                <a:lnTo>
                  <a:pt x="0" y="218693"/>
                </a:lnTo>
                <a:lnTo>
                  <a:pt x="5715" y="268837"/>
                </a:lnTo>
                <a:lnTo>
                  <a:pt x="21995" y="314868"/>
                </a:lnTo>
                <a:lnTo>
                  <a:pt x="47542" y="355474"/>
                </a:lnTo>
                <a:lnTo>
                  <a:pt x="81055" y="389342"/>
                </a:lnTo>
                <a:lnTo>
                  <a:pt x="121236" y="415158"/>
                </a:lnTo>
                <a:lnTo>
                  <a:pt x="166787" y="431611"/>
                </a:lnTo>
                <a:lnTo>
                  <a:pt x="216408" y="437387"/>
                </a:lnTo>
                <a:lnTo>
                  <a:pt x="266028" y="431611"/>
                </a:lnTo>
                <a:lnTo>
                  <a:pt x="311579" y="415158"/>
                </a:lnTo>
                <a:lnTo>
                  <a:pt x="351760" y="389342"/>
                </a:lnTo>
                <a:lnTo>
                  <a:pt x="385273" y="355474"/>
                </a:lnTo>
                <a:lnTo>
                  <a:pt x="410820" y="314868"/>
                </a:lnTo>
                <a:lnTo>
                  <a:pt x="427100" y="268837"/>
                </a:lnTo>
                <a:lnTo>
                  <a:pt x="432816" y="218693"/>
                </a:lnTo>
                <a:lnTo>
                  <a:pt x="427100" y="168550"/>
                </a:lnTo>
                <a:lnTo>
                  <a:pt x="410820" y="122519"/>
                </a:lnTo>
                <a:lnTo>
                  <a:pt x="385273" y="81913"/>
                </a:lnTo>
                <a:lnTo>
                  <a:pt x="351760" y="48045"/>
                </a:lnTo>
                <a:lnTo>
                  <a:pt x="311579" y="22229"/>
                </a:lnTo>
                <a:lnTo>
                  <a:pt x="266028" y="5776"/>
                </a:lnTo>
                <a:lnTo>
                  <a:pt x="216408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79847" y="5030723"/>
            <a:ext cx="433070" cy="434340"/>
          </a:xfrm>
          <a:custGeom>
            <a:avLst/>
            <a:gdLst/>
            <a:ahLst/>
            <a:cxnLst/>
            <a:rect l="l" t="t" r="r" b="b"/>
            <a:pathLst>
              <a:path w="433070" h="434339">
                <a:moveTo>
                  <a:pt x="216408" y="0"/>
                </a:moveTo>
                <a:lnTo>
                  <a:pt x="166787" y="5735"/>
                </a:lnTo>
                <a:lnTo>
                  <a:pt x="121236" y="22073"/>
                </a:lnTo>
                <a:lnTo>
                  <a:pt x="81055" y="47710"/>
                </a:lnTo>
                <a:lnTo>
                  <a:pt x="47542" y="81341"/>
                </a:lnTo>
                <a:lnTo>
                  <a:pt x="21995" y="121664"/>
                </a:lnTo>
                <a:lnTo>
                  <a:pt x="5715" y="167375"/>
                </a:lnTo>
                <a:lnTo>
                  <a:pt x="0" y="217169"/>
                </a:lnTo>
                <a:lnTo>
                  <a:pt x="5715" y="266964"/>
                </a:lnTo>
                <a:lnTo>
                  <a:pt x="21995" y="312675"/>
                </a:lnTo>
                <a:lnTo>
                  <a:pt x="47542" y="352998"/>
                </a:lnTo>
                <a:lnTo>
                  <a:pt x="81055" y="386629"/>
                </a:lnTo>
                <a:lnTo>
                  <a:pt x="121236" y="412266"/>
                </a:lnTo>
                <a:lnTo>
                  <a:pt x="166787" y="428604"/>
                </a:lnTo>
                <a:lnTo>
                  <a:pt x="216408" y="434339"/>
                </a:lnTo>
                <a:lnTo>
                  <a:pt x="266028" y="428604"/>
                </a:lnTo>
                <a:lnTo>
                  <a:pt x="311579" y="412266"/>
                </a:lnTo>
                <a:lnTo>
                  <a:pt x="351760" y="386629"/>
                </a:lnTo>
                <a:lnTo>
                  <a:pt x="385273" y="352998"/>
                </a:lnTo>
                <a:lnTo>
                  <a:pt x="410820" y="312675"/>
                </a:lnTo>
                <a:lnTo>
                  <a:pt x="427100" y="266964"/>
                </a:lnTo>
                <a:lnTo>
                  <a:pt x="432816" y="217169"/>
                </a:lnTo>
                <a:lnTo>
                  <a:pt x="427100" y="167375"/>
                </a:lnTo>
                <a:lnTo>
                  <a:pt x="410820" y="121664"/>
                </a:lnTo>
                <a:lnTo>
                  <a:pt x="385273" y="81341"/>
                </a:lnTo>
                <a:lnTo>
                  <a:pt x="351760" y="47710"/>
                </a:lnTo>
                <a:lnTo>
                  <a:pt x="311579" y="22073"/>
                </a:lnTo>
                <a:lnTo>
                  <a:pt x="266028" y="5735"/>
                </a:lnTo>
                <a:lnTo>
                  <a:pt x="216408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76415" y="2566416"/>
            <a:ext cx="433070" cy="436245"/>
          </a:xfrm>
          <a:custGeom>
            <a:avLst/>
            <a:gdLst/>
            <a:ahLst/>
            <a:cxnLst/>
            <a:rect l="l" t="t" r="r" b="b"/>
            <a:pathLst>
              <a:path w="433070" h="436244">
                <a:moveTo>
                  <a:pt x="216408" y="0"/>
                </a:moveTo>
                <a:lnTo>
                  <a:pt x="166787" y="5755"/>
                </a:lnTo>
                <a:lnTo>
                  <a:pt x="121236" y="22151"/>
                </a:lnTo>
                <a:lnTo>
                  <a:pt x="81055" y="47878"/>
                </a:lnTo>
                <a:lnTo>
                  <a:pt x="47542" y="81627"/>
                </a:lnTo>
                <a:lnTo>
                  <a:pt x="21995" y="122092"/>
                </a:lnTo>
                <a:lnTo>
                  <a:pt x="5715" y="167963"/>
                </a:lnTo>
                <a:lnTo>
                  <a:pt x="0" y="217932"/>
                </a:lnTo>
                <a:lnTo>
                  <a:pt x="5715" y="267900"/>
                </a:lnTo>
                <a:lnTo>
                  <a:pt x="21995" y="313771"/>
                </a:lnTo>
                <a:lnTo>
                  <a:pt x="47542" y="354236"/>
                </a:lnTo>
                <a:lnTo>
                  <a:pt x="81055" y="387985"/>
                </a:lnTo>
                <a:lnTo>
                  <a:pt x="121236" y="413712"/>
                </a:lnTo>
                <a:lnTo>
                  <a:pt x="166787" y="430108"/>
                </a:lnTo>
                <a:lnTo>
                  <a:pt x="216408" y="435864"/>
                </a:lnTo>
                <a:lnTo>
                  <a:pt x="266028" y="430108"/>
                </a:lnTo>
                <a:lnTo>
                  <a:pt x="311579" y="413712"/>
                </a:lnTo>
                <a:lnTo>
                  <a:pt x="351760" y="387985"/>
                </a:lnTo>
                <a:lnTo>
                  <a:pt x="385273" y="354236"/>
                </a:lnTo>
                <a:lnTo>
                  <a:pt x="410820" y="313771"/>
                </a:lnTo>
                <a:lnTo>
                  <a:pt x="427100" y="267900"/>
                </a:lnTo>
                <a:lnTo>
                  <a:pt x="432816" y="217932"/>
                </a:lnTo>
                <a:lnTo>
                  <a:pt x="427100" y="167963"/>
                </a:lnTo>
                <a:lnTo>
                  <a:pt x="410820" y="122092"/>
                </a:lnTo>
                <a:lnTo>
                  <a:pt x="385273" y="81627"/>
                </a:lnTo>
                <a:lnTo>
                  <a:pt x="351760" y="47878"/>
                </a:lnTo>
                <a:lnTo>
                  <a:pt x="311579" y="22151"/>
                </a:lnTo>
                <a:lnTo>
                  <a:pt x="266028" y="5755"/>
                </a:lnTo>
                <a:lnTo>
                  <a:pt x="216408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13932" y="4107179"/>
            <a:ext cx="434340" cy="434340"/>
          </a:xfrm>
          <a:custGeom>
            <a:avLst/>
            <a:gdLst/>
            <a:ahLst/>
            <a:cxnLst/>
            <a:rect l="l" t="t" r="r" b="b"/>
            <a:pathLst>
              <a:path w="434340" h="434339">
                <a:moveTo>
                  <a:pt x="217170" y="0"/>
                </a:moveTo>
                <a:lnTo>
                  <a:pt x="167375" y="5735"/>
                </a:lnTo>
                <a:lnTo>
                  <a:pt x="121664" y="22073"/>
                </a:lnTo>
                <a:lnTo>
                  <a:pt x="81341" y="47710"/>
                </a:lnTo>
                <a:lnTo>
                  <a:pt x="47710" y="81341"/>
                </a:lnTo>
                <a:lnTo>
                  <a:pt x="22073" y="121664"/>
                </a:lnTo>
                <a:lnTo>
                  <a:pt x="5735" y="167375"/>
                </a:lnTo>
                <a:lnTo>
                  <a:pt x="0" y="217170"/>
                </a:lnTo>
                <a:lnTo>
                  <a:pt x="5735" y="266964"/>
                </a:lnTo>
                <a:lnTo>
                  <a:pt x="22073" y="312675"/>
                </a:lnTo>
                <a:lnTo>
                  <a:pt x="47710" y="352998"/>
                </a:lnTo>
                <a:lnTo>
                  <a:pt x="81341" y="386629"/>
                </a:lnTo>
                <a:lnTo>
                  <a:pt x="121664" y="412266"/>
                </a:lnTo>
                <a:lnTo>
                  <a:pt x="167375" y="428604"/>
                </a:lnTo>
                <a:lnTo>
                  <a:pt x="217170" y="434340"/>
                </a:lnTo>
                <a:lnTo>
                  <a:pt x="266964" y="428604"/>
                </a:lnTo>
                <a:lnTo>
                  <a:pt x="312675" y="412266"/>
                </a:lnTo>
                <a:lnTo>
                  <a:pt x="352998" y="386629"/>
                </a:lnTo>
                <a:lnTo>
                  <a:pt x="386629" y="352998"/>
                </a:lnTo>
                <a:lnTo>
                  <a:pt x="412266" y="312675"/>
                </a:lnTo>
                <a:lnTo>
                  <a:pt x="428604" y="266964"/>
                </a:lnTo>
                <a:lnTo>
                  <a:pt x="434340" y="217170"/>
                </a:lnTo>
                <a:lnTo>
                  <a:pt x="428604" y="167375"/>
                </a:lnTo>
                <a:lnTo>
                  <a:pt x="412266" y="121664"/>
                </a:lnTo>
                <a:lnTo>
                  <a:pt x="386629" y="81341"/>
                </a:lnTo>
                <a:lnTo>
                  <a:pt x="352998" y="47710"/>
                </a:lnTo>
                <a:lnTo>
                  <a:pt x="312675" y="22073"/>
                </a:lnTo>
                <a:lnTo>
                  <a:pt x="266964" y="5735"/>
                </a:lnTo>
                <a:lnTo>
                  <a:pt x="217170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16808" y="2490216"/>
            <a:ext cx="436245" cy="437515"/>
          </a:xfrm>
          <a:custGeom>
            <a:avLst/>
            <a:gdLst/>
            <a:ahLst/>
            <a:cxnLst/>
            <a:rect l="l" t="t" r="r" b="b"/>
            <a:pathLst>
              <a:path w="436245" h="437514">
                <a:moveTo>
                  <a:pt x="217932" y="0"/>
                </a:moveTo>
                <a:lnTo>
                  <a:pt x="167963" y="5776"/>
                </a:lnTo>
                <a:lnTo>
                  <a:pt x="122092" y="22229"/>
                </a:lnTo>
                <a:lnTo>
                  <a:pt x="81627" y="48045"/>
                </a:lnTo>
                <a:lnTo>
                  <a:pt x="47878" y="81913"/>
                </a:lnTo>
                <a:lnTo>
                  <a:pt x="22151" y="122519"/>
                </a:lnTo>
                <a:lnTo>
                  <a:pt x="5755" y="168550"/>
                </a:lnTo>
                <a:lnTo>
                  <a:pt x="0" y="218693"/>
                </a:lnTo>
                <a:lnTo>
                  <a:pt x="5755" y="268837"/>
                </a:lnTo>
                <a:lnTo>
                  <a:pt x="22151" y="314868"/>
                </a:lnTo>
                <a:lnTo>
                  <a:pt x="47878" y="355474"/>
                </a:lnTo>
                <a:lnTo>
                  <a:pt x="81627" y="389342"/>
                </a:lnTo>
                <a:lnTo>
                  <a:pt x="122092" y="415158"/>
                </a:lnTo>
                <a:lnTo>
                  <a:pt x="167963" y="431611"/>
                </a:lnTo>
                <a:lnTo>
                  <a:pt x="217932" y="437387"/>
                </a:lnTo>
                <a:lnTo>
                  <a:pt x="267900" y="431611"/>
                </a:lnTo>
                <a:lnTo>
                  <a:pt x="313771" y="415158"/>
                </a:lnTo>
                <a:lnTo>
                  <a:pt x="354236" y="389342"/>
                </a:lnTo>
                <a:lnTo>
                  <a:pt x="387985" y="355474"/>
                </a:lnTo>
                <a:lnTo>
                  <a:pt x="413712" y="314868"/>
                </a:lnTo>
                <a:lnTo>
                  <a:pt x="430108" y="268837"/>
                </a:lnTo>
                <a:lnTo>
                  <a:pt x="435864" y="218693"/>
                </a:lnTo>
                <a:lnTo>
                  <a:pt x="430108" y="168550"/>
                </a:lnTo>
                <a:lnTo>
                  <a:pt x="413712" y="122519"/>
                </a:lnTo>
                <a:lnTo>
                  <a:pt x="387985" y="81913"/>
                </a:lnTo>
                <a:lnTo>
                  <a:pt x="354236" y="48045"/>
                </a:lnTo>
                <a:lnTo>
                  <a:pt x="313771" y="22229"/>
                </a:lnTo>
                <a:lnTo>
                  <a:pt x="267900" y="5776"/>
                </a:lnTo>
                <a:lnTo>
                  <a:pt x="21793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16808" y="4107179"/>
            <a:ext cx="436245" cy="434340"/>
          </a:xfrm>
          <a:custGeom>
            <a:avLst/>
            <a:gdLst/>
            <a:ahLst/>
            <a:cxnLst/>
            <a:rect l="l" t="t" r="r" b="b"/>
            <a:pathLst>
              <a:path w="436245" h="434339">
                <a:moveTo>
                  <a:pt x="217932" y="0"/>
                </a:moveTo>
                <a:lnTo>
                  <a:pt x="167963" y="5735"/>
                </a:lnTo>
                <a:lnTo>
                  <a:pt x="122092" y="22073"/>
                </a:lnTo>
                <a:lnTo>
                  <a:pt x="81627" y="47710"/>
                </a:lnTo>
                <a:lnTo>
                  <a:pt x="47878" y="81341"/>
                </a:lnTo>
                <a:lnTo>
                  <a:pt x="22151" y="121664"/>
                </a:lnTo>
                <a:lnTo>
                  <a:pt x="5755" y="167375"/>
                </a:lnTo>
                <a:lnTo>
                  <a:pt x="0" y="217170"/>
                </a:lnTo>
                <a:lnTo>
                  <a:pt x="5755" y="266964"/>
                </a:lnTo>
                <a:lnTo>
                  <a:pt x="22151" y="312675"/>
                </a:lnTo>
                <a:lnTo>
                  <a:pt x="47878" y="352998"/>
                </a:lnTo>
                <a:lnTo>
                  <a:pt x="81627" y="386629"/>
                </a:lnTo>
                <a:lnTo>
                  <a:pt x="122092" y="412266"/>
                </a:lnTo>
                <a:lnTo>
                  <a:pt x="167963" y="428604"/>
                </a:lnTo>
                <a:lnTo>
                  <a:pt x="217932" y="434340"/>
                </a:lnTo>
                <a:lnTo>
                  <a:pt x="267900" y="428604"/>
                </a:lnTo>
                <a:lnTo>
                  <a:pt x="313771" y="412266"/>
                </a:lnTo>
                <a:lnTo>
                  <a:pt x="354236" y="386629"/>
                </a:lnTo>
                <a:lnTo>
                  <a:pt x="387985" y="352998"/>
                </a:lnTo>
                <a:lnTo>
                  <a:pt x="413712" y="312675"/>
                </a:lnTo>
                <a:lnTo>
                  <a:pt x="430108" y="266964"/>
                </a:lnTo>
                <a:lnTo>
                  <a:pt x="435864" y="217170"/>
                </a:lnTo>
                <a:lnTo>
                  <a:pt x="430108" y="167375"/>
                </a:lnTo>
                <a:lnTo>
                  <a:pt x="413712" y="121664"/>
                </a:lnTo>
                <a:lnTo>
                  <a:pt x="387985" y="81341"/>
                </a:lnTo>
                <a:lnTo>
                  <a:pt x="354236" y="47710"/>
                </a:lnTo>
                <a:lnTo>
                  <a:pt x="313771" y="22073"/>
                </a:lnTo>
                <a:lnTo>
                  <a:pt x="267900" y="5735"/>
                </a:lnTo>
                <a:lnTo>
                  <a:pt x="21793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992081" y="3419728"/>
            <a:ext cx="16465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Capital</a:t>
            </a:r>
            <a:r>
              <a:rPr dirty="0" sz="14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Transactions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83123" y="3264065"/>
            <a:ext cx="1306830" cy="7213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Retail</a:t>
            </a:r>
            <a:r>
              <a:rPr dirty="0" sz="1400" spc="-5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Products</a:t>
            </a:r>
            <a:endParaRPr sz="1400">
              <a:latin typeface="Arial"/>
              <a:cs typeface="Arial"/>
            </a:endParaRPr>
          </a:p>
          <a:p>
            <a:pPr marL="12700" marR="5080" indent="607695">
              <a:lnSpc>
                <a:spcPct val="100000"/>
              </a:lnSpc>
              <a:spcBef>
                <a:spcPts val="10"/>
              </a:spcBef>
            </a:pPr>
            <a:r>
              <a:rPr dirty="0" sz="1050" spc="0">
                <a:solidFill>
                  <a:srgbClr val="0075AD"/>
                </a:solidFill>
                <a:latin typeface="Arial"/>
                <a:cs typeface="Arial"/>
              </a:rPr>
              <a:t>Di</a:t>
            </a:r>
            <a:r>
              <a:rPr dirty="0" sz="1050">
                <a:solidFill>
                  <a:srgbClr val="0075AD"/>
                </a:solidFill>
                <a:latin typeface="Arial"/>
                <a:cs typeface="Arial"/>
              </a:rPr>
              <a:t>s</a:t>
            </a:r>
            <a:r>
              <a:rPr dirty="0" sz="1050" spc="-10">
                <a:solidFill>
                  <a:srgbClr val="0075AD"/>
                </a:solidFill>
                <a:latin typeface="Arial"/>
                <a:cs typeface="Arial"/>
              </a:rPr>
              <a:t>t</a:t>
            </a:r>
            <a:r>
              <a:rPr dirty="0" sz="1050" spc="-5">
                <a:solidFill>
                  <a:srgbClr val="0075AD"/>
                </a:solidFill>
                <a:latin typeface="Arial"/>
                <a:cs typeface="Arial"/>
              </a:rPr>
              <a:t>r</a:t>
            </a:r>
            <a:r>
              <a:rPr dirty="0" sz="1050" spc="0">
                <a:solidFill>
                  <a:srgbClr val="0075AD"/>
                </a:solidFill>
                <a:latin typeface="Arial"/>
                <a:cs typeface="Arial"/>
              </a:rPr>
              <a:t>i</a:t>
            </a:r>
            <a:r>
              <a:rPr dirty="0" sz="1050">
                <a:solidFill>
                  <a:srgbClr val="0075AD"/>
                </a:solidFill>
                <a:latin typeface="Arial"/>
                <a:cs typeface="Arial"/>
              </a:rPr>
              <a:t>b</a:t>
            </a:r>
            <a:r>
              <a:rPr dirty="0" sz="1050">
                <a:solidFill>
                  <a:srgbClr val="0075AD"/>
                </a:solidFill>
                <a:latin typeface="Arial"/>
                <a:cs typeface="Arial"/>
              </a:rPr>
              <a:t>u</a:t>
            </a:r>
            <a:r>
              <a:rPr dirty="0" sz="1050" spc="-10">
                <a:solidFill>
                  <a:srgbClr val="0075AD"/>
                </a:solidFill>
                <a:latin typeface="Arial"/>
                <a:cs typeface="Arial"/>
              </a:rPr>
              <a:t>t</a:t>
            </a:r>
            <a:r>
              <a:rPr dirty="0" sz="1050" spc="0">
                <a:solidFill>
                  <a:srgbClr val="0075AD"/>
                </a:solidFill>
                <a:latin typeface="Arial"/>
                <a:cs typeface="Arial"/>
              </a:rPr>
              <a:t>i</a:t>
            </a:r>
            <a:r>
              <a:rPr dirty="0" sz="1050">
                <a:solidFill>
                  <a:srgbClr val="0075AD"/>
                </a:solidFill>
                <a:latin typeface="Arial"/>
                <a:cs typeface="Arial"/>
              </a:rPr>
              <a:t>o</a:t>
            </a:r>
            <a:r>
              <a:rPr dirty="0" sz="1050">
                <a:solidFill>
                  <a:srgbClr val="0075AD"/>
                </a:solidFill>
                <a:latin typeface="Arial"/>
                <a:cs typeface="Arial"/>
              </a:rPr>
              <a:t>n  </a:t>
            </a:r>
            <a:r>
              <a:rPr dirty="0" sz="1050">
                <a:solidFill>
                  <a:srgbClr val="0075AD"/>
                </a:solidFill>
                <a:latin typeface="Arial"/>
                <a:cs typeface="Arial"/>
              </a:rPr>
              <a:t>Product</a:t>
            </a:r>
            <a:r>
              <a:rPr dirty="0" sz="1050" spc="-8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75AD"/>
                </a:solidFill>
                <a:latin typeface="Arial"/>
                <a:cs typeface="Arial"/>
              </a:rPr>
              <a:t>Management</a:t>
            </a:r>
            <a:endParaRPr sz="1050">
              <a:latin typeface="Arial"/>
              <a:cs typeface="Arial"/>
            </a:endParaRPr>
          </a:p>
          <a:p>
            <a:pPr marL="702945">
              <a:lnSpc>
                <a:spcPct val="100000"/>
              </a:lnSpc>
            </a:pPr>
            <a:r>
              <a:rPr dirty="0" sz="1050">
                <a:solidFill>
                  <a:srgbClr val="0075AD"/>
                </a:solidFill>
                <a:latin typeface="Arial"/>
                <a:cs typeface="Arial"/>
              </a:rPr>
              <a:t>Marketing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99859" y="3314700"/>
            <a:ext cx="433070" cy="434340"/>
          </a:xfrm>
          <a:custGeom>
            <a:avLst/>
            <a:gdLst/>
            <a:ahLst/>
            <a:cxnLst/>
            <a:rect l="l" t="t" r="r" b="b"/>
            <a:pathLst>
              <a:path w="433070" h="434339">
                <a:moveTo>
                  <a:pt x="216408" y="0"/>
                </a:moveTo>
                <a:lnTo>
                  <a:pt x="166787" y="5735"/>
                </a:lnTo>
                <a:lnTo>
                  <a:pt x="121236" y="22073"/>
                </a:lnTo>
                <a:lnTo>
                  <a:pt x="81055" y="47710"/>
                </a:lnTo>
                <a:lnTo>
                  <a:pt x="47542" y="81341"/>
                </a:lnTo>
                <a:lnTo>
                  <a:pt x="21995" y="121664"/>
                </a:lnTo>
                <a:lnTo>
                  <a:pt x="5715" y="167375"/>
                </a:lnTo>
                <a:lnTo>
                  <a:pt x="0" y="217170"/>
                </a:lnTo>
                <a:lnTo>
                  <a:pt x="5715" y="266964"/>
                </a:lnTo>
                <a:lnTo>
                  <a:pt x="21995" y="312675"/>
                </a:lnTo>
                <a:lnTo>
                  <a:pt x="47542" y="352998"/>
                </a:lnTo>
                <a:lnTo>
                  <a:pt x="81055" y="386629"/>
                </a:lnTo>
                <a:lnTo>
                  <a:pt x="121236" y="412266"/>
                </a:lnTo>
                <a:lnTo>
                  <a:pt x="166787" y="428604"/>
                </a:lnTo>
                <a:lnTo>
                  <a:pt x="216408" y="434340"/>
                </a:lnTo>
                <a:lnTo>
                  <a:pt x="266028" y="428604"/>
                </a:lnTo>
                <a:lnTo>
                  <a:pt x="311579" y="412266"/>
                </a:lnTo>
                <a:lnTo>
                  <a:pt x="351760" y="386629"/>
                </a:lnTo>
                <a:lnTo>
                  <a:pt x="385273" y="352998"/>
                </a:lnTo>
                <a:lnTo>
                  <a:pt x="410820" y="312675"/>
                </a:lnTo>
                <a:lnTo>
                  <a:pt x="427100" y="266964"/>
                </a:lnTo>
                <a:lnTo>
                  <a:pt x="432816" y="217170"/>
                </a:lnTo>
                <a:lnTo>
                  <a:pt x="427100" y="167375"/>
                </a:lnTo>
                <a:lnTo>
                  <a:pt x="410820" y="121664"/>
                </a:lnTo>
                <a:lnTo>
                  <a:pt x="385273" y="81341"/>
                </a:lnTo>
                <a:lnTo>
                  <a:pt x="351760" y="47710"/>
                </a:lnTo>
                <a:lnTo>
                  <a:pt x="311579" y="22073"/>
                </a:lnTo>
                <a:lnTo>
                  <a:pt x="266028" y="5735"/>
                </a:lnTo>
                <a:lnTo>
                  <a:pt x="216408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27832" y="3313176"/>
            <a:ext cx="434340" cy="434340"/>
          </a:xfrm>
          <a:custGeom>
            <a:avLst/>
            <a:gdLst/>
            <a:ahLst/>
            <a:cxnLst/>
            <a:rect l="l" t="t" r="r" b="b"/>
            <a:pathLst>
              <a:path w="434339" h="434339">
                <a:moveTo>
                  <a:pt x="217170" y="0"/>
                </a:moveTo>
                <a:lnTo>
                  <a:pt x="167375" y="5735"/>
                </a:lnTo>
                <a:lnTo>
                  <a:pt x="121664" y="22073"/>
                </a:lnTo>
                <a:lnTo>
                  <a:pt x="81341" y="47710"/>
                </a:lnTo>
                <a:lnTo>
                  <a:pt x="47710" y="81341"/>
                </a:lnTo>
                <a:lnTo>
                  <a:pt x="22073" y="121664"/>
                </a:lnTo>
                <a:lnTo>
                  <a:pt x="5735" y="167375"/>
                </a:lnTo>
                <a:lnTo>
                  <a:pt x="0" y="217170"/>
                </a:lnTo>
                <a:lnTo>
                  <a:pt x="5735" y="266964"/>
                </a:lnTo>
                <a:lnTo>
                  <a:pt x="22073" y="312675"/>
                </a:lnTo>
                <a:lnTo>
                  <a:pt x="47710" y="352998"/>
                </a:lnTo>
                <a:lnTo>
                  <a:pt x="81341" y="386629"/>
                </a:lnTo>
                <a:lnTo>
                  <a:pt x="121664" y="412266"/>
                </a:lnTo>
                <a:lnTo>
                  <a:pt x="167375" y="428604"/>
                </a:lnTo>
                <a:lnTo>
                  <a:pt x="217170" y="434340"/>
                </a:lnTo>
                <a:lnTo>
                  <a:pt x="266964" y="428604"/>
                </a:lnTo>
                <a:lnTo>
                  <a:pt x="312675" y="412266"/>
                </a:lnTo>
                <a:lnTo>
                  <a:pt x="352998" y="386629"/>
                </a:lnTo>
                <a:lnTo>
                  <a:pt x="386629" y="352998"/>
                </a:lnTo>
                <a:lnTo>
                  <a:pt x="412266" y="312675"/>
                </a:lnTo>
                <a:lnTo>
                  <a:pt x="428604" y="266964"/>
                </a:lnTo>
                <a:lnTo>
                  <a:pt x="434340" y="217170"/>
                </a:lnTo>
                <a:lnTo>
                  <a:pt x="428604" y="167375"/>
                </a:lnTo>
                <a:lnTo>
                  <a:pt x="412266" y="121664"/>
                </a:lnTo>
                <a:lnTo>
                  <a:pt x="386629" y="81341"/>
                </a:lnTo>
                <a:lnTo>
                  <a:pt x="352998" y="47710"/>
                </a:lnTo>
                <a:lnTo>
                  <a:pt x="312675" y="22073"/>
                </a:lnTo>
                <a:lnTo>
                  <a:pt x="266964" y="5735"/>
                </a:lnTo>
                <a:lnTo>
                  <a:pt x="217170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54623" y="1869948"/>
            <a:ext cx="434340" cy="436245"/>
          </a:xfrm>
          <a:custGeom>
            <a:avLst/>
            <a:gdLst/>
            <a:ahLst/>
            <a:cxnLst/>
            <a:rect l="l" t="t" r="r" b="b"/>
            <a:pathLst>
              <a:path w="434339" h="436244">
                <a:moveTo>
                  <a:pt x="217170" y="0"/>
                </a:moveTo>
                <a:lnTo>
                  <a:pt x="167375" y="5755"/>
                </a:lnTo>
                <a:lnTo>
                  <a:pt x="121664" y="22151"/>
                </a:lnTo>
                <a:lnTo>
                  <a:pt x="81341" y="47878"/>
                </a:lnTo>
                <a:lnTo>
                  <a:pt x="47710" y="81627"/>
                </a:lnTo>
                <a:lnTo>
                  <a:pt x="22073" y="122092"/>
                </a:lnTo>
                <a:lnTo>
                  <a:pt x="5735" y="167963"/>
                </a:lnTo>
                <a:lnTo>
                  <a:pt x="0" y="217932"/>
                </a:lnTo>
                <a:lnTo>
                  <a:pt x="5735" y="267900"/>
                </a:lnTo>
                <a:lnTo>
                  <a:pt x="22073" y="313771"/>
                </a:lnTo>
                <a:lnTo>
                  <a:pt x="47710" y="354236"/>
                </a:lnTo>
                <a:lnTo>
                  <a:pt x="81341" y="387985"/>
                </a:lnTo>
                <a:lnTo>
                  <a:pt x="121664" y="413712"/>
                </a:lnTo>
                <a:lnTo>
                  <a:pt x="167375" y="430108"/>
                </a:lnTo>
                <a:lnTo>
                  <a:pt x="217170" y="435864"/>
                </a:lnTo>
                <a:lnTo>
                  <a:pt x="266964" y="430108"/>
                </a:lnTo>
                <a:lnTo>
                  <a:pt x="312675" y="413712"/>
                </a:lnTo>
                <a:lnTo>
                  <a:pt x="352998" y="387985"/>
                </a:lnTo>
                <a:lnTo>
                  <a:pt x="386629" y="354236"/>
                </a:lnTo>
                <a:lnTo>
                  <a:pt x="412266" y="313771"/>
                </a:lnTo>
                <a:lnTo>
                  <a:pt x="428604" y="267900"/>
                </a:lnTo>
                <a:lnTo>
                  <a:pt x="434340" y="217932"/>
                </a:lnTo>
                <a:lnTo>
                  <a:pt x="428604" y="167963"/>
                </a:lnTo>
                <a:lnTo>
                  <a:pt x="412266" y="122092"/>
                </a:lnTo>
                <a:lnTo>
                  <a:pt x="386629" y="81627"/>
                </a:lnTo>
                <a:lnTo>
                  <a:pt x="352998" y="47878"/>
                </a:lnTo>
                <a:lnTo>
                  <a:pt x="312675" y="22151"/>
                </a:lnTo>
                <a:lnTo>
                  <a:pt x="266964" y="5755"/>
                </a:lnTo>
                <a:lnTo>
                  <a:pt x="217170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79164" y="1869948"/>
            <a:ext cx="433070" cy="436245"/>
          </a:xfrm>
          <a:custGeom>
            <a:avLst/>
            <a:gdLst/>
            <a:ahLst/>
            <a:cxnLst/>
            <a:rect l="l" t="t" r="r" b="b"/>
            <a:pathLst>
              <a:path w="433070" h="436244">
                <a:moveTo>
                  <a:pt x="216408" y="0"/>
                </a:moveTo>
                <a:lnTo>
                  <a:pt x="166787" y="5755"/>
                </a:lnTo>
                <a:lnTo>
                  <a:pt x="121236" y="22151"/>
                </a:lnTo>
                <a:lnTo>
                  <a:pt x="81055" y="47878"/>
                </a:lnTo>
                <a:lnTo>
                  <a:pt x="47542" y="81627"/>
                </a:lnTo>
                <a:lnTo>
                  <a:pt x="21995" y="122092"/>
                </a:lnTo>
                <a:lnTo>
                  <a:pt x="5715" y="167963"/>
                </a:lnTo>
                <a:lnTo>
                  <a:pt x="0" y="217932"/>
                </a:lnTo>
                <a:lnTo>
                  <a:pt x="5715" y="267900"/>
                </a:lnTo>
                <a:lnTo>
                  <a:pt x="21995" y="313771"/>
                </a:lnTo>
                <a:lnTo>
                  <a:pt x="47542" y="354236"/>
                </a:lnTo>
                <a:lnTo>
                  <a:pt x="81055" y="387985"/>
                </a:lnTo>
                <a:lnTo>
                  <a:pt x="121236" y="413712"/>
                </a:lnTo>
                <a:lnTo>
                  <a:pt x="166787" y="430108"/>
                </a:lnTo>
                <a:lnTo>
                  <a:pt x="216408" y="435864"/>
                </a:lnTo>
                <a:lnTo>
                  <a:pt x="266028" y="430108"/>
                </a:lnTo>
                <a:lnTo>
                  <a:pt x="311579" y="413712"/>
                </a:lnTo>
                <a:lnTo>
                  <a:pt x="351760" y="387985"/>
                </a:lnTo>
                <a:lnTo>
                  <a:pt x="385273" y="354236"/>
                </a:lnTo>
                <a:lnTo>
                  <a:pt x="410820" y="313771"/>
                </a:lnTo>
                <a:lnTo>
                  <a:pt x="427100" y="267900"/>
                </a:lnTo>
                <a:lnTo>
                  <a:pt x="432816" y="217932"/>
                </a:lnTo>
                <a:lnTo>
                  <a:pt x="427100" y="167963"/>
                </a:lnTo>
                <a:lnTo>
                  <a:pt x="410820" y="122092"/>
                </a:lnTo>
                <a:lnTo>
                  <a:pt x="385273" y="81627"/>
                </a:lnTo>
                <a:lnTo>
                  <a:pt x="351760" y="47878"/>
                </a:lnTo>
                <a:lnTo>
                  <a:pt x="311579" y="22151"/>
                </a:lnTo>
                <a:lnTo>
                  <a:pt x="266028" y="5755"/>
                </a:lnTo>
                <a:lnTo>
                  <a:pt x="216408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79164" y="4727447"/>
            <a:ext cx="433070" cy="437515"/>
          </a:xfrm>
          <a:custGeom>
            <a:avLst/>
            <a:gdLst/>
            <a:ahLst/>
            <a:cxnLst/>
            <a:rect l="l" t="t" r="r" b="b"/>
            <a:pathLst>
              <a:path w="433070" h="437514">
                <a:moveTo>
                  <a:pt x="216408" y="0"/>
                </a:moveTo>
                <a:lnTo>
                  <a:pt x="166787" y="5776"/>
                </a:lnTo>
                <a:lnTo>
                  <a:pt x="121236" y="22229"/>
                </a:lnTo>
                <a:lnTo>
                  <a:pt x="81055" y="48045"/>
                </a:lnTo>
                <a:lnTo>
                  <a:pt x="47542" y="81913"/>
                </a:lnTo>
                <a:lnTo>
                  <a:pt x="21995" y="122519"/>
                </a:lnTo>
                <a:lnTo>
                  <a:pt x="5715" y="168550"/>
                </a:lnTo>
                <a:lnTo>
                  <a:pt x="0" y="218694"/>
                </a:lnTo>
                <a:lnTo>
                  <a:pt x="5715" y="268837"/>
                </a:lnTo>
                <a:lnTo>
                  <a:pt x="21995" y="314868"/>
                </a:lnTo>
                <a:lnTo>
                  <a:pt x="47542" y="355474"/>
                </a:lnTo>
                <a:lnTo>
                  <a:pt x="81055" y="389342"/>
                </a:lnTo>
                <a:lnTo>
                  <a:pt x="121236" y="415158"/>
                </a:lnTo>
                <a:lnTo>
                  <a:pt x="166787" y="431611"/>
                </a:lnTo>
                <a:lnTo>
                  <a:pt x="216408" y="437388"/>
                </a:lnTo>
                <a:lnTo>
                  <a:pt x="266028" y="431611"/>
                </a:lnTo>
                <a:lnTo>
                  <a:pt x="311579" y="415158"/>
                </a:lnTo>
                <a:lnTo>
                  <a:pt x="351760" y="389342"/>
                </a:lnTo>
                <a:lnTo>
                  <a:pt x="385273" y="355474"/>
                </a:lnTo>
                <a:lnTo>
                  <a:pt x="410820" y="314868"/>
                </a:lnTo>
                <a:lnTo>
                  <a:pt x="427100" y="268837"/>
                </a:lnTo>
                <a:lnTo>
                  <a:pt x="432816" y="218694"/>
                </a:lnTo>
                <a:lnTo>
                  <a:pt x="427100" y="168550"/>
                </a:lnTo>
                <a:lnTo>
                  <a:pt x="410820" y="122519"/>
                </a:lnTo>
                <a:lnTo>
                  <a:pt x="385273" y="81913"/>
                </a:lnTo>
                <a:lnTo>
                  <a:pt x="351760" y="48045"/>
                </a:lnTo>
                <a:lnTo>
                  <a:pt x="311579" y="22229"/>
                </a:lnTo>
                <a:lnTo>
                  <a:pt x="266028" y="5776"/>
                </a:lnTo>
                <a:lnTo>
                  <a:pt x="216408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79008" y="4727447"/>
            <a:ext cx="436245" cy="437515"/>
          </a:xfrm>
          <a:custGeom>
            <a:avLst/>
            <a:gdLst/>
            <a:ahLst/>
            <a:cxnLst/>
            <a:rect l="l" t="t" r="r" b="b"/>
            <a:pathLst>
              <a:path w="436245" h="437514">
                <a:moveTo>
                  <a:pt x="217932" y="0"/>
                </a:moveTo>
                <a:lnTo>
                  <a:pt x="167963" y="5776"/>
                </a:lnTo>
                <a:lnTo>
                  <a:pt x="122092" y="22229"/>
                </a:lnTo>
                <a:lnTo>
                  <a:pt x="81627" y="48045"/>
                </a:lnTo>
                <a:lnTo>
                  <a:pt x="47878" y="81913"/>
                </a:lnTo>
                <a:lnTo>
                  <a:pt x="22151" y="122519"/>
                </a:lnTo>
                <a:lnTo>
                  <a:pt x="5755" y="168550"/>
                </a:lnTo>
                <a:lnTo>
                  <a:pt x="0" y="218694"/>
                </a:lnTo>
                <a:lnTo>
                  <a:pt x="5755" y="268837"/>
                </a:lnTo>
                <a:lnTo>
                  <a:pt x="22151" y="314868"/>
                </a:lnTo>
                <a:lnTo>
                  <a:pt x="47878" y="355474"/>
                </a:lnTo>
                <a:lnTo>
                  <a:pt x="81627" y="389342"/>
                </a:lnTo>
                <a:lnTo>
                  <a:pt x="122092" y="415158"/>
                </a:lnTo>
                <a:lnTo>
                  <a:pt x="167963" y="431611"/>
                </a:lnTo>
                <a:lnTo>
                  <a:pt x="217932" y="437388"/>
                </a:lnTo>
                <a:lnTo>
                  <a:pt x="267900" y="431611"/>
                </a:lnTo>
                <a:lnTo>
                  <a:pt x="313771" y="415158"/>
                </a:lnTo>
                <a:lnTo>
                  <a:pt x="354236" y="389342"/>
                </a:lnTo>
                <a:lnTo>
                  <a:pt x="387985" y="355474"/>
                </a:lnTo>
                <a:lnTo>
                  <a:pt x="413712" y="314868"/>
                </a:lnTo>
                <a:lnTo>
                  <a:pt x="430108" y="268837"/>
                </a:lnTo>
                <a:lnTo>
                  <a:pt x="435864" y="218694"/>
                </a:lnTo>
                <a:lnTo>
                  <a:pt x="430108" y="168550"/>
                </a:lnTo>
                <a:lnTo>
                  <a:pt x="413712" y="122519"/>
                </a:lnTo>
                <a:lnTo>
                  <a:pt x="387985" y="81913"/>
                </a:lnTo>
                <a:lnTo>
                  <a:pt x="354236" y="48045"/>
                </a:lnTo>
                <a:lnTo>
                  <a:pt x="313771" y="22229"/>
                </a:lnTo>
                <a:lnTo>
                  <a:pt x="267900" y="5776"/>
                </a:lnTo>
                <a:lnTo>
                  <a:pt x="21793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866572" y="4288091"/>
            <a:ext cx="11906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Legal</a:t>
            </a:r>
            <a:r>
              <a:rPr dirty="0" sz="1400" spc="-6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28" name="object 28"/>
          <p:cNvSpPr txBox="1"/>
          <p:nvPr/>
        </p:nvSpPr>
        <p:spPr>
          <a:xfrm>
            <a:off x="6222167" y="5029496"/>
            <a:ext cx="205676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Tax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Structuring</a:t>
            </a:r>
            <a:r>
              <a:rPr dirty="0" sz="1400" spc="-5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49722" y="1835464"/>
            <a:ext cx="26136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Compliance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&amp;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Risk</a:t>
            </a:r>
            <a:r>
              <a:rPr dirty="0" sz="1400" spc="-6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64049" y="4275431"/>
            <a:ext cx="17913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Property</a:t>
            </a:r>
            <a:r>
              <a:rPr dirty="0" sz="1400" spc="-7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80830" y="1708509"/>
            <a:ext cx="2604135" cy="546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Strategy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&amp;</a:t>
            </a:r>
            <a:r>
              <a:rPr dirty="0" sz="1400" spc="-4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Research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 sz="1000" spc="-5">
                <a:solidFill>
                  <a:srgbClr val="0075AD"/>
                </a:solidFill>
                <a:latin typeface="Arial"/>
                <a:cs typeface="Arial"/>
              </a:rPr>
              <a:t>Asset </a:t>
            </a:r>
            <a:r>
              <a:rPr dirty="0" sz="1000" spc="-10">
                <a:solidFill>
                  <a:srgbClr val="0075AD"/>
                </a:solidFill>
                <a:latin typeface="Arial"/>
                <a:cs typeface="Arial"/>
              </a:rPr>
              <a:t>Allocation: strategic </a:t>
            </a:r>
            <a:r>
              <a:rPr dirty="0" sz="1000" spc="-5">
                <a:solidFill>
                  <a:srgbClr val="0075AD"/>
                </a:solidFill>
                <a:latin typeface="Arial"/>
                <a:cs typeface="Arial"/>
              </a:rPr>
              <a:t>&amp; </a:t>
            </a:r>
            <a:r>
              <a:rPr dirty="0" sz="1000" spc="-10">
                <a:solidFill>
                  <a:srgbClr val="0075AD"/>
                </a:solidFill>
                <a:latin typeface="Arial"/>
                <a:cs typeface="Arial"/>
              </a:rPr>
              <a:t>tactical  </a:t>
            </a:r>
            <a:r>
              <a:rPr dirty="0" sz="1000" spc="-5">
                <a:solidFill>
                  <a:srgbClr val="0075AD"/>
                </a:solidFill>
                <a:latin typeface="Arial"/>
                <a:cs typeface="Arial"/>
              </a:rPr>
              <a:t>Investment </a:t>
            </a:r>
            <a:r>
              <a:rPr dirty="0" sz="1000" spc="-10">
                <a:solidFill>
                  <a:srgbClr val="0075AD"/>
                </a:solidFill>
                <a:latin typeface="Arial"/>
                <a:cs typeface="Arial"/>
              </a:rPr>
              <a:t>Management: </a:t>
            </a:r>
            <a:r>
              <a:rPr dirty="0" sz="1000" spc="-5">
                <a:solidFill>
                  <a:srgbClr val="0075AD"/>
                </a:solidFill>
                <a:latin typeface="Arial"/>
                <a:cs typeface="Arial"/>
              </a:rPr>
              <a:t>Direct, REITs,</a:t>
            </a:r>
            <a:r>
              <a:rPr dirty="0" sz="1000" spc="-3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0075AD"/>
                </a:solidFill>
                <a:latin typeface="Arial"/>
                <a:cs typeface="Arial"/>
              </a:rPr>
              <a:t>Cash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81121" y="1355978"/>
            <a:ext cx="342137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Economics, Markets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&amp;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Investment</a:t>
            </a:r>
            <a:r>
              <a:rPr dirty="0" sz="14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Strategy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80950" y="2544936"/>
            <a:ext cx="1666239" cy="6991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Capital</a:t>
            </a:r>
            <a:r>
              <a:rPr dirty="0" sz="1400" spc="-6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 marL="12700" marR="859155">
              <a:lnSpc>
                <a:spcPct val="100000"/>
              </a:lnSpc>
              <a:spcBef>
                <a:spcPts val="15"/>
              </a:spcBef>
            </a:pPr>
            <a:r>
              <a:rPr dirty="0" sz="1000" spc="-5">
                <a:solidFill>
                  <a:srgbClr val="0075AD"/>
                </a:solidFill>
                <a:latin typeface="Arial"/>
                <a:cs typeface="Arial"/>
              </a:rPr>
              <a:t>Debt</a:t>
            </a:r>
            <a:r>
              <a:rPr dirty="0" sz="1000" spc="-6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75AD"/>
                </a:solidFill>
                <a:latin typeface="Arial"/>
                <a:cs typeface="Arial"/>
              </a:rPr>
              <a:t>Advisory  Equity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0075AD"/>
                </a:solidFill>
                <a:latin typeface="Arial"/>
                <a:cs typeface="Arial"/>
              </a:rPr>
              <a:t>Cash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57814" y="2506916"/>
            <a:ext cx="23348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Finance/Accounting/Treasury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96392" y="5524779"/>
            <a:ext cx="17830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Property</a:t>
            </a:r>
            <a:r>
              <a:rPr dirty="0" sz="1400" spc="-6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84961" y="4943673"/>
            <a:ext cx="1558290" cy="698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Asset</a:t>
            </a:r>
            <a:r>
              <a:rPr dirty="0" sz="1400" spc="-10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 marL="533400">
              <a:lnSpc>
                <a:spcPct val="100000"/>
              </a:lnSpc>
              <a:spcBef>
                <a:spcPts val="20"/>
              </a:spcBef>
            </a:pPr>
            <a:r>
              <a:rPr dirty="0" sz="1000" spc="-10">
                <a:solidFill>
                  <a:srgbClr val="0075AD"/>
                </a:solidFill>
                <a:latin typeface="Arial"/>
                <a:cs typeface="Arial"/>
              </a:rPr>
              <a:t>Shopping</a:t>
            </a:r>
            <a:r>
              <a:rPr dirty="0" sz="1000" spc="-5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75AD"/>
                </a:solidFill>
                <a:latin typeface="Arial"/>
                <a:cs typeface="Arial"/>
              </a:rPr>
              <a:t>Centres</a:t>
            </a:r>
            <a:endParaRPr sz="1000">
              <a:latin typeface="Arial"/>
              <a:cs typeface="Arial"/>
            </a:endParaRPr>
          </a:p>
          <a:p>
            <a:pPr marL="1031875" marR="5715" indent="177800">
              <a:lnSpc>
                <a:spcPct val="100000"/>
              </a:lnSpc>
            </a:pPr>
            <a:r>
              <a:rPr dirty="0" sz="1000">
                <a:solidFill>
                  <a:srgbClr val="0075AD"/>
                </a:solidFill>
                <a:latin typeface="Arial"/>
                <a:cs typeface="Arial"/>
              </a:rPr>
              <a:t>O</a:t>
            </a:r>
            <a:r>
              <a:rPr dirty="0" sz="1000" spc="0">
                <a:solidFill>
                  <a:srgbClr val="0075AD"/>
                </a:solidFill>
                <a:latin typeface="Arial"/>
                <a:cs typeface="Arial"/>
              </a:rPr>
              <a:t>ff</a:t>
            </a:r>
            <a:r>
              <a:rPr dirty="0" sz="1000" spc="-15">
                <a:solidFill>
                  <a:srgbClr val="0075AD"/>
                </a:solidFill>
                <a:latin typeface="Arial"/>
                <a:cs typeface="Arial"/>
              </a:rPr>
              <a:t>i</a:t>
            </a:r>
            <a:r>
              <a:rPr dirty="0" sz="1000">
                <a:solidFill>
                  <a:srgbClr val="0075AD"/>
                </a:solidFill>
                <a:latin typeface="Arial"/>
                <a:cs typeface="Arial"/>
              </a:rPr>
              <a:t>c</a:t>
            </a:r>
            <a:r>
              <a:rPr dirty="0" sz="1000" spc="-5">
                <a:solidFill>
                  <a:srgbClr val="0075AD"/>
                </a:solidFill>
                <a:latin typeface="Arial"/>
                <a:cs typeface="Arial"/>
              </a:rPr>
              <a:t>e  </a:t>
            </a:r>
            <a:r>
              <a:rPr dirty="0" sz="1000" spc="-10">
                <a:solidFill>
                  <a:srgbClr val="0075AD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0075AD"/>
                </a:solidFill>
                <a:latin typeface="Arial"/>
                <a:cs typeface="Arial"/>
              </a:rPr>
              <a:t>ndu</a:t>
            </a:r>
            <a:r>
              <a:rPr dirty="0" sz="1000">
                <a:solidFill>
                  <a:srgbClr val="0075AD"/>
                </a:solidFill>
                <a:latin typeface="Arial"/>
                <a:cs typeface="Arial"/>
              </a:rPr>
              <a:t>s</a:t>
            </a:r>
            <a:r>
              <a:rPr dirty="0" sz="1000" spc="-10">
                <a:solidFill>
                  <a:srgbClr val="0075AD"/>
                </a:solidFill>
                <a:latin typeface="Arial"/>
                <a:cs typeface="Arial"/>
              </a:rPr>
              <a:t>t</a:t>
            </a:r>
            <a:r>
              <a:rPr dirty="0" sz="1000" spc="-5">
                <a:solidFill>
                  <a:srgbClr val="0075AD"/>
                </a:solidFill>
                <a:latin typeface="Arial"/>
                <a:cs typeface="Arial"/>
              </a:rPr>
              <a:t>r</a:t>
            </a:r>
            <a:r>
              <a:rPr dirty="0" sz="1000" spc="-15">
                <a:solidFill>
                  <a:srgbClr val="0075AD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0075AD"/>
                </a:solidFill>
                <a:latin typeface="Arial"/>
                <a:cs typeface="Arial"/>
              </a:rPr>
              <a:t>al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990447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3" y="2529839"/>
            <a:ext cx="9904730" cy="1797050"/>
          </a:xfrm>
          <a:custGeom>
            <a:avLst/>
            <a:gdLst/>
            <a:ahLst/>
            <a:cxnLst/>
            <a:rect l="l" t="t" r="r" b="b"/>
            <a:pathLst>
              <a:path w="9904730" h="1797050">
                <a:moveTo>
                  <a:pt x="0" y="1796795"/>
                </a:moveTo>
                <a:lnTo>
                  <a:pt x="9904488" y="1796795"/>
                </a:lnTo>
                <a:lnTo>
                  <a:pt x="9904488" y="0"/>
                </a:lnTo>
                <a:lnTo>
                  <a:pt x="0" y="0"/>
                </a:lnTo>
                <a:lnTo>
                  <a:pt x="0" y="1796795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1137" y="2756866"/>
            <a:ext cx="5443855" cy="894715"/>
          </a:xfrm>
          <a:prstGeom prst="rect">
            <a:avLst/>
          </a:prstGeom>
        </p:spPr>
        <p:txBody>
          <a:bodyPr wrap="square" lIns="0" tIns="120015" rIns="0" bIns="0" rtlCol="0" vert="horz">
            <a:spAutoFit/>
          </a:bodyPr>
          <a:lstStyle/>
          <a:p>
            <a:pPr marL="12700" marR="5080">
              <a:lnSpc>
                <a:spcPct val="78100"/>
              </a:lnSpc>
              <a:spcBef>
                <a:spcPts val="945"/>
              </a:spcBef>
            </a:pPr>
            <a:r>
              <a:rPr dirty="0" sz="3200" spc="-55" b="1">
                <a:solidFill>
                  <a:srgbClr val="FFFFFF"/>
                </a:solidFill>
                <a:latin typeface="Arial Black"/>
                <a:cs typeface="Arial Black"/>
              </a:rPr>
              <a:t>WHAT </a:t>
            </a:r>
            <a:r>
              <a:rPr dirty="0" sz="3200" spc="-35" b="1">
                <a:solidFill>
                  <a:srgbClr val="FFFFFF"/>
                </a:solidFill>
                <a:latin typeface="Arial Black"/>
                <a:cs typeface="Arial Black"/>
              </a:rPr>
              <a:t>YOU’RE </a:t>
            </a:r>
            <a:r>
              <a:rPr dirty="0" sz="3200" spc="-15" b="1">
                <a:solidFill>
                  <a:srgbClr val="FFFFFF"/>
                </a:solidFill>
                <a:latin typeface="Arial Black"/>
                <a:cs typeface="Arial Black"/>
              </a:rPr>
              <a:t>BUYING</a:t>
            </a:r>
            <a:r>
              <a:rPr dirty="0" sz="3200" spc="-65" b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–  </a:t>
            </a:r>
            <a:r>
              <a:rPr dirty="0" sz="3200" spc="-5" b="1">
                <a:solidFill>
                  <a:srgbClr val="FFFFFF"/>
                </a:solidFill>
                <a:latin typeface="Arial Black"/>
                <a:cs typeface="Arial Black"/>
              </a:rPr>
              <a:t>PORTFOLIO</a:t>
            </a:r>
            <a:r>
              <a:rPr dirty="0" sz="3200" spc="-50" b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Arial Black"/>
                <a:cs typeface="Arial Black"/>
              </a:rPr>
              <a:t>OVERVIEW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2503" y="3940302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 h="0">
                <a:moveTo>
                  <a:pt x="0" y="0"/>
                </a:moveTo>
                <a:lnTo>
                  <a:pt x="5457444" y="0"/>
                </a:lnTo>
              </a:path>
            </a:pathLst>
          </a:custGeom>
          <a:ln w="1676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8144" y="3681984"/>
            <a:ext cx="1677923" cy="129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8174990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WHOLESALE AUSTRALIAN PROPERTY</a:t>
            </a:r>
            <a:r>
              <a:rPr dirty="0" spc="-7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FUND</a:t>
            </a:r>
          </a:p>
          <a:p>
            <a:pPr marL="12700">
              <a:lnSpc>
                <a:spcPts val="1810"/>
              </a:lnSpc>
            </a:pP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BITE-SIZED</a:t>
            </a:r>
            <a:r>
              <a:rPr dirty="0" sz="1800" spc="-13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ACCESS</a:t>
            </a:r>
            <a:r>
              <a:rPr dirty="0" sz="1800" spc="-2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10" b="0">
                <a:solidFill>
                  <a:srgbClr val="0075AD"/>
                </a:solidFill>
                <a:latin typeface="Arial"/>
                <a:cs typeface="Arial"/>
              </a:rPr>
              <a:t>TO</a:t>
            </a:r>
            <a:r>
              <a:rPr dirty="0" sz="1800" spc="-114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A</a:t>
            </a:r>
            <a:r>
              <a:rPr dirty="0" sz="1800" spc="-10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QUALITY</a:t>
            </a:r>
            <a:r>
              <a:rPr dirty="0" sz="1800" spc="-4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COMMERCIAL</a:t>
            </a:r>
            <a:r>
              <a:rPr dirty="0" sz="1800" spc="-6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PROPERTY</a:t>
            </a:r>
            <a:r>
              <a:rPr dirty="0" sz="1800" spc="-4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PORTFOLIO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24" y="1196340"/>
            <a:ext cx="3601211" cy="2415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4424" y="3357371"/>
            <a:ext cx="3601720" cy="254635"/>
          </a:xfrm>
          <a:custGeom>
            <a:avLst/>
            <a:gdLst/>
            <a:ahLst/>
            <a:cxnLst/>
            <a:rect l="l" t="t" r="r" b="b"/>
            <a:pathLst>
              <a:path w="3601720" h="254635">
                <a:moveTo>
                  <a:pt x="0" y="0"/>
                </a:moveTo>
                <a:lnTo>
                  <a:pt x="3601212" y="0"/>
                </a:lnTo>
                <a:lnTo>
                  <a:pt x="3601212" y="254507"/>
                </a:lnTo>
                <a:lnTo>
                  <a:pt x="0" y="254507"/>
                </a:lnTo>
                <a:lnTo>
                  <a:pt x="0" y="0"/>
                </a:lnTo>
                <a:close/>
              </a:path>
            </a:pathLst>
          </a:custGeom>
          <a:solidFill>
            <a:srgbClr val="182B49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91818" y="3392843"/>
            <a:ext cx="17062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636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Kilda Road,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Melbourne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99888" y="5012435"/>
            <a:ext cx="1624583" cy="1176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98364" y="5934455"/>
            <a:ext cx="1626235" cy="254635"/>
          </a:xfrm>
          <a:custGeom>
            <a:avLst/>
            <a:gdLst/>
            <a:ahLst/>
            <a:cxnLst/>
            <a:rect l="l" t="t" r="r" b="b"/>
            <a:pathLst>
              <a:path w="1626234" h="254635">
                <a:moveTo>
                  <a:pt x="0" y="0"/>
                </a:moveTo>
                <a:lnTo>
                  <a:pt x="1626108" y="0"/>
                </a:lnTo>
                <a:lnTo>
                  <a:pt x="1626108" y="254508"/>
                </a:lnTo>
                <a:lnTo>
                  <a:pt x="0" y="254508"/>
                </a:lnTo>
                <a:lnTo>
                  <a:pt x="0" y="0"/>
                </a:lnTo>
                <a:close/>
              </a:path>
            </a:pathLst>
          </a:custGeom>
          <a:solidFill>
            <a:srgbClr val="182B49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240590" y="5969862"/>
            <a:ext cx="15455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121 Evans Road, Salisbury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97652" y="1196339"/>
            <a:ext cx="2880330" cy="4985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97623" y="5925311"/>
            <a:ext cx="2880360" cy="256540"/>
          </a:xfrm>
          <a:custGeom>
            <a:avLst/>
            <a:gdLst/>
            <a:ahLst/>
            <a:cxnLst/>
            <a:rect l="l" t="t" r="r" b="b"/>
            <a:pathLst>
              <a:path w="2880359" h="256539">
                <a:moveTo>
                  <a:pt x="0" y="0"/>
                </a:moveTo>
                <a:lnTo>
                  <a:pt x="2880360" y="0"/>
                </a:lnTo>
                <a:lnTo>
                  <a:pt x="2880360" y="256031"/>
                </a:lnTo>
                <a:lnTo>
                  <a:pt x="0" y="256031"/>
                </a:lnTo>
                <a:lnTo>
                  <a:pt x="0" y="0"/>
                </a:lnTo>
                <a:close/>
              </a:path>
            </a:pathLst>
          </a:custGeom>
          <a:solidFill>
            <a:srgbClr val="182B49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405165" y="5960924"/>
            <a:ext cx="1866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124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Walker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Street,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Sydney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38144" y="4686300"/>
            <a:ext cx="1658620" cy="256540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48260" rIns="0" bIns="0" rtlCol="0" vert="horz">
            <a:spAutoFit/>
          </a:bodyPr>
          <a:lstStyle/>
          <a:p>
            <a:pPr marL="256540">
              <a:lnSpc>
                <a:spcPct val="100000"/>
              </a:lnSpc>
              <a:spcBef>
                <a:spcPts val="380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Casula Mall,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Sydney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17264" y="1200911"/>
            <a:ext cx="2796450" cy="24109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17264" y="3357371"/>
            <a:ext cx="2796540" cy="254635"/>
          </a:xfrm>
          <a:custGeom>
            <a:avLst/>
            <a:gdLst/>
            <a:ahLst/>
            <a:cxnLst/>
            <a:rect l="l" t="t" r="r" b="b"/>
            <a:pathLst>
              <a:path w="2796540" h="254635">
                <a:moveTo>
                  <a:pt x="0" y="0"/>
                </a:moveTo>
                <a:lnTo>
                  <a:pt x="2796540" y="0"/>
                </a:lnTo>
                <a:lnTo>
                  <a:pt x="2796540" y="254507"/>
                </a:lnTo>
                <a:lnTo>
                  <a:pt x="0" y="254507"/>
                </a:lnTo>
                <a:lnTo>
                  <a:pt x="0" y="0"/>
                </a:lnTo>
                <a:close/>
              </a:path>
            </a:pathLst>
          </a:custGeom>
          <a:solidFill>
            <a:srgbClr val="182B49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571128" y="3392843"/>
            <a:ext cx="16878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425 Collins Street,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Melbourne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4424" y="3669791"/>
            <a:ext cx="3025139" cy="2511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4424" y="5925311"/>
            <a:ext cx="3025140" cy="256540"/>
          </a:xfrm>
          <a:custGeom>
            <a:avLst/>
            <a:gdLst/>
            <a:ahLst/>
            <a:cxnLst/>
            <a:rect l="l" t="t" r="r" b="b"/>
            <a:pathLst>
              <a:path w="3025140" h="256539">
                <a:moveTo>
                  <a:pt x="0" y="0"/>
                </a:moveTo>
                <a:lnTo>
                  <a:pt x="3025140" y="0"/>
                </a:lnTo>
                <a:lnTo>
                  <a:pt x="3025140" y="256031"/>
                </a:lnTo>
                <a:lnTo>
                  <a:pt x="0" y="256031"/>
                </a:lnTo>
                <a:lnTo>
                  <a:pt x="0" y="0"/>
                </a:lnTo>
                <a:close/>
              </a:path>
            </a:pathLst>
          </a:custGeom>
          <a:solidFill>
            <a:srgbClr val="182B49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200478" y="5960816"/>
            <a:ext cx="13106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12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Moore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St,</a:t>
            </a:r>
            <a:r>
              <a:rPr dirty="0" sz="1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Canberra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42715" y="5012435"/>
            <a:ext cx="1653539" cy="11689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442715" y="5925311"/>
            <a:ext cx="1659889" cy="256540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5588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44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7-9 French Avenue,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Brendale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99888" y="4686300"/>
            <a:ext cx="1614170" cy="256540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48260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380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Brickworks,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Gold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Coast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98364" y="3689603"/>
            <a:ext cx="1628787" cy="9937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6395826"/>
            <a:ext cx="30886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 2018. Includes Fund’s A-REIT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portfolio.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6002655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THE FUND OFFERS BITE-SIZED</a:t>
            </a:r>
            <a:r>
              <a:rPr dirty="0" spc="-9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ACCESS</a:t>
            </a:r>
          </a:p>
          <a:p>
            <a:pPr marL="12700">
              <a:lnSpc>
                <a:spcPts val="1810"/>
              </a:lnSpc>
            </a:pPr>
            <a:r>
              <a:rPr dirty="0" sz="1800" spc="-10" b="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A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QUALITY +$1.9 BILLION </a:t>
            </a:r>
            <a:r>
              <a:rPr dirty="0" sz="1800" spc="-10" b="0">
                <a:solidFill>
                  <a:srgbClr val="0075AD"/>
                </a:solidFill>
                <a:latin typeface="Arial"/>
                <a:cs typeface="Arial"/>
              </a:rPr>
              <a:t>PROPERTY</a:t>
            </a:r>
            <a:r>
              <a:rPr dirty="0" sz="1800" spc="-28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PORTFOLIO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7980" y="1539396"/>
            <a:ext cx="4218305" cy="417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25 commercial properties: office, retail and</a:t>
            </a:r>
            <a:r>
              <a:rPr dirty="0" sz="1400" spc="-4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industrial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98% occupancy</a:t>
            </a:r>
            <a:r>
              <a:rPr dirty="0" sz="1400" spc="-6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rate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307100"/>
              </a:lnSpc>
              <a:spcBef>
                <a:spcPts val="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+350 corporate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government leases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– secure</a:t>
            </a:r>
            <a:r>
              <a:rPr dirty="0" sz="1400" spc="-12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income 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On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average,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leases </a:t>
            </a:r>
            <a:r>
              <a:rPr dirty="0" sz="1400" spc="-10">
                <a:solidFill>
                  <a:srgbClr val="0075AD"/>
                </a:solidFill>
                <a:latin typeface="Arial"/>
                <a:cs typeface="Arial"/>
              </a:rPr>
              <a:t>have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4.2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years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to run 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Quarterly independent</a:t>
            </a:r>
            <a:r>
              <a:rPr dirty="0" sz="1400" spc="-9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valuations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Investing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properties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c.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$20m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–</a:t>
            </a:r>
            <a:r>
              <a:rPr dirty="0" sz="14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$250m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Small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portfolio of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A-REITs held for income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&amp;</a:t>
            </a:r>
            <a:r>
              <a:rPr dirty="0" sz="1400" spc="-6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liquidity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6567" y="4142232"/>
            <a:ext cx="313943" cy="312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6088" y="3447288"/>
            <a:ext cx="380999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31620" y="1514855"/>
            <a:ext cx="324611" cy="306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78280" y="2162555"/>
            <a:ext cx="377951" cy="356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04188" y="2799588"/>
            <a:ext cx="385571" cy="3139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91996" y="4742688"/>
            <a:ext cx="318515" cy="429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63040" y="5426964"/>
            <a:ext cx="376427" cy="3611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6395826"/>
            <a:ext cx="17113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0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3854450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SPREADING THE RISK</a:t>
            </a:r>
            <a:r>
              <a:rPr dirty="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5AD"/>
                </a:solidFill>
                <a:latin typeface="Arial"/>
                <a:cs typeface="Arial"/>
              </a:rPr>
              <a:t>-</a:t>
            </a:r>
          </a:p>
          <a:p>
            <a:pPr marL="12700">
              <a:lnSpc>
                <a:spcPts val="1810"/>
              </a:lnSpc>
            </a:pP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FUND </a:t>
            </a: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IS </a:t>
            </a:r>
            <a:r>
              <a:rPr dirty="0" sz="1800" spc="-30" b="0">
                <a:solidFill>
                  <a:srgbClr val="0075AD"/>
                </a:solidFill>
                <a:latin typeface="Arial"/>
                <a:cs typeface="Arial"/>
              </a:rPr>
              <a:t>HIGHLY</a:t>
            </a:r>
            <a:r>
              <a:rPr dirty="0" sz="1800" spc="-6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DIVERSIFIED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406" y="1610004"/>
            <a:ext cx="32797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PORTFOLIO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BREAKDOWN -</a:t>
            </a:r>
            <a:r>
              <a:rPr dirty="0" sz="1400" spc="-9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SECTORS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6350" y="1601980"/>
            <a:ext cx="4027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DIRECT PORTFOLIO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BREAKDOWN -</a:t>
            </a:r>
            <a:r>
              <a:rPr dirty="0" sz="1400" spc="-8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075AD"/>
                </a:solidFill>
                <a:latin typeface="Arial"/>
                <a:cs typeface="Arial"/>
              </a:rPr>
              <a:t>LOCATION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3272" y="2679562"/>
            <a:ext cx="2658110" cy="1551305"/>
          </a:xfrm>
          <a:custGeom>
            <a:avLst/>
            <a:gdLst/>
            <a:ahLst/>
            <a:cxnLst/>
            <a:rect l="l" t="t" r="r" b="b"/>
            <a:pathLst>
              <a:path w="2658110" h="1551304">
                <a:moveTo>
                  <a:pt x="1504784" y="0"/>
                </a:moveTo>
                <a:lnTo>
                  <a:pt x="1458500" y="650"/>
                </a:lnTo>
                <a:lnTo>
                  <a:pt x="1412428" y="2683"/>
                </a:lnTo>
                <a:lnTo>
                  <a:pt x="1366593" y="6081"/>
                </a:lnTo>
                <a:lnTo>
                  <a:pt x="1321021" y="10831"/>
                </a:lnTo>
                <a:lnTo>
                  <a:pt x="1275739" y="16915"/>
                </a:lnTo>
                <a:lnTo>
                  <a:pt x="1230772" y="24319"/>
                </a:lnTo>
                <a:lnTo>
                  <a:pt x="1186145" y="33027"/>
                </a:lnTo>
                <a:lnTo>
                  <a:pt x="1141887" y="43023"/>
                </a:lnTo>
                <a:lnTo>
                  <a:pt x="1098021" y="54292"/>
                </a:lnTo>
                <a:lnTo>
                  <a:pt x="1054574" y="66817"/>
                </a:lnTo>
                <a:lnTo>
                  <a:pt x="1011573" y="80584"/>
                </a:lnTo>
                <a:lnTo>
                  <a:pt x="969043" y="95577"/>
                </a:lnTo>
                <a:lnTo>
                  <a:pt x="927010" y="111780"/>
                </a:lnTo>
                <a:lnTo>
                  <a:pt x="885500" y="129177"/>
                </a:lnTo>
                <a:lnTo>
                  <a:pt x="844539" y="147753"/>
                </a:lnTo>
                <a:lnTo>
                  <a:pt x="804154" y="167493"/>
                </a:lnTo>
                <a:lnTo>
                  <a:pt x="764369" y="188380"/>
                </a:lnTo>
                <a:lnTo>
                  <a:pt x="725212" y="210399"/>
                </a:lnTo>
                <a:lnTo>
                  <a:pt x="686708" y="233534"/>
                </a:lnTo>
                <a:lnTo>
                  <a:pt x="648883" y="257771"/>
                </a:lnTo>
                <a:lnTo>
                  <a:pt x="611763" y="283092"/>
                </a:lnTo>
                <a:lnTo>
                  <a:pt x="575374" y="309484"/>
                </a:lnTo>
                <a:lnTo>
                  <a:pt x="539742" y="336929"/>
                </a:lnTo>
                <a:lnTo>
                  <a:pt x="504894" y="365412"/>
                </a:lnTo>
                <a:lnTo>
                  <a:pt x="470854" y="394918"/>
                </a:lnTo>
                <a:lnTo>
                  <a:pt x="437649" y="425432"/>
                </a:lnTo>
                <a:lnTo>
                  <a:pt x="405306" y="456936"/>
                </a:lnTo>
                <a:lnTo>
                  <a:pt x="373850" y="489417"/>
                </a:lnTo>
                <a:lnTo>
                  <a:pt x="343306" y="522858"/>
                </a:lnTo>
                <a:lnTo>
                  <a:pt x="313702" y="557243"/>
                </a:lnTo>
                <a:lnTo>
                  <a:pt x="285063" y="592558"/>
                </a:lnTo>
                <a:lnTo>
                  <a:pt x="257415" y="628786"/>
                </a:lnTo>
                <a:lnTo>
                  <a:pt x="230783" y="665912"/>
                </a:lnTo>
                <a:lnTo>
                  <a:pt x="205195" y="703920"/>
                </a:lnTo>
                <a:lnTo>
                  <a:pt x="180676" y="742794"/>
                </a:lnTo>
                <a:lnTo>
                  <a:pt x="157252" y="782520"/>
                </a:lnTo>
                <a:lnTo>
                  <a:pt x="134949" y="823081"/>
                </a:lnTo>
                <a:lnTo>
                  <a:pt x="113793" y="864461"/>
                </a:lnTo>
                <a:lnTo>
                  <a:pt x="93810" y="906646"/>
                </a:lnTo>
                <a:lnTo>
                  <a:pt x="75026" y="949619"/>
                </a:lnTo>
                <a:lnTo>
                  <a:pt x="57466" y="993365"/>
                </a:lnTo>
                <a:lnTo>
                  <a:pt x="41158" y="1037868"/>
                </a:lnTo>
                <a:lnTo>
                  <a:pt x="26127" y="1083113"/>
                </a:lnTo>
                <a:lnTo>
                  <a:pt x="12399" y="1129084"/>
                </a:lnTo>
                <a:lnTo>
                  <a:pt x="0" y="1175765"/>
                </a:lnTo>
                <a:lnTo>
                  <a:pt x="1504442" y="1550859"/>
                </a:lnTo>
                <a:lnTo>
                  <a:pt x="2658097" y="514958"/>
                </a:lnTo>
                <a:lnTo>
                  <a:pt x="2623023" y="477180"/>
                </a:lnTo>
                <a:lnTo>
                  <a:pt x="2586796" y="440668"/>
                </a:lnTo>
                <a:lnTo>
                  <a:pt x="2549450" y="405445"/>
                </a:lnTo>
                <a:lnTo>
                  <a:pt x="2511023" y="371532"/>
                </a:lnTo>
                <a:lnTo>
                  <a:pt x="2471549" y="338951"/>
                </a:lnTo>
                <a:lnTo>
                  <a:pt x="2431065" y="307723"/>
                </a:lnTo>
                <a:lnTo>
                  <a:pt x="2389607" y="277870"/>
                </a:lnTo>
                <a:lnTo>
                  <a:pt x="2347210" y="249414"/>
                </a:lnTo>
                <a:lnTo>
                  <a:pt x="2303911" y="222376"/>
                </a:lnTo>
                <a:lnTo>
                  <a:pt x="2259746" y="196777"/>
                </a:lnTo>
                <a:lnTo>
                  <a:pt x="2214750" y="172641"/>
                </a:lnTo>
                <a:lnTo>
                  <a:pt x="2168959" y="149987"/>
                </a:lnTo>
                <a:lnTo>
                  <a:pt x="2122409" y="128837"/>
                </a:lnTo>
                <a:lnTo>
                  <a:pt x="2075136" y="109214"/>
                </a:lnTo>
                <a:lnTo>
                  <a:pt x="2027177" y="91139"/>
                </a:lnTo>
                <a:lnTo>
                  <a:pt x="1978566" y="74634"/>
                </a:lnTo>
                <a:lnTo>
                  <a:pt x="1929341" y="59719"/>
                </a:lnTo>
                <a:lnTo>
                  <a:pt x="1879536" y="46417"/>
                </a:lnTo>
                <a:lnTo>
                  <a:pt x="1832498" y="35450"/>
                </a:lnTo>
                <a:lnTo>
                  <a:pt x="1785464" y="25990"/>
                </a:lnTo>
                <a:lnTo>
                  <a:pt x="1738459" y="18022"/>
                </a:lnTo>
                <a:lnTo>
                  <a:pt x="1691510" y="11528"/>
                </a:lnTo>
                <a:lnTo>
                  <a:pt x="1644641" y="6495"/>
                </a:lnTo>
                <a:lnTo>
                  <a:pt x="1597880" y="2906"/>
                </a:lnTo>
                <a:lnTo>
                  <a:pt x="1551252" y="746"/>
                </a:lnTo>
                <a:lnTo>
                  <a:pt x="1504784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97715" y="3194517"/>
            <a:ext cx="1550670" cy="2581910"/>
          </a:xfrm>
          <a:custGeom>
            <a:avLst/>
            <a:gdLst/>
            <a:ahLst/>
            <a:cxnLst/>
            <a:rect l="l" t="t" r="r" b="b"/>
            <a:pathLst>
              <a:path w="1550670" h="2581910">
                <a:moveTo>
                  <a:pt x="1153655" y="0"/>
                </a:moveTo>
                <a:lnTo>
                  <a:pt x="0" y="1035913"/>
                </a:lnTo>
                <a:lnTo>
                  <a:pt x="120700" y="2581706"/>
                </a:lnTo>
                <a:lnTo>
                  <a:pt x="171541" y="2576893"/>
                </a:lnTo>
                <a:lnTo>
                  <a:pt x="222070" y="2570426"/>
                </a:lnTo>
                <a:lnTo>
                  <a:pt x="272252" y="2562323"/>
                </a:lnTo>
                <a:lnTo>
                  <a:pt x="322048" y="2552598"/>
                </a:lnTo>
                <a:lnTo>
                  <a:pt x="371421" y="2541268"/>
                </a:lnTo>
                <a:lnTo>
                  <a:pt x="420334" y="2528348"/>
                </a:lnTo>
                <a:lnTo>
                  <a:pt x="468749" y="2513856"/>
                </a:lnTo>
                <a:lnTo>
                  <a:pt x="516630" y="2497806"/>
                </a:lnTo>
                <a:lnTo>
                  <a:pt x="563939" y="2480215"/>
                </a:lnTo>
                <a:lnTo>
                  <a:pt x="610638" y="2461099"/>
                </a:lnTo>
                <a:lnTo>
                  <a:pt x="656690" y="2440474"/>
                </a:lnTo>
                <a:lnTo>
                  <a:pt x="702058" y="2418355"/>
                </a:lnTo>
                <a:lnTo>
                  <a:pt x="746705" y="2394759"/>
                </a:lnTo>
                <a:lnTo>
                  <a:pt x="790594" y="2369702"/>
                </a:lnTo>
                <a:lnTo>
                  <a:pt x="833686" y="2343200"/>
                </a:lnTo>
                <a:lnTo>
                  <a:pt x="875945" y="2315268"/>
                </a:lnTo>
                <a:lnTo>
                  <a:pt x="917333" y="2285923"/>
                </a:lnTo>
                <a:lnTo>
                  <a:pt x="957813" y="2255181"/>
                </a:lnTo>
                <a:lnTo>
                  <a:pt x="997348" y="2223057"/>
                </a:lnTo>
                <a:lnTo>
                  <a:pt x="1035900" y="2189568"/>
                </a:lnTo>
                <a:lnTo>
                  <a:pt x="1071342" y="2156753"/>
                </a:lnTo>
                <a:lnTo>
                  <a:pt x="1105533" y="2123096"/>
                </a:lnTo>
                <a:lnTo>
                  <a:pt x="1138472" y="2088628"/>
                </a:lnTo>
                <a:lnTo>
                  <a:pt x="1170159" y="2053379"/>
                </a:lnTo>
                <a:lnTo>
                  <a:pt x="1200590" y="2017380"/>
                </a:lnTo>
                <a:lnTo>
                  <a:pt x="1229765" y="1980659"/>
                </a:lnTo>
                <a:lnTo>
                  <a:pt x="1257682" y="1943249"/>
                </a:lnTo>
                <a:lnTo>
                  <a:pt x="1284339" y="1905178"/>
                </a:lnTo>
                <a:lnTo>
                  <a:pt x="1309734" y="1866478"/>
                </a:lnTo>
                <a:lnTo>
                  <a:pt x="1333867" y="1827179"/>
                </a:lnTo>
                <a:lnTo>
                  <a:pt x="1356735" y="1787311"/>
                </a:lnTo>
                <a:lnTo>
                  <a:pt x="1378337" y="1746903"/>
                </a:lnTo>
                <a:lnTo>
                  <a:pt x="1398671" y="1705988"/>
                </a:lnTo>
                <a:lnTo>
                  <a:pt x="1417735" y="1664594"/>
                </a:lnTo>
                <a:lnTo>
                  <a:pt x="1435528" y="1622752"/>
                </a:lnTo>
                <a:lnTo>
                  <a:pt x="1452048" y="1580492"/>
                </a:lnTo>
                <a:lnTo>
                  <a:pt x="1467294" y="1537845"/>
                </a:lnTo>
                <a:lnTo>
                  <a:pt x="1481264" y="1494841"/>
                </a:lnTo>
                <a:lnTo>
                  <a:pt x="1493956" y="1451511"/>
                </a:lnTo>
                <a:lnTo>
                  <a:pt x="1505369" y="1407883"/>
                </a:lnTo>
                <a:lnTo>
                  <a:pt x="1515501" y="1363989"/>
                </a:lnTo>
                <a:lnTo>
                  <a:pt x="1524351" y="1319860"/>
                </a:lnTo>
                <a:lnTo>
                  <a:pt x="1531916" y="1275524"/>
                </a:lnTo>
                <a:lnTo>
                  <a:pt x="1538196" y="1231014"/>
                </a:lnTo>
                <a:lnTo>
                  <a:pt x="1543188" y="1186358"/>
                </a:lnTo>
                <a:lnTo>
                  <a:pt x="1546891" y="1141587"/>
                </a:lnTo>
                <a:lnTo>
                  <a:pt x="1549303" y="1096732"/>
                </a:lnTo>
                <a:lnTo>
                  <a:pt x="1550423" y="1051822"/>
                </a:lnTo>
                <a:lnTo>
                  <a:pt x="1550249" y="1006888"/>
                </a:lnTo>
                <a:lnTo>
                  <a:pt x="1548779" y="961961"/>
                </a:lnTo>
                <a:lnTo>
                  <a:pt x="1546012" y="917070"/>
                </a:lnTo>
                <a:lnTo>
                  <a:pt x="1541947" y="872246"/>
                </a:lnTo>
                <a:lnTo>
                  <a:pt x="1536581" y="827519"/>
                </a:lnTo>
                <a:lnTo>
                  <a:pt x="1529913" y="782919"/>
                </a:lnTo>
                <a:lnTo>
                  <a:pt x="1521941" y="738477"/>
                </a:lnTo>
                <a:lnTo>
                  <a:pt x="1512663" y="694223"/>
                </a:lnTo>
                <a:lnTo>
                  <a:pt x="1502079" y="650187"/>
                </a:lnTo>
                <a:lnTo>
                  <a:pt x="1490186" y="606400"/>
                </a:lnTo>
                <a:lnTo>
                  <a:pt x="1476983" y="562891"/>
                </a:lnTo>
                <a:lnTo>
                  <a:pt x="1462468" y="519692"/>
                </a:lnTo>
                <a:lnTo>
                  <a:pt x="1446640" y="476832"/>
                </a:lnTo>
                <a:lnTo>
                  <a:pt x="1429497" y="434341"/>
                </a:lnTo>
                <a:lnTo>
                  <a:pt x="1411036" y="392250"/>
                </a:lnTo>
                <a:lnTo>
                  <a:pt x="1391258" y="350590"/>
                </a:lnTo>
                <a:lnTo>
                  <a:pt x="1370159" y="309390"/>
                </a:lnTo>
                <a:lnTo>
                  <a:pt x="1347739" y="268681"/>
                </a:lnTo>
                <a:lnTo>
                  <a:pt x="1323995" y="228492"/>
                </a:lnTo>
                <a:lnTo>
                  <a:pt x="1298927" y="188855"/>
                </a:lnTo>
                <a:lnTo>
                  <a:pt x="1272532" y="149800"/>
                </a:lnTo>
                <a:lnTo>
                  <a:pt x="1244809" y="111356"/>
                </a:lnTo>
                <a:lnTo>
                  <a:pt x="1215756" y="73555"/>
                </a:lnTo>
                <a:lnTo>
                  <a:pt x="1185372" y="36426"/>
                </a:lnTo>
                <a:lnTo>
                  <a:pt x="1153655" y="0"/>
                </a:lnTo>
                <a:close/>
              </a:path>
            </a:pathLst>
          </a:custGeom>
          <a:solidFill>
            <a:srgbClr val="91B9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8306" y="4230424"/>
            <a:ext cx="1640205" cy="1550670"/>
          </a:xfrm>
          <a:custGeom>
            <a:avLst/>
            <a:gdLst/>
            <a:ahLst/>
            <a:cxnLst/>
            <a:rect l="l" t="t" r="r" b="b"/>
            <a:pathLst>
              <a:path w="1640205" h="1550670">
                <a:moveTo>
                  <a:pt x="1519402" y="0"/>
                </a:moveTo>
                <a:lnTo>
                  <a:pt x="0" y="308952"/>
                </a:lnTo>
                <a:lnTo>
                  <a:pt x="10459" y="356594"/>
                </a:lnTo>
                <a:lnTo>
                  <a:pt x="22318" y="403600"/>
                </a:lnTo>
                <a:lnTo>
                  <a:pt x="35552" y="449951"/>
                </a:lnTo>
                <a:lnTo>
                  <a:pt x="50136" y="495627"/>
                </a:lnTo>
                <a:lnTo>
                  <a:pt x="66043" y="540611"/>
                </a:lnTo>
                <a:lnTo>
                  <a:pt x="83249" y="584881"/>
                </a:lnTo>
                <a:lnTo>
                  <a:pt x="101727" y="628420"/>
                </a:lnTo>
                <a:lnTo>
                  <a:pt x="121453" y="671208"/>
                </a:lnTo>
                <a:lnTo>
                  <a:pt x="142400" y="713225"/>
                </a:lnTo>
                <a:lnTo>
                  <a:pt x="164543" y="754453"/>
                </a:lnTo>
                <a:lnTo>
                  <a:pt x="187857" y="794872"/>
                </a:lnTo>
                <a:lnTo>
                  <a:pt x="212316" y="834463"/>
                </a:lnTo>
                <a:lnTo>
                  <a:pt x="237894" y="873206"/>
                </a:lnTo>
                <a:lnTo>
                  <a:pt x="264567" y="911083"/>
                </a:lnTo>
                <a:lnTo>
                  <a:pt x="292308" y="948074"/>
                </a:lnTo>
                <a:lnTo>
                  <a:pt x="321092" y="984159"/>
                </a:lnTo>
                <a:lnTo>
                  <a:pt x="350893" y="1019320"/>
                </a:lnTo>
                <a:lnTo>
                  <a:pt x="381686" y="1053538"/>
                </a:lnTo>
                <a:lnTo>
                  <a:pt x="413446" y="1086793"/>
                </a:lnTo>
                <a:lnTo>
                  <a:pt x="446147" y="1119065"/>
                </a:lnTo>
                <a:lnTo>
                  <a:pt x="479763" y="1150337"/>
                </a:lnTo>
                <a:lnTo>
                  <a:pt x="514269" y="1180587"/>
                </a:lnTo>
                <a:lnTo>
                  <a:pt x="549639" y="1209798"/>
                </a:lnTo>
                <a:lnTo>
                  <a:pt x="585847" y="1237949"/>
                </a:lnTo>
                <a:lnTo>
                  <a:pt x="622869" y="1265023"/>
                </a:lnTo>
                <a:lnTo>
                  <a:pt x="660679" y="1290998"/>
                </a:lnTo>
                <a:lnTo>
                  <a:pt x="699251" y="1315857"/>
                </a:lnTo>
                <a:lnTo>
                  <a:pt x="738560" y="1339579"/>
                </a:lnTo>
                <a:lnTo>
                  <a:pt x="778579" y="1362146"/>
                </a:lnTo>
                <a:lnTo>
                  <a:pt x="819284" y="1383539"/>
                </a:lnTo>
                <a:lnTo>
                  <a:pt x="860650" y="1403737"/>
                </a:lnTo>
                <a:lnTo>
                  <a:pt x="902650" y="1422723"/>
                </a:lnTo>
                <a:lnTo>
                  <a:pt x="945259" y="1440476"/>
                </a:lnTo>
                <a:lnTo>
                  <a:pt x="988451" y="1456977"/>
                </a:lnTo>
                <a:lnTo>
                  <a:pt x="1032201" y="1472207"/>
                </a:lnTo>
                <a:lnTo>
                  <a:pt x="1076484" y="1486148"/>
                </a:lnTo>
                <a:lnTo>
                  <a:pt x="1121274" y="1498779"/>
                </a:lnTo>
                <a:lnTo>
                  <a:pt x="1166545" y="1510081"/>
                </a:lnTo>
                <a:lnTo>
                  <a:pt x="1212272" y="1520035"/>
                </a:lnTo>
                <a:lnTo>
                  <a:pt x="1258429" y="1528622"/>
                </a:lnTo>
                <a:lnTo>
                  <a:pt x="1304991" y="1535823"/>
                </a:lnTo>
                <a:lnTo>
                  <a:pt x="1351932" y="1541618"/>
                </a:lnTo>
                <a:lnTo>
                  <a:pt x="1399227" y="1545989"/>
                </a:lnTo>
                <a:lnTo>
                  <a:pt x="1446851" y="1548915"/>
                </a:lnTo>
                <a:lnTo>
                  <a:pt x="1494777" y="1550378"/>
                </a:lnTo>
                <a:lnTo>
                  <a:pt x="1542980" y="1550358"/>
                </a:lnTo>
                <a:lnTo>
                  <a:pt x="1591435" y="1548836"/>
                </a:lnTo>
                <a:lnTo>
                  <a:pt x="1640116" y="1545793"/>
                </a:lnTo>
                <a:lnTo>
                  <a:pt x="1519402" y="0"/>
                </a:lnTo>
                <a:close/>
              </a:path>
            </a:pathLst>
          </a:custGeom>
          <a:solidFill>
            <a:srgbClr val="BBAE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47301" y="4001515"/>
            <a:ext cx="1550670" cy="538480"/>
          </a:xfrm>
          <a:custGeom>
            <a:avLst/>
            <a:gdLst/>
            <a:ahLst/>
            <a:cxnLst/>
            <a:rect l="l" t="t" r="r" b="b"/>
            <a:pathLst>
              <a:path w="1550670" h="538479">
                <a:moveTo>
                  <a:pt x="16908" y="0"/>
                </a:moveTo>
                <a:lnTo>
                  <a:pt x="10410" y="48822"/>
                </a:lnTo>
                <a:lnTo>
                  <a:pt x="5472" y="97771"/>
                </a:lnTo>
                <a:lnTo>
                  <a:pt x="2091" y="146808"/>
                </a:lnTo>
                <a:lnTo>
                  <a:pt x="268" y="195898"/>
                </a:lnTo>
                <a:lnTo>
                  <a:pt x="0" y="245002"/>
                </a:lnTo>
                <a:lnTo>
                  <a:pt x="1286" y="294083"/>
                </a:lnTo>
                <a:lnTo>
                  <a:pt x="4127" y="343105"/>
                </a:lnTo>
                <a:lnTo>
                  <a:pt x="8520" y="392031"/>
                </a:lnTo>
                <a:lnTo>
                  <a:pt x="14464" y="440823"/>
                </a:lnTo>
                <a:lnTo>
                  <a:pt x="21960" y="489444"/>
                </a:lnTo>
                <a:lnTo>
                  <a:pt x="31005" y="537857"/>
                </a:lnTo>
                <a:lnTo>
                  <a:pt x="1550407" y="228917"/>
                </a:lnTo>
                <a:lnTo>
                  <a:pt x="16908" y="0"/>
                </a:lnTo>
                <a:close/>
              </a:path>
            </a:pathLst>
          </a:custGeom>
          <a:solidFill>
            <a:srgbClr val="E3DE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64206" y="3855325"/>
            <a:ext cx="1533525" cy="375285"/>
          </a:xfrm>
          <a:custGeom>
            <a:avLst/>
            <a:gdLst/>
            <a:ahLst/>
            <a:cxnLst/>
            <a:rect l="l" t="t" r="r" b="b"/>
            <a:pathLst>
              <a:path w="1533525" h="375285">
                <a:moveTo>
                  <a:pt x="29070" y="0"/>
                </a:moveTo>
                <a:lnTo>
                  <a:pt x="20486" y="36277"/>
                </a:lnTo>
                <a:lnTo>
                  <a:pt x="12777" y="72747"/>
                </a:lnTo>
                <a:lnTo>
                  <a:pt x="5947" y="109390"/>
                </a:lnTo>
                <a:lnTo>
                  <a:pt x="0" y="146189"/>
                </a:lnTo>
                <a:lnTo>
                  <a:pt x="1533512" y="375107"/>
                </a:lnTo>
                <a:lnTo>
                  <a:pt x="2907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29027" y="2254063"/>
            <a:ext cx="40640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5240">
              <a:lnSpc>
                <a:spcPct val="101699"/>
              </a:lnSpc>
              <a:spcBef>
                <a:spcPts val="75"/>
              </a:spcBef>
            </a:pPr>
            <a:r>
              <a:rPr dirty="0" sz="1200" spc="-10">
                <a:latin typeface="Calibri"/>
                <a:cs typeface="Calibri"/>
              </a:rPr>
              <a:t>Retail  </a:t>
            </a:r>
            <a:r>
              <a:rPr dirty="0" sz="1200">
                <a:latin typeface="Calibri"/>
                <a:cs typeface="Calibri"/>
              </a:rPr>
              <a:t>34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77690" y="5271888"/>
            <a:ext cx="40640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4445">
              <a:lnSpc>
                <a:spcPct val="101699"/>
              </a:lnSpc>
              <a:spcBef>
                <a:spcPts val="75"/>
              </a:spcBef>
            </a:pPr>
            <a:r>
              <a:rPr dirty="0" sz="1200" spc="-5">
                <a:latin typeface="Calibri"/>
                <a:cs typeface="Calibri"/>
              </a:rPr>
              <a:t>O</a:t>
            </a:r>
            <a:r>
              <a:rPr dirty="0" sz="1200" spc="-10">
                <a:latin typeface="Calibri"/>
                <a:cs typeface="Calibri"/>
              </a:rPr>
              <a:t>f</a:t>
            </a:r>
            <a:r>
              <a:rPr dirty="0" sz="1200" spc="0">
                <a:latin typeface="Calibri"/>
                <a:cs typeface="Calibri"/>
              </a:rPr>
              <a:t>f</a:t>
            </a:r>
            <a:r>
              <a:rPr dirty="0" sz="1200">
                <a:latin typeface="Calibri"/>
                <a:cs typeface="Calibri"/>
              </a:rPr>
              <a:t>i</a:t>
            </a:r>
            <a:r>
              <a:rPr dirty="0" sz="1200" spc="-5">
                <a:latin typeface="Calibri"/>
                <a:cs typeface="Calibri"/>
              </a:rPr>
              <a:t>c</a:t>
            </a:r>
            <a:r>
              <a:rPr dirty="0" sz="1200">
                <a:latin typeface="Calibri"/>
                <a:cs typeface="Calibri"/>
              </a:rPr>
              <a:t>e  35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7493" y="5484181"/>
            <a:ext cx="61214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16205" marR="5080" indent="-104139">
              <a:lnSpc>
                <a:spcPct val="101699"/>
              </a:lnSpc>
              <a:spcBef>
                <a:spcPts val="75"/>
              </a:spcBef>
            </a:pPr>
            <a:r>
              <a:rPr dirty="0" sz="1200" spc="-5">
                <a:latin typeface="Calibri"/>
                <a:cs typeface="Calibri"/>
              </a:rPr>
              <a:t>I</a:t>
            </a:r>
            <a:r>
              <a:rPr dirty="0" sz="1200" spc="0">
                <a:latin typeface="Calibri"/>
                <a:cs typeface="Calibri"/>
              </a:rPr>
              <a:t>ndu</a:t>
            </a:r>
            <a:r>
              <a:rPr dirty="0" sz="1200" spc="-15">
                <a:latin typeface="Calibri"/>
                <a:cs typeface="Calibri"/>
              </a:rPr>
              <a:t>s</a:t>
            </a:r>
            <a:r>
              <a:rPr dirty="0" sz="1200" spc="0">
                <a:latin typeface="Calibri"/>
                <a:cs typeface="Calibri"/>
              </a:rPr>
              <a:t>t</a:t>
            </a:r>
            <a:r>
              <a:rPr dirty="0" sz="1200">
                <a:latin typeface="Calibri"/>
                <a:cs typeface="Calibri"/>
              </a:rPr>
              <a:t>rial  </a:t>
            </a:r>
            <a:r>
              <a:rPr dirty="0" sz="1200" spc="-5">
                <a:latin typeface="Calibri"/>
                <a:cs typeface="Calibri"/>
              </a:rPr>
              <a:t>23.0%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366" y="4039276"/>
            <a:ext cx="46990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88900" marR="5080" indent="-76200">
              <a:lnSpc>
                <a:spcPct val="101699"/>
              </a:lnSpc>
              <a:spcBef>
                <a:spcPts val="75"/>
              </a:spcBef>
            </a:pPr>
            <a:r>
              <a:rPr dirty="0" sz="1200">
                <a:latin typeface="Calibri"/>
                <a:cs typeface="Calibri"/>
              </a:rPr>
              <a:t>A-</a:t>
            </a:r>
            <a:r>
              <a:rPr dirty="0" sz="1200" spc="-5">
                <a:latin typeface="Calibri"/>
                <a:cs typeface="Calibri"/>
              </a:rPr>
              <a:t>R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-5">
                <a:latin typeface="Calibri"/>
                <a:cs typeface="Calibri"/>
              </a:rPr>
              <a:t>I</a:t>
            </a:r>
            <a:r>
              <a:rPr dirty="0" sz="1200" spc="-85">
                <a:latin typeface="Calibri"/>
                <a:cs typeface="Calibri"/>
              </a:rPr>
              <a:t>Ts  </a:t>
            </a:r>
            <a:r>
              <a:rPr dirty="0" sz="1200" spc="-5">
                <a:latin typeface="Calibri"/>
                <a:cs typeface="Calibri"/>
              </a:rPr>
              <a:t>5.6%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0168" y="3539252"/>
            <a:ext cx="32893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4445">
              <a:lnSpc>
                <a:spcPct val="101699"/>
              </a:lnSpc>
              <a:spcBef>
                <a:spcPts val="75"/>
              </a:spcBef>
            </a:pPr>
            <a:r>
              <a:rPr dirty="0" sz="1200" spc="-5">
                <a:latin typeface="Calibri"/>
                <a:cs typeface="Calibri"/>
              </a:rPr>
              <a:t>C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5">
                <a:latin typeface="Calibri"/>
                <a:cs typeface="Calibri"/>
              </a:rPr>
              <a:t>s</a:t>
            </a:r>
            <a:r>
              <a:rPr dirty="0" sz="1200">
                <a:latin typeface="Calibri"/>
                <a:cs typeface="Calibri"/>
              </a:rPr>
              <a:t>h  1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00318" y="3985670"/>
            <a:ext cx="2454275" cy="1908810"/>
          </a:xfrm>
          <a:custGeom>
            <a:avLst/>
            <a:gdLst/>
            <a:ahLst/>
            <a:cxnLst/>
            <a:rect l="l" t="t" r="r" b="b"/>
            <a:pathLst>
              <a:path w="2454275" h="1908810">
                <a:moveTo>
                  <a:pt x="22710" y="0"/>
                </a:moveTo>
                <a:lnTo>
                  <a:pt x="15193" y="49003"/>
                </a:lnTo>
                <a:lnTo>
                  <a:pt x="9176" y="98092"/>
                </a:lnTo>
                <a:lnTo>
                  <a:pt x="4655" y="147232"/>
                </a:lnTo>
                <a:lnTo>
                  <a:pt x="1622" y="196392"/>
                </a:lnTo>
                <a:lnTo>
                  <a:pt x="72" y="245539"/>
                </a:lnTo>
                <a:lnTo>
                  <a:pt x="0" y="294640"/>
                </a:lnTo>
                <a:lnTo>
                  <a:pt x="1398" y="343661"/>
                </a:lnTo>
                <a:lnTo>
                  <a:pt x="4262" y="392572"/>
                </a:lnTo>
                <a:lnTo>
                  <a:pt x="8585" y="441337"/>
                </a:lnTo>
                <a:lnTo>
                  <a:pt x="14361" y="489926"/>
                </a:lnTo>
                <a:lnTo>
                  <a:pt x="21586" y="538304"/>
                </a:lnTo>
                <a:lnTo>
                  <a:pt x="30251" y="586440"/>
                </a:lnTo>
                <a:lnTo>
                  <a:pt x="40353" y="634301"/>
                </a:lnTo>
                <a:lnTo>
                  <a:pt x="51885" y="681853"/>
                </a:lnTo>
                <a:lnTo>
                  <a:pt x="64840" y="729064"/>
                </a:lnTo>
                <a:lnTo>
                  <a:pt x="79214" y="775902"/>
                </a:lnTo>
                <a:lnTo>
                  <a:pt x="94999" y="822333"/>
                </a:lnTo>
                <a:lnTo>
                  <a:pt x="112191" y="868325"/>
                </a:lnTo>
                <a:lnTo>
                  <a:pt x="130784" y="913845"/>
                </a:lnTo>
                <a:lnTo>
                  <a:pt x="150771" y="958860"/>
                </a:lnTo>
                <a:lnTo>
                  <a:pt x="172146" y="1003337"/>
                </a:lnTo>
                <a:lnTo>
                  <a:pt x="194904" y="1047244"/>
                </a:lnTo>
                <a:lnTo>
                  <a:pt x="219039" y="1090548"/>
                </a:lnTo>
                <a:lnTo>
                  <a:pt x="243763" y="1131976"/>
                </a:lnTo>
                <a:lnTo>
                  <a:pt x="269510" y="1172412"/>
                </a:lnTo>
                <a:lnTo>
                  <a:pt x="296255" y="1211851"/>
                </a:lnTo>
                <a:lnTo>
                  <a:pt x="323972" y="1250283"/>
                </a:lnTo>
                <a:lnTo>
                  <a:pt x="352633" y="1287704"/>
                </a:lnTo>
                <a:lnTo>
                  <a:pt x="382214" y="1324105"/>
                </a:lnTo>
                <a:lnTo>
                  <a:pt x="412688" y="1359480"/>
                </a:lnTo>
                <a:lnTo>
                  <a:pt x="444028" y="1393822"/>
                </a:lnTo>
                <a:lnTo>
                  <a:pt x="476208" y="1427123"/>
                </a:lnTo>
                <a:lnTo>
                  <a:pt x="509203" y="1459377"/>
                </a:lnTo>
                <a:lnTo>
                  <a:pt x="542986" y="1490576"/>
                </a:lnTo>
                <a:lnTo>
                  <a:pt x="577530" y="1520714"/>
                </a:lnTo>
                <a:lnTo>
                  <a:pt x="612810" y="1549784"/>
                </a:lnTo>
                <a:lnTo>
                  <a:pt x="648800" y="1577778"/>
                </a:lnTo>
                <a:lnTo>
                  <a:pt x="685472" y="1604689"/>
                </a:lnTo>
                <a:lnTo>
                  <a:pt x="722802" y="1630511"/>
                </a:lnTo>
                <a:lnTo>
                  <a:pt x="760763" y="1655237"/>
                </a:lnTo>
                <a:lnTo>
                  <a:pt x="799328" y="1678859"/>
                </a:lnTo>
                <a:lnTo>
                  <a:pt x="838471" y="1701370"/>
                </a:lnTo>
                <a:lnTo>
                  <a:pt x="878167" y="1722764"/>
                </a:lnTo>
                <a:lnTo>
                  <a:pt x="918388" y="1743033"/>
                </a:lnTo>
                <a:lnTo>
                  <a:pt x="959110" y="1762170"/>
                </a:lnTo>
                <a:lnTo>
                  <a:pt x="1000305" y="1780169"/>
                </a:lnTo>
                <a:lnTo>
                  <a:pt x="1041947" y="1797022"/>
                </a:lnTo>
                <a:lnTo>
                  <a:pt x="1084011" y="1812723"/>
                </a:lnTo>
                <a:lnTo>
                  <a:pt x="1126469" y="1827263"/>
                </a:lnTo>
                <a:lnTo>
                  <a:pt x="1169296" y="1840637"/>
                </a:lnTo>
                <a:lnTo>
                  <a:pt x="1212466" y="1852837"/>
                </a:lnTo>
                <a:lnTo>
                  <a:pt x="1255953" y="1863857"/>
                </a:lnTo>
                <a:lnTo>
                  <a:pt x="1299729" y="1873688"/>
                </a:lnTo>
                <a:lnTo>
                  <a:pt x="1343770" y="1882325"/>
                </a:lnTo>
                <a:lnTo>
                  <a:pt x="1388048" y="1889760"/>
                </a:lnTo>
                <a:lnTo>
                  <a:pt x="1432538" y="1895986"/>
                </a:lnTo>
                <a:lnTo>
                  <a:pt x="1477213" y="1900996"/>
                </a:lnTo>
                <a:lnTo>
                  <a:pt x="1522047" y="1904784"/>
                </a:lnTo>
                <a:lnTo>
                  <a:pt x="1567014" y="1907341"/>
                </a:lnTo>
                <a:lnTo>
                  <a:pt x="1612088" y="1908661"/>
                </a:lnTo>
                <a:lnTo>
                  <a:pt x="1657243" y="1908738"/>
                </a:lnTo>
                <a:lnTo>
                  <a:pt x="1702452" y="1907563"/>
                </a:lnTo>
                <a:lnTo>
                  <a:pt x="1747689" y="1905131"/>
                </a:lnTo>
                <a:lnTo>
                  <a:pt x="1792928" y="1901433"/>
                </a:lnTo>
                <a:lnTo>
                  <a:pt x="1838143" y="1896464"/>
                </a:lnTo>
                <a:lnTo>
                  <a:pt x="1883308" y="1890215"/>
                </a:lnTo>
                <a:lnTo>
                  <a:pt x="1928395" y="1882680"/>
                </a:lnTo>
                <a:lnTo>
                  <a:pt x="1973380" y="1873852"/>
                </a:lnTo>
                <a:lnTo>
                  <a:pt x="2018236" y="1863724"/>
                </a:lnTo>
                <a:lnTo>
                  <a:pt x="2062937" y="1852289"/>
                </a:lnTo>
                <a:lnTo>
                  <a:pt x="2107456" y="1839539"/>
                </a:lnTo>
                <a:lnTo>
                  <a:pt x="2151768" y="1825469"/>
                </a:lnTo>
                <a:lnTo>
                  <a:pt x="2195846" y="1810070"/>
                </a:lnTo>
                <a:lnTo>
                  <a:pt x="2239663" y="1793336"/>
                </a:lnTo>
                <a:lnTo>
                  <a:pt x="2283195" y="1775260"/>
                </a:lnTo>
                <a:lnTo>
                  <a:pt x="2326414" y="1755834"/>
                </a:lnTo>
                <a:lnTo>
                  <a:pt x="2369294" y="1735052"/>
                </a:lnTo>
                <a:lnTo>
                  <a:pt x="2411810" y="1712907"/>
                </a:lnTo>
                <a:lnTo>
                  <a:pt x="2453934" y="1689392"/>
                </a:lnTo>
                <a:lnTo>
                  <a:pt x="1635915" y="272529"/>
                </a:lnTo>
                <a:lnTo>
                  <a:pt x="22710" y="0"/>
                </a:lnTo>
                <a:close/>
              </a:path>
            </a:pathLst>
          </a:custGeom>
          <a:solidFill>
            <a:srgbClr val="91B9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23032" y="2621949"/>
            <a:ext cx="1858010" cy="1636395"/>
          </a:xfrm>
          <a:custGeom>
            <a:avLst/>
            <a:gdLst/>
            <a:ahLst/>
            <a:cxnLst/>
            <a:rect l="l" t="t" r="r" b="b"/>
            <a:pathLst>
              <a:path w="1858009" h="1636395">
                <a:moveTo>
                  <a:pt x="1619134" y="0"/>
                </a:moveTo>
                <a:lnTo>
                  <a:pt x="1571944" y="455"/>
                </a:lnTo>
                <a:lnTo>
                  <a:pt x="1524998" y="2264"/>
                </a:lnTo>
                <a:lnTo>
                  <a:pt x="1478321" y="5412"/>
                </a:lnTo>
                <a:lnTo>
                  <a:pt x="1431934" y="9882"/>
                </a:lnTo>
                <a:lnTo>
                  <a:pt x="1385859" y="15658"/>
                </a:lnTo>
                <a:lnTo>
                  <a:pt x="1340120" y="22724"/>
                </a:lnTo>
                <a:lnTo>
                  <a:pt x="1294738" y="31063"/>
                </a:lnTo>
                <a:lnTo>
                  <a:pt x="1249736" y="40658"/>
                </a:lnTo>
                <a:lnTo>
                  <a:pt x="1205137" y="51495"/>
                </a:lnTo>
                <a:lnTo>
                  <a:pt x="1160963" y="63557"/>
                </a:lnTo>
                <a:lnTo>
                  <a:pt x="1117236" y="76826"/>
                </a:lnTo>
                <a:lnTo>
                  <a:pt x="1073979" y="91288"/>
                </a:lnTo>
                <a:lnTo>
                  <a:pt x="1031214" y="106926"/>
                </a:lnTo>
                <a:lnTo>
                  <a:pt x="988963" y="123724"/>
                </a:lnTo>
                <a:lnTo>
                  <a:pt x="947250" y="141665"/>
                </a:lnTo>
                <a:lnTo>
                  <a:pt x="906097" y="160733"/>
                </a:lnTo>
                <a:lnTo>
                  <a:pt x="865525" y="180911"/>
                </a:lnTo>
                <a:lnTo>
                  <a:pt x="825558" y="202185"/>
                </a:lnTo>
                <a:lnTo>
                  <a:pt x="786217" y="224537"/>
                </a:lnTo>
                <a:lnTo>
                  <a:pt x="747526" y="247951"/>
                </a:lnTo>
                <a:lnTo>
                  <a:pt x="709507" y="272411"/>
                </a:lnTo>
                <a:lnTo>
                  <a:pt x="672181" y="297901"/>
                </a:lnTo>
                <a:lnTo>
                  <a:pt x="635573" y="324404"/>
                </a:lnTo>
                <a:lnTo>
                  <a:pt x="599703" y="351905"/>
                </a:lnTo>
                <a:lnTo>
                  <a:pt x="564595" y="380386"/>
                </a:lnTo>
                <a:lnTo>
                  <a:pt x="530271" y="409832"/>
                </a:lnTo>
                <a:lnTo>
                  <a:pt x="496753" y="440227"/>
                </a:lnTo>
                <a:lnTo>
                  <a:pt x="464064" y="471554"/>
                </a:lnTo>
                <a:lnTo>
                  <a:pt x="432226" y="503796"/>
                </a:lnTo>
                <a:lnTo>
                  <a:pt x="401261" y="536939"/>
                </a:lnTo>
                <a:lnTo>
                  <a:pt x="371193" y="570965"/>
                </a:lnTo>
                <a:lnTo>
                  <a:pt x="342044" y="605858"/>
                </a:lnTo>
                <a:lnTo>
                  <a:pt x="313835" y="641603"/>
                </a:lnTo>
                <a:lnTo>
                  <a:pt x="286590" y="678182"/>
                </a:lnTo>
                <a:lnTo>
                  <a:pt x="260331" y="715579"/>
                </a:lnTo>
                <a:lnTo>
                  <a:pt x="235080" y="753779"/>
                </a:lnTo>
                <a:lnTo>
                  <a:pt x="210859" y="792765"/>
                </a:lnTo>
                <a:lnTo>
                  <a:pt x="187692" y="832521"/>
                </a:lnTo>
                <a:lnTo>
                  <a:pt x="165600" y="873030"/>
                </a:lnTo>
                <a:lnTo>
                  <a:pt x="144607" y="914276"/>
                </a:lnTo>
                <a:lnTo>
                  <a:pt x="124734" y="956244"/>
                </a:lnTo>
                <a:lnTo>
                  <a:pt x="106004" y="998916"/>
                </a:lnTo>
                <a:lnTo>
                  <a:pt x="88439" y="1042277"/>
                </a:lnTo>
                <a:lnTo>
                  <a:pt x="72062" y="1086310"/>
                </a:lnTo>
                <a:lnTo>
                  <a:pt x="56895" y="1131000"/>
                </a:lnTo>
                <a:lnTo>
                  <a:pt x="42961" y="1176329"/>
                </a:lnTo>
                <a:lnTo>
                  <a:pt x="30282" y="1222282"/>
                </a:lnTo>
                <a:lnTo>
                  <a:pt x="18880" y="1268842"/>
                </a:lnTo>
                <a:lnTo>
                  <a:pt x="8779" y="1315993"/>
                </a:lnTo>
                <a:lnTo>
                  <a:pt x="0" y="1363719"/>
                </a:lnTo>
                <a:lnTo>
                  <a:pt x="1613192" y="1636248"/>
                </a:lnTo>
                <a:lnTo>
                  <a:pt x="1857984" y="18611"/>
                </a:lnTo>
                <a:lnTo>
                  <a:pt x="1809903" y="12050"/>
                </a:lnTo>
                <a:lnTo>
                  <a:pt x="1761955" y="6924"/>
                </a:lnTo>
                <a:lnTo>
                  <a:pt x="1714162" y="3218"/>
                </a:lnTo>
                <a:lnTo>
                  <a:pt x="1666548" y="915"/>
                </a:lnTo>
                <a:lnTo>
                  <a:pt x="1619134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36223" y="2640563"/>
            <a:ext cx="1636395" cy="2719070"/>
          </a:xfrm>
          <a:custGeom>
            <a:avLst/>
            <a:gdLst/>
            <a:ahLst/>
            <a:cxnLst/>
            <a:rect l="l" t="t" r="r" b="b"/>
            <a:pathLst>
              <a:path w="1636395" h="2719070">
                <a:moveTo>
                  <a:pt x="244792" y="0"/>
                </a:moveTo>
                <a:lnTo>
                  <a:pt x="0" y="1617637"/>
                </a:lnTo>
                <a:lnTo>
                  <a:pt x="1209954" y="2718854"/>
                </a:lnTo>
                <a:lnTo>
                  <a:pt x="1243663" y="2680637"/>
                </a:lnTo>
                <a:lnTo>
                  <a:pt x="1276099" y="2641473"/>
                </a:lnTo>
                <a:lnTo>
                  <a:pt x="1307247" y="2601393"/>
                </a:lnTo>
                <a:lnTo>
                  <a:pt x="1337092" y="2560431"/>
                </a:lnTo>
                <a:lnTo>
                  <a:pt x="1365616" y="2518619"/>
                </a:lnTo>
                <a:lnTo>
                  <a:pt x="1392805" y="2475990"/>
                </a:lnTo>
                <a:lnTo>
                  <a:pt x="1418644" y="2432577"/>
                </a:lnTo>
                <a:lnTo>
                  <a:pt x="1443116" y="2388413"/>
                </a:lnTo>
                <a:lnTo>
                  <a:pt x="1466205" y="2343531"/>
                </a:lnTo>
                <a:lnTo>
                  <a:pt x="1487897" y="2297963"/>
                </a:lnTo>
                <a:lnTo>
                  <a:pt x="1508175" y="2251743"/>
                </a:lnTo>
                <a:lnTo>
                  <a:pt x="1527025" y="2204903"/>
                </a:lnTo>
                <a:lnTo>
                  <a:pt x="1544429" y="2157476"/>
                </a:lnTo>
                <a:lnTo>
                  <a:pt x="1560373" y="2109495"/>
                </a:lnTo>
                <a:lnTo>
                  <a:pt x="1574840" y="2060993"/>
                </a:lnTo>
                <a:lnTo>
                  <a:pt x="1587816" y="2012002"/>
                </a:lnTo>
                <a:lnTo>
                  <a:pt x="1599285" y="1962556"/>
                </a:lnTo>
                <a:lnTo>
                  <a:pt x="1609230" y="1912688"/>
                </a:lnTo>
                <a:lnTo>
                  <a:pt x="1617637" y="1862429"/>
                </a:lnTo>
                <a:lnTo>
                  <a:pt x="1624164" y="1814629"/>
                </a:lnTo>
                <a:lnTo>
                  <a:pt x="1629274" y="1766964"/>
                </a:lnTo>
                <a:lnTo>
                  <a:pt x="1632980" y="1719457"/>
                </a:lnTo>
                <a:lnTo>
                  <a:pt x="1635301" y="1672130"/>
                </a:lnTo>
                <a:lnTo>
                  <a:pt x="1636251" y="1625003"/>
                </a:lnTo>
                <a:lnTo>
                  <a:pt x="1635847" y="1578100"/>
                </a:lnTo>
                <a:lnTo>
                  <a:pt x="1634105" y="1531442"/>
                </a:lnTo>
                <a:lnTo>
                  <a:pt x="1631041" y="1485051"/>
                </a:lnTo>
                <a:lnTo>
                  <a:pt x="1626671" y="1438949"/>
                </a:lnTo>
                <a:lnTo>
                  <a:pt x="1621012" y="1393156"/>
                </a:lnTo>
                <a:lnTo>
                  <a:pt x="1614078" y="1347697"/>
                </a:lnTo>
                <a:lnTo>
                  <a:pt x="1605887" y="1302591"/>
                </a:lnTo>
                <a:lnTo>
                  <a:pt x="1596455" y="1257862"/>
                </a:lnTo>
                <a:lnTo>
                  <a:pt x="1585797" y="1213530"/>
                </a:lnTo>
                <a:lnTo>
                  <a:pt x="1573930" y="1169618"/>
                </a:lnTo>
                <a:lnTo>
                  <a:pt x="1560870" y="1126147"/>
                </a:lnTo>
                <a:lnTo>
                  <a:pt x="1546632" y="1083140"/>
                </a:lnTo>
                <a:lnTo>
                  <a:pt x="1531234" y="1040618"/>
                </a:lnTo>
                <a:lnTo>
                  <a:pt x="1514690" y="998602"/>
                </a:lnTo>
                <a:lnTo>
                  <a:pt x="1497018" y="957116"/>
                </a:lnTo>
                <a:lnTo>
                  <a:pt x="1478233" y="916180"/>
                </a:lnTo>
                <a:lnTo>
                  <a:pt x="1458352" y="875817"/>
                </a:lnTo>
                <a:lnTo>
                  <a:pt x="1437390" y="836049"/>
                </a:lnTo>
                <a:lnTo>
                  <a:pt x="1415363" y="796896"/>
                </a:lnTo>
                <a:lnTo>
                  <a:pt x="1392288" y="758381"/>
                </a:lnTo>
                <a:lnTo>
                  <a:pt x="1368181" y="720526"/>
                </a:lnTo>
                <a:lnTo>
                  <a:pt x="1343057" y="683353"/>
                </a:lnTo>
                <a:lnTo>
                  <a:pt x="1316934" y="646884"/>
                </a:lnTo>
                <a:lnTo>
                  <a:pt x="1289827" y="611139"/>
                </a:lnTo>
                <a:lnTo>
                  <a:pt x="1261751" y="576142"/>
                </a:lnTo>
                <a:lnTo>
                  <a:pt x="1232724" y="541914"/>
                </a:lnTo>
                <a:lnTo>
                  <a:pt x="1202761" y="508477"/>
                </a:lnTo>
                <a:lnTo>
                  <a:pt x="1171879" y="475852"/>
                </a:lnTo>
                <a:lnTo>
                  <a:pt x="1140093" y="444062"/>
                </a:lnTo>
                <a:lnTo>
                  <a:pt x="1107420" y="413128"/>
                </a:lnTo>
                <a:lnTo>
                  <a:pt x="1073875" y="383072"/>
                </a:lnTo>
                <a:lnTo>
                  <a:pt x="1039475" y="353917"/>
                </a:lnTo>
                <a:lnTo>
                  <a:pt x="1004236" y="325683"/>
                </a:lnTo>
                <a:lnTo>
                  <a:pt x="968174" y="298393"/>
                </a:lnTo>
                <a:lnTo>
                  <a:pt x="931305" y="272068"/>
                </a:lnTo>
                <a:lnTo>
                  <a:pt x="893645" y="246731"/>
                </a:lnTo>
                <a:lnTo>
                  <a:pt x="855211" y="222403"/>
                </a:lnTo>
                <a:lnTo>
                  <a:pt x="816018" y="199106"/>
                </a:lnTo>
                <a:lnTo>
                  <a:pt x="776082" y="176861"/>
                </a:lnTo>
                <a:lnTo>
                  <a:pt x="735420" y="155692"/>
                </a:lnTo>
                <a:lnTo>
                  <a:pt x="694047" y="135619"/>
                </a:lnTo>
                <a:lnTo>
                  <a:pt x="651980" y="116664"/>
                </a:lnTo>
                <a:lnTo>
                  <a:pt x="609235" y="98849"/>
                </a:lnTo>
                <a:lnTo>
                  <a:pt x="565828" y="82197"/>
                </a:lnTo>
                <a:lnTo>
                  <a:pt x="521775" y="66728"/>
                </a:lnTo>
                <a:lnTo>
                  <a:pt x="477092" y="52465"/>
                </a:lnTo>
                <a:lnTo>
                  <a:pt x="431795" y="39430"/>
                </a:lnTo>
                <a:lnTo>
                  <a:pt x="385901" y="27644"/>
                </a:lnTo>
                <a:lnTo>
                  <a:pt x="339425" y="17129"/>
                </a:lnTo>
                <a:lnTo>
                  <a:pt x="292383" y="7907"/>
                </a:lnTo>
                <a:lnTo>
                  <a:pt x="244792" y="0"/>
                </a:lnTo>
                <a:close/>
              </a:path>
            </a:pathLst>
          </a:custGeom>
          <a:solidFill>
            <a:srgbClr val="A59A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36229" y="4258197"/>
            <a:ext cx="1210310" cy="1311275"/>
          </a:xfrm>
          <a:custGeom>
            <a:avLst/>
            <a:gdLst/>
            <a:ahLst/>
            <a:cxnLst/>
            <a:rect l="l" t="t" r="r" b="b"/>
            <a:pathLst>
              <a:path w="1210309" h="1311275">
                <a:moveTo>
                  <a:pt x="0" y="0"/>
                </a:moveTo>
                <a:lnTo>
                  <a:pt x="978776" y="1310982"/>
                </a:lnTo>
                <a:lnTo>
                  <a:pt x="1020042" y="1279135"/>
                </a:lnTo>
                <a:lnTo>
                  <a:pt x="1060253" y="1246007"/>
                </a:lnTo>
                <a:lnTo>
                  <a:pt x="1099380" y="1211624"/>
                </a:lnTo>
                <a:lnTo>
                  <a:pt x="1137392" y="1176013"/>
                </a:lnTo>
                <a:lnTo>
                  <a:pt x="1174260" y="1139202"/>
                </a:lnTo>
                <a:lnTo>
                  <a:pt x="1209954" y="1101216"/>
                </a:lnTo>
                <a:lnTo>
                  <a:pt x="0" y="0"/>
                </a:lnTo>
                <a:close/>
              </a:path>
            </a:pathLst>
          </a:custGeom>
          <a:solidFill>
            <a:srgbClr val="C9C4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336227" y="4258197"/>
            <a:ext cx="979169" cy="1417320"/>
          </a:xfrm>
          <a:custGeom>
            <a:avLst/>
            <a:gdLst/>
            <a:ahLst/>
            <a:cxnLst/>
            <a:rect l="l" t="t" r="r" b="b"/>
            <a:pathLst>
              <a:path w="979170" h="1417320">
                <a:moveTo>
                  <a:pt x="0" y="0"/>
                </a:moveTo>
                <a:lnTo>
                  <a:pt x="818032" y="1416862"/>
                </a:lnTo>
                <a:lnTo>
                  <a:pt x="859373" y="1392176"/>
                </a:lnTo>
                <a:lnTo>
                  <a:pt x="899961" y="1366289"/>
                </a:lnTo>
                <a:lnTo>
                  <a:pt x="939770" y="1339219"/>
                </a:lnTo>
                <a:lnTo>
                  <a:pt x="978776" y="1310982"/>
                </a:lnTo>
                <a:lnTo>
                  <a:pt x="0" y="0"/>
                </a:lnTo>
                <a:close/>
              </a:path>
            </a:pathLst>
          </a:custGeom>
          <a:solidFill>
            <a:srgbClr val="E4DF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589464" y="5466078"/>
            <a:ext cx="40640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38100">
              <a:lnSpc>
                <a:spcPct val="101699"/>
              </a:lnSpc>
              <a:spcBef>
                <a:spcPts val="75"/>
              </a:spcBef>
            </a:pPr>
            <a:r>
              <a:rPr dirty="0" sz="1200" spc="-10">
                <a:latin typeface="Calibri"/>
                <a:cs typeface="Calibri"/>
              </a:rPr>
              <a:t>NSW  </a:t>
            </a:r>
            <a:r>
              <a:rPr dirty="0" sz="1200">
                <a:latin typeface="Calibri"/>
                <a:cs typeface="Calibri"/>
              </a:rPr>
              <a:t>36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22" name="object 22"/>
          <p:cNvSpPr txBox="1"/>
          <p:nvPr/>
        </p:nvSpPr>
        <p:spPr>
          <a:xfrm>
            <a:off x="5640213" y="2523692"/>
            <a:ext cx="40640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86360">
              <a:lnSpc>
                <a:spcPct val="101699"/>
              </a:lnSpc>
              <a:spcBef>
                <a:spcPts val="75"/>
              </a:spcBef>
            </a:pPr>
            <a:r>
              <a:rPr dirty="0" sz="1200" spc="-5">
                <a:latin typeface="Calibri"/>
                <a:cs typeface="Calibri"/>
              </a:rPr>
              <a:t>VIC  </a:t>
            </a:r>
            <a:r>
              <a:rPr dirty="0" sz="1200">
                <a:latin typeface="Calibri"/>
                <a:cs typeface="Calibri"/>
              </a:rPr>
              <a:t>24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53771" y="2676092"/>
            <a:ext cx="40640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59055">
              <a:lnSpc>
                <a:spcPct val="101699"/>
              </a:lnSpc>
              <a:spcBef>
                <a:spcPts val="75"/>
              </a:spcBef>
            </a:pPr>
            <a:r>
              <a:rPr dirty="0" sz="1200" spc="-5">
                <a:latin typeface="Calibri"/>
                <a:cs typeface="Calibri"/>
              </a:rPr>
              <a:t>QLD  </a:t>
            </a:r>
            <a:r>
              <a:rPr dirty="0" sz="1200">
                <a:latin typeface="Calibri"/>
                <a:cs typeface="Calibri"/>
              </a:rPr>
              <a:t>34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07186" y="5159602"/>
            <a:ext cx="32893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30480">
              <a:lnSpc>
                <a:spcPct val="101699"/>
              </a:lnSpc>
              <a:spcBef>
                <a:spcPts val="75"/>
              </a:spcBef>
            </a:pPr>
            <a:r>
              <a:rPr dirty="0" sz="1200" spc="-10">
                <a:latin typeface="Calibri"/>
                <a:cs typeface="Calibri"/>
              </a:rPr>
              <a:t>ACT  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07797" y="5602629"/>
            <a:ext cx="32893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73025">
              <a:lnSpc>
                <a:spcPct val="101699"/>
              </a:lnSpc>
              <a:spcBef>
                <a:spcPts val="75"/>
              </a:spcBef>
            </a:pPr>
            <a:r>
              <a:rPr dirty="0" sz="1200" spc="-15">
                <a:latin typeface="Calibri"/>
                <a:cs typeface="Calibri"/>
              </a:rPr>
              <a:t>SA  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6511119"/>
            <a:ext cx="20224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sample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4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5208905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THE COVENANT QUALITY </a:t>
            </a:r>
            <a:r>
              <a:rPr dirty="0" b="1">
                <a:solidFill>
                  <a:srgbClr val="0075AD"/>
                </a:solidFill>
                <a:latin typeface="Arial"/>
                <a:cs typeface="Arial"/>
              </a:rPr>
              <a:t>OF</a:t>
            </a:r>
            <a:r>
              <a:rPr dirty="0" spc="-8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THE</a:t>
            </a:r>
          </a:p>
          <a:p>
            <a:pPr marL="12700">
              <a:lnSpc>
                <a:spcPts val="1810"/>
              </a:lnSpc>
            </a:pP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PORTFOLIO’S MAJOR </a:t>
            </a: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TENANTS IS</a:t>
            </a:r>
            <a:r>
              <a:rPr dirty="0" sz="1800" spc="-10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EXCELLENT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4528" y="1124747"/>
          <a:ext cx="8497570" cy="5198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370"/>
                <a:gridCol w="2952750"/>
                <a:gridCol w="1872614"/>
                <a:gridCol w="1728470"/>
              </a:tblGrid>
              <a:tr h="4121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Tenant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0075AD"/>
                      </a:solidFill>
                      <a:prstDash val="solid"/>
                    </a:lnR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Property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Expiry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% of Fund</a:t>
                      </a:r>
                      <a:r>
                        <a:rPr dirty="0" sz="1200" spc="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Revenue*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75AD"/>
                      </a:solidFill>
                      <a:prstDash val="solid"/>
                    </a:lnL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Bond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One,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Sydney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June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2020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4.1%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75AD"/>
                      </a:solidFill>
                      <a:prstDash val="solid"/>
                    </a:lnL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CentralWest DC,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Melbourne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October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2019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3.7%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75AD"/>
                      </a:solidFill>
                      <a:prstDash val="solid"/>
                    </a:lnL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Casula Mall,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Sydney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September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2022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3.0%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 Second Ave,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Adelaide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December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2030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2.3%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Connect Corporate Centre,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Sydney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August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2027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2.2%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Casula Mall,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Sydney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September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2022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2.0%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Connect Corporate Centre,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Mascot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July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2032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1.7%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Gasworks,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Brisbane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August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2033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1.7%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T w="12700">
                      <a:solidFill>
                        <a:srgbClr val="0075AD"/>
                      </a:solidFill>
                      <a:prstDash val="solid"/>
                    </a:lnT>
                    <a:lnB w="12700">
                      <a:solidFill>
                        <a:srgbClr val="0075AD"/>
                      </a:solidFill>
                      <a:prstDash val="solid"/>
                    </a:lnB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33 Park Rd,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Brisbane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February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2023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R w="12700">
                      <a:solidFill>
                        <a:srgbClr val="0075AD"/>
                      </a:solidFill>
                      <a:prstDash val="solid"/>
                    </a:lnR>
                    <a:lnT w="12700">
                      <a:solidFill>
                        <a:srgbClr val="0075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1.7%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75AD"/>
                      </a:solidFill>
                      <a:prstDash val="solid"/>
                    </a:lnL>
                    <a:lnT w="12700">
                      <a:solidFill>
                        <a:srgbClr val="0075AD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55904" y="4282440"/>
            <a:ext cx="1584959" cy="370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0265" y="5841444"/>
            <a:ext cx="1661181" cy="381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9140" y="1574292"/>
            <a:ext cx="1631137" cy="461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8095" y="3656076"/>
            <a:ext cx="1673351" cy="534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7616" y="5286755"/>
            <a:ext cx="1805921" cy="4635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9619" y="4750307"/>
            <a:ext cx="990599" cy="495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3755" y="3230638"/>
            <a:ext cx="1651555" cy="3304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4087" y="2653283"/>
            <a:ext cx="1254251" cy="4267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5904" y="2083308"/>
            <a:ext cx="664880" cy="4815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6395826"/>
            <a:ext cx="21837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 2018,</a:t>
            </a:r>
            <a:r>
              <a:rPr dirty="0" sz="700" spc="16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2007-2018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3191510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25" b="1">
                <a:solidFill>
                  <a:srgbClr val="0075AD"/>
                </a:solidFill>
                <a:latin typeface="Arial"/>
                <a:cs typeface="Arial"/>
              </a:rPr>
              <a:t>CONSISTENTLY</a:t>
            </a:r>
            <a:r>
              <a:rPr dirty="0" spc="-8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HIGH</a:t>
            </a:r>
          </a:p>
          <a:p>
            <a:pPr marL="12700">
              <a:lnSpc>
                <a:spcPts val="1810"/>
              </a:lnSpc>
            </a:pPr>
            <a:r>
              <a:rPr dirty="0" sz="1800" spc="-20" b="0">
                <a:solidFill>
                  <a:srgbClr val="0075AD"/>
                </a:solidFill>
                <a:latin typeface="Arial"/>
                <a:cs typeface="Arial"/>
              </a:rPr>
              <a:t>OCCUPANCY</a:t>
            </a:r>
            <a:r>
              <a:rPr dirty="0" sz="1800" spc="-3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35" b="0">
                <a:solidFill>
                  <a:srgbClr val="0075AD"/>
                </a:solidFill>
                <a:latin typeface="Arial"/>
                <a:cs typeface="Arial"/>
              </a:rPr>
              <a:t>RATE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051" y="2136648"/>
            <a:ext cx="379475" cy="356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27284" y="2198917"/>
            <a:ext cx="27495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0075AD"/>
                </a:solidFill>
                <a:latin typeface="Arial"/>
                <a:cs typeface="Arial"/>
              </a:rPr>
              <a:t>Average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occupancy </a:t>
            </a:r>
            <a:r>
              <a:rPr dirty="0" sz="1400" b="1">
                <a:solidFill>
                  <a:srgbClr val="0075AD"/>
                </a:solidFill>
                <a:latin typeface="Arial"/>
                <a:cs typeface="Arial"/>
              </a:rPr>
              <a:t>rate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of</a:t>
            </a:r>
            <a:r>
              <a:rPr dirty="0" sz="1400" spc="-6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075AD"/>
                </a:solidFill>
                <a:latin typeface="Arial"/>
                <a:cs typeface="Arial"/>
              </a:rPr>
              <a:t>97%*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12223" y="466191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7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019031" y="466191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25840" y="466191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32647" y="466191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39456" y="466191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46264" y="466191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54595" y="466191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61404" y="466191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68211" y="466191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75020" y="466191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81828" y="466191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88635" y="466191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14315" y="466191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412223" y="4439411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7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019031" y="4439411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625840" y="4439411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32647" y="4439411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839456" y="4439411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46264" y="4439411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054595" y="443941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61404" y="443941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68211" y="4439411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75020" y="4439411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481828" y="4439411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88635" y="4439411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814315" y="4439411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412223" y="421843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7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019031" y="4218432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625840" y="4218432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232647" y="4218432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839456" y="4218432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446264" y="4218432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054595" y="421843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661404" y="421843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268211" y="4218432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875020" y="4218432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481828" y="4218432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088635" y="4218432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814315" y="421843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412223" y="399592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7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019031" y="3995928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625840" y="3995928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232647" y="3995928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839456" y="3995928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446264" y="3995928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054595" y="3995928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661404" y="3995928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268211" y="3995928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75020" y="3995928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481828" y="3995928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088635" y="3995928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814315" y="399592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412223" y="377494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7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019031" y="3774947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625840" y="3774947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232647" y="3774947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839456" y="3774947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446264" y="3774947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054595" y="377494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661404" y="377494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268211" y="3774947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875020" y="3774947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481828" y="3774947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088635" y="3774947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814315" y="377494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412223" y="355244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7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019031" y="355244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625840" y="355244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232647" y="355244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839456" y="355244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446264" y="355244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054595" y="355244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661404" y="355244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268211" y="355244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875020" y="355244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481828" y="355244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088635" y="355244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814315" y="355244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412223" y="333146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7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019031" y="333146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625840" y="333146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232647" y="333146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839456" y="333146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446264" y="333146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054595" y="333146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661404" y="3331464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268211" y="333146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875020" y="333146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481828" y="333146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088635" y="333146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814315" y="333146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412223" y="310896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7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019031" y="3108960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625840" y="3108960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232647" y="3108960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839456" y="3108960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446264" y="3108960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054595" y="310896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661404" y="310896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268211" y="3108960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875020" y="3108960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481828" y="3108960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088635" y="3108960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814315" y="310896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9412223" y="288645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7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019031" y="288645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625840" y="288645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8232647" y="288645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839456" y="288645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446264" y="288645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054595" y="288645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6661404" y="288645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268211" y="288645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875020" y="288645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481828" y="288645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2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088635" y="2886455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4814315" y="288645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814315" y="2665476"/>
            <a:ext cx="4715510" cy="0"/>
          </a:xfrm>
          <a:custGeom>
            <a:avLst/>
            <a:gdLst/>
            <a:ahLst/>
            <a:cxnLst/>
            <a:rect l="l" t="t" r="r" b="b"/>
            <a:pathLst>
              <a:path w="4715509" h="0">
                <a:moveTo>
                  <a:pt x="0" y="0"/>
                </a:moveTo>
                <a:lnTo>
                  <a:pt x="4715256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931664" y="2691383"/>
            <a:ext cx="157480" cy="2193290"/>
          </a:xfrm>
          <a:custGeom>
            <a:avLst/>
            <a:gdLst/>
            <a:ahLst/>
            <a:cxnLst/>
            <a:rect l="l" t="t" r="r" b="b"/>
            <a:pathLst>
              <a:path w="157479" h="2193290">
                <a:moveTo>
                  <a:pt x="156972" y="0"/>
                </a:moveTo>
                <a:lnTo>
                  <a:pt x="0" y="0"/>
                </a:lnTo>
                <a:lnTo>
                  <a:pt x="0" y="2193036"/>
                </a:lnTo>
                <a:lnTo>
                  <a:pt x="156972" y="2193036"/>
                </a:lnTo>
                <a:lnTo>
                  <a:pt x="15697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5324855" y="2691383"/>
            <a:ext cx="157480" cy="2193290"/>
          </a:xfrm>
          <a:custGeom>
            <a:avLst/>
            <a:gdLst/>
            <a:ahLst/>
            <a:cxnLst/>
            <a:rect l="l" t="t" r="r" b="b"/>
            <a:pathLst>
              <a:path w="157479" h="2193290">
                <a:moveTo>
                  <a:pt x="156972" y="0"/>
                </a:moveTo>
                <a:lnTo>
                  <a:pt x="0" y="0"/>
                </a:lnTo>
                <a:lnTo>
                  <a:pt x="0" y="2193036"/>
                </a:lnTo>
                <a:lnTo>
                  <a:pt x="156972" y="2193036"/>
                </a:lnTo>
                <a:lnTo>
                  <a:pt x="15697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718047" y="2816351"/>
            <a:ext cx="157480" cy="2068195"/>
          </a:xfrm>
          <a:custGeom>
            <a:avLst/>
            <a:gdLst/>
            <a:ahLst/>
            <a:cxnLst/>
            <a:rect l="l" t="t" r="r" b="b"/>
            <a:pathLst>
              <a:path w="157479" h="2068195">
                <a:moveTo>
                  <a:pt x="156972" y="0"/>
                </a:moveTo>
                <a:lnTo>
                  <a:pt x="0" y="0"/>
                </a:lnTo>
                <a:lnTo>
                  <a:pt x="0" y="2068068"/>
                </a:lnTo>
                <a:lnTo>
                  <a:pt x="156972" y="2068068"/>
                </a:lnTo>
                <a:lnTo>
                  <a:pt x="15697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6111240" y="2825495"/>
            <a:ext cx="157480" cy="2059305"/>
          </a:xfrm>
          <a:custGeom>
            <a:avLst/>
            <a:gdLst/>
            <a:ahLst/>
            <a:cxnLst/>
            <a:rect l="l" t="t" r="r" b="b"/>
            <a:pathLst>
              <a:path w="157479" h="2059304">
                <a:moveTo>
                  <a:pt x="156972" y="0"/>
                </a:moveTo>
                <a:lnTo>
                  <a:pt x="0" y="0"/>
                </a:lnTo>
                <a:lnTo>
                  <a:pt x="0" y="2058924"/>
                </a:lnTo>
                <a:lnTo>
                  <a:pt x="156972" y="2058924"/>
                </a:lnTo>
                <a:lnTo>
                  <a:pt x="15697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6504431" y="2833116"/>
            <a:ext cx="157480" cy="2051685"/>
          </a:xfrm>
          <a:custGeom>
            <a:avLst/>
            <a:gdLst/>
            <a:ahLst/>
            <a:cxnLst/>
            <a:rect l="l" t="t" r="r" b="b"/>
            <a:pathLst>
              <a:path w="157479" h="2051685">
                <a:moveTo>
                  <a:pt x="156972" y="0"/>
                </a:moveTo>
                <a:lnTo>
                  <a:pt x="0" y="0"/>
                </a:lnTo>
                <a:lnTo>
                  <a:pt x="0" y="2051304"/>
                </a:lnTo>
                <a:lnTo>
                  <a:pt x="156972" y="2051304"/>
                </a:lnTo>
                <a:lnTo>
                  <a:pt x="15697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896100" y="2810255"/>
            <a:ext cx="158750" cy="2074545"/>
          </a:xfrm>
          <a:custGeom>
            <a:avLst/>
            <a:gdLst/>
            <a:ahLst/>
            <a:cxnLst/>
            <a:rect l="l" t="t" r="r" b="b"/>
            <a:pathLst>
              <a:path w="158750" h="2074545">
                <a:moveTo>
                  <a:pt x="158496" y="0"/>
                </a:moveTo>
                <a:lnTo>
                  <a:pt x="0" y="0"/>
                </a:lnTo>
                <a:lnTo>
                  <a:pt x="0" y="2074164"/>
                </a:lnTo>
                <a:lnTo>
                  <a:pt x="158496" y="2074164"/>
                </a:lnTo>
                <a:lnTo>
                  <a:pt x="158496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289292" y="2718816"/>
            <a:ext cx="157480" cy="2165985"/>
          </a:xfrm>
          <a:custGeom>
            <a:avLst/>
            <a:gdLst/>
            <a:ahLst/>
            <a:cxnLst/>
            <a:rect l="l" t="t" r="r" b="b"/>
            <a:pathLst>
              <a:path w="157479" h="2165985">
                <a:moveTo>
                  <a:pt x="156972" y="0"/>
                </a:moveTo>
                <a:lnTo>
                  <a:pt x="0" y="0"/>
                </a:lnTo>
                <a:lnTo>
                  <a:pt x="0" y="2165604"/>
                </a:lnTo>
                <a:lnTo>
                  <a:pt x="156972" y="2165604"/>
                </a:lnTo>
                <a:lnTo>
                  <a:pt x="15697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682483" y="2756916"/>
            <a:ext cx="157480" cy="2127885"/>
          </a:xfrm>
          <a:custGeom>
            <a:avLst/>
            <a:gdLst/>
            <a:ahLst/>
            <a:cxnLst/>
            <a:rect l="l" t="t" r="r" b="b"/>
            <a:pathLst>
              <a:path w="157479" h="2127885">
                <a:moveTo>
                  <a:pt x="156972" y="0"/>
                </a:moveTo>
                <a:lnTo>
                  <a:pt x="0" y="0"/>
                </a:lnTo>
                <a:lnTo>
                  <a:pt x="0" y="2127504"/>
                </a:lnTo>
                <a:lnTo>
                  <a:pt x="156972" y="2127504"/>
                </a:lnTo>
                <a:lnTo>
                  <a:pt x="15697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075676" y="2753867"/>
            <a:ext cx="157480" cy="2131060"/>
          </a:xfrm>
          <a:custGeom>
            <a:avLst/>
            <a:gdLst/>
            <a:ahLst/>
            <a:cxnLst/>
            <a:rect l="l" t="t" r="r" b="b"/>
            <a:pathLst>
              <a:path w="157479" h="2131060">
                <a:moveTo>
                  <a:pt x="156972" y="0"/>
                </a:moveTo>
                <a:lnTo>
                  <a:pt x="0" y="0"/>
                </a:lnTo>
                <a:lnTo>
                  <a:pt x="0" y="2130552"/>
                </a:lnTo>
                <a:lnTo>
                  <a:pt x="156972" y="2130552"/>
                </a:lnTo>
                <a:lnTo>
                  <a:pt x="15697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468868" y="2833116"/>
            <a:ext cx="157480" cy="2051685"/>
          </a:xfrm>
          <a:custGeom>
            <a:avLst/>
            <a:gdLst/>
            <a:ahLst/>
            <a:cxnLst/>
            <a:rect l="l" t="t" r="r" b="b"/>
            <a:pathLst>
              <a:path w="157479" h="2051685">
                <a:moveTo>
                  <a:pt x="156972" y="0"/>
                </a:moveTo>
                <a:lnTo>
                  <a:pt x="0" y="0"/>
                </a:lnTo>
                <a:lnTo>
                  <a:pt x="0" y="2051304"/>
                </a:lnTo>
                <a:lnTo>
                  <a:pt x="156972" y="2051304"/>
                </a:lnTo>
                <a:lnTo>
                  <a:pt x="15697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862059" y="2817876"/>
            <a:ext cx="157480" cy="2066925"/>
          </a:xfrm>
          <a:custGeom>
            <a:avLst/>
            <a:gdLst/>
            <a:ahLst/>
            <a:cxnLst/>
            <a:rect l="l" t="t" r="r" b="b"/>
            <a:pathLst>
              <a:path w="157479" h="2066925">
                <a:moveTo>
                  <a:pt x="156972" y="0"/>
                </a:moveTo>
                <a:lnTo>
                  <a:pt x="0" y="0"/>
                </a:lnTo>
                <a:lnTo>
                  <a:pt x="0" y="2066544"/>
                </a:lnTo>
                <a:lnTo>
                  <a:pt x="156972" y="2066544"/>
                </a:lnTo>
                <a:lnTo>
                  <a:pt x="15697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9255252" y="2758439"/>
            <a:ext cx="157480" cy="2125980"/>
          </a:xfrm>
          <a:custGeom>
            <a:avLst/>
            <a:gdLst/>
            <a:ahLst/>
            <a:cxnLst/>
            <a:rect l="l" t="t" r="r" b="b"/>
            <a:pathLst>
              <a:path w="157479" h="2125979">
                <a:moveTo>
                  <a:pt x="156972" y="0"/>
                </a:moveTo>
                <a:lnTo>
                  <a:pt x="0" y="0"/>
                </a:lnTo>
                <a:lnTo>
                  <a:pt x="0" y="2125980"/>
                </a:lnTo>
                <a:lnTo>
                  <a:pt x="156972" y="2125980"/>
                </a:lnTo>
                <a:lnTo>
                  <a:pt x="156972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4814315" y="2665476"/>
            <a:ext cx="0" cy="2219325"/>
          </a:xfrm>
          <a:custGeom>
            <a:avLst/>
            <a:gdLst/>
            <a:ahLst/>
            <a:cxnLst/>
            <a:rect l="l" t="t" r="r" b="b"/>
            <a:pathLst>
              <a:path w="0" h="2219325">
                <a:moveTo>
                  <a:pt x="0" y="2218944"/>
                </a:moveTo>
                <a:lnTo>
                  <a:pt x="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4765547" y="488442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4765547" y="46619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765547" y="443941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4765547" y="421843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765547" y="399592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765547" y="377494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765547" y="355244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765547" y="333146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765547" y="310896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765547" y="28864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765547" y="266547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814315" y="4884420"/>
            <a:ext cx="4715510" cy="0"/>
          </a:xfrm>
          <a:custGeom>
            <a:avLst/>
            <a:gdLst/>
            <a:ahLst/>
            <a:cxnLst/>
            <a:rect l="l" t="t" r="r" b="b"/>
            <a:pathLst>
              <a:path w="4715509" h="0">
                <a:moveTo>
                  <a:pt x="0" y="0"/>
                </a:moveTo>
                <a:lnTo>
                  <a:pt x="471525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4814315" y="4884420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5207508" y="4884420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5600700" y="4884420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5992367" y="4884420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6385559" y="4884420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778752" y="4884420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171943" y="4884420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565135" y="4884420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958328" y="4884420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8351519" y="4884420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743188" y="4884420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9136380" y="4884420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9529571" y="4884420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 txBox="1"/>
          <p:nvPr/>
        </p:nvSpPr>
        <p:spPr>
          <a:xfrm>
            <a:off x="4319418" y="2504078"/>
            <a:ext cx="367030" cy="246634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  <a:p>
            <a:pPr algn="ctr" marL="74930">
              <a:lnSpc>
                <a:spcPct val="100000"/>
              </a:lnSpc>
              <a:spcBef>
                <a:spcPts val="309"/>
              </a:spcBef>
            </a:pPr>
            <a:r>
              <a:rPr dirty="0" sz="1200">
                <a:latin typeface="Calibri"/>
                <a:cs typeface="Calibri"/>
              </a:rPr>
              <a:t>9</a:t>
            </a:r>
            <a:r>
              <a:rPr dirty="0" sz="1200" spc="-1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algn="ctr" marL="74930">
              <a:lnSpc>
                <a:spcPct val="100000"/>
              </a:lnSpc>
              <a:spcBef>
                <a:spcPts val="305"/>
              </a:spcBef>
            </a:pPr>
            <a:r>
              <a:rPr dirty="0" sz="1200">
                <a:latin typeface="Calibri"/>
                <a:cs typeface="Calibri"/>
              </a:rPr>
              <a:t>9</a:t>
            </a:r>
            <a:r>
              <a:rPr dirty="0" sz="1200" spc="-1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  <a:p>
            <a:pPr algn="ctr" marL="74930">
              <a:lnSpc>
                <a:spcPct val="100000"/>
              </a:lnSpc>
              <a:spcBef>
                <a:spcPts val="305"/>
              </a:spcBef>
            </a:pPr>
            <a:r>
              <a:rPr dirty="0" sz="1200">
                <a:latin typeface="Calibri"/>
                <a:cs typeface="Calibri"/>
              </a:rPr>
              <a:t>8</a:t>
            </a:r>
            <a:r>
              <a:rPr dirty="0" sz="1200" spc="-1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algn="ctr" marL="74930">
              <a:lnSpc>
                <a:spcPct val="100000"/>
              </a:lnSpc>
              <a:spcBef>
                <a:spcPts val="310"/>
              </a:spcBef>
            </a:pPr>
            <a:r>
              <a:rPr dirty="0" sz="1200">
                <a:latin typeface="Calibri"/>
                <a:cs typeface="Calibri"/>
              </a:rPr>
              <a:t>8</a:t>
            </a:r>
            <a:r>
              <a:rPr dirty="0" sz="1200" spc="-1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  <a:p>
            <a:pPr algn="ctr" marL="74930">
              <a:lnSpc>
                <a:spcPct val="100000"/>
              </a:lnSpc>
              <a:spcBef>
                <a:spcPts val="305"/>
              </a:spcBef>
            </a:pPr>
            <a:r>
              <a:rPr dirty="0" sz="1200">
                <a:latin typeface="Calibri"/>
                <a:cs typeface="Calibri"/>
              </a:rPr>
              <a:t>7</a:t>
            </a:r>
            <a:r>
              <a:rPr dirty="0" sz="1200" spc="-1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algn="ctr" marL="74930">
              <a:lnSpc>
                <a:spcPct val="100000"/>
              </a:lnSpc>
              <a:spcBef>
                <a:spcPts val="310"/>
              </a:spcBef>
            </a:pPr>
            <a:r>
              <a:rPr dirty="0" sz="1200">
                <a:latin typeface="Calibri"/>
                <a:cs typeface="Calibri"/>
              </a:rPr>
              <a:t>7</a:t>
            </a:r>
            <a:r>
              <a:rPr dirty="0" sz="1200" spc="-1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  <a:p>
            <a:pPr algn="ctr" marL="74930">
              <a:lnSpc>
                <a:spcPct val="100000"/>
              </a:lnSpc>
              <a:spcBef>
                <a:spcPts val="305"/>
              </a:spcBef>
            </a:pPr>
            <a:r>
              <a:rPr dirty="0" sz="1200">
                <a:latin typeface="Calibri"/>
                <a:cs typeface="Calibri"/>
              </a:rPr>
              <a:t>6</a:t>
            </a:r>
            <a:r>
              <a:rPr dirty="0" sz="1200" spc="-1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algn="ctr" marL="74930">
              <a:lnSpc>
                <a:spcPct val="100000"/>
              </a:lnSpc>
              <a:spcBef>
                <a:spcPts val="309"/>
              </a:spcBef>
            </a:pPr>
            <a:r>
              <a:rPr dirty="0" sz="1200">
                <a:latin typeface="Calibri"/>
                <a:cs typeface="Calibri"/>
              </a:rPr>
              <a:t>6</a:t>
            </a:r>
            <a:r>
              <a:rPr dirty="0" sz="1200" spc="-1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  <a:p>
            <a:pPr algn="ctr" marL="74930">
              <a:lnSpc>
                <a:spcPct val="100000"/>
              </a:lnSpc>
              <a:spcBef>
                <a:spcPts val="305"/>
              </a:spcBef>
            </a:pPr>
            <a:r>
              <a:rPr dirty="0" sz="1200">
                <a:latin typeface="Calibri"/>
                <a:cs typeface="Calibri"/>
              </a:rPr>
              <a:t>5</a:t>
            </a:r>
            <a:r>
              <a:rPr dirty="0" sz="1200" spc="-1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algn="ctr" marL="74930">
              <a:lnSpc>
                <a:spcPct val="100000"/>
              </a:lnSpc>
              <a:spcBef>
                <a:spcPts val="309"/>
              </a:spcBef>
            </a:pPr>
            <a:r>
              <a:rPr dirty="0" sz="1200">
                <a:latin typeface="Calibri"/>
                <a:cs typeface="Calibri"/>
              </a:rPr>
              <a:t>5</a:t>
            </a:r>
            <a:r>
              <a:rPr dirty="0" sz="1200" spc="-1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6" name="object 16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163" name="object 163"/>
          <p:cNvSpPr txBox="1"/>
          <p:nvPr/>
        </p:nvSpPr>
        <p:spPr>
          <a:xfrm>
            <a:off x="4843522" y="4960005"/>
            <a:ext cx="4657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2007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2008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2009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2010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2011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2012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2013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2014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2015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2016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2017</a:t>
            </a:r>
            <a:r>
              <a:rPr dirty="0" sz="1200" spc="11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4096754" y="3342231"/>
            <a:ext cx="177800" cy="103314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" b="1">
                <a:latin typeface="Calibri"/>
                <a:cs typeface="Calibri"/>
              </a:rPr>
              <a:t>Occupancy</a:t>
            </a:r>
            <a:r>
              <a:rPr dirty="0" sz="1200" spc="-6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Rate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707429" y="2197653"/>
            <a:ext cx="23241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latin typeface="Calibri"/>
                <a:cs typeface="Calibri"/>
              </a:rPr>
              <a:t>WAPF: </a:t>
            </a:r>
            <a:r>
              <a:rPr dirty="0" sz="1600" spc="-10" b="1">
                <a:latin typeface="Calibri"/>
                <a:cs typeface="Calibri"/>
              </a:rPr>
              <a:t>Portfolio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Occupancy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6480"/>
            <a:ext cx="1812925" cy="6083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5"/>
              </a:lnSpc>
              <a:spcBef>
                <a:spcPts val="100"/>
              </a:spcBef>
            </a:pPr>
            <a:r>
              <a:rPr dirty="0" b="1">
                <a:solidFill>
                  <a:srgbClr val="0075AD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P</a:t>
            </a:r>
            <a:r>
              <a:rPr dirty="0" b="1">
                <a:solidFill>
                  <a:srgbClr val="0075AD"/>
                </a:solidFill>
                <a:latin typeface="Arial"/>
                <a:cs typeface="Arial"/>
              </a:rPr>
              <a:t>O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R</a:t>
            </a:r>
            <a:r>
              <a:rPr dirty="0" spc="-185" b="1">
                <a:solidFill>
                  <a:srgbClr val="0075AD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ANT</a:t>
            </a:r>
          </a:p>
          <a:p>
            <a:pPr marL="12700">
              <a:lnSpc>
                <a:spcPts val="2055"/>
              </a:lnSpc>
            </a:pP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NOTE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9893" y="6591720"/>
            <a:ext cx="121285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800">
                <a:latin typeface="Arial"/>
                <a:cs typeface="Arial"/>
              </a:rPr>
              <a:t>2</a:t>
            </a:fld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085" y="1476403"/>
            <a:ext cx="9117965" cy="414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information </a:t>
            </a:r>
            <a:r>
              <a:rPr dirty="0" sz="800">
                <a:latin typeface="Arial"/>
                <a:cs typeface="Arial"/>
              </a:rPr>
              <a:t>in this </a:t>
            </a:r>
            <a:r>
              <a:rPr dirty="0" sz="800" spc="-5">
                <a:latin typeface="Arial"/>
                <a:cs typeface="Arial"/>
              </a:rPr>
              <a:t>presentation </a:t>
            </a:r>
            <a:r>
              <a:rPr dirty="0" sz="800">
                <a:latin typeface="Arial"/>
                <a:cs typeface="Arial"/>
              </a:rPr>
              <a:t>is </a:t>
            </a:r>
            <a:r>
              <a:rPr dirty="0" sz="800" spc="-5">
                <a:latin typeface="Arial"/>
                <a:cs typeface="Arial"/>
              </a:rPr>
              <a:t>provided only for </a:t>
            </a:r>
            <a:r>
              <a:rPr dirty="0" sz="800">
                <a:latin typeface="Arial"/>
                <a:cs typeface="Arial"/>
              </a:rPr>
              <a:t>the use </a:t>
            </a:r>
            <a:r>
              <a:rPr dirty="0" sz="800" spc="-5">
                <a:latin typeface="Arial"/>
                <a:cs typeface="Arial"/>
              </a:rPr>
              <a:t>of advisers/financial planners; </a:t>
            </a:r>
            <a:r>
              <a:rPr dirty="0" sz="800">
                <a:latin typeface="Arial"/>
                <a:cs typeface="Arial"/>
              </a:rPr>
              <a:t>it is </a:t>
            </a:r>
            <a:r>
              <a:rPr dirty="0" sz="800" spc="-5">
                <a:latin typeface="Arial"/>
                <a:cs typeface="Arial"/>
              </a:rPr>
              <a:t>not intended for investors. </a:t>
            </a:r>
            <a:r>
              <a:rPr dirty="0" sz="800">
                <a:latin typeface="Arial"/>
                <a:cs typeface="Arial"/>
              </a:rPr>
              <a:t>This </a:t>
            </a:r>
            <a:r>
              <a:rPr dirty="0" sz="800" spc="-5">
                <a:latin typeface="Arial"/>
                <a:cs typeface="Arial"/>
              </a:rPr>
              <a:t>presentation provides </a:t>
            </a:r>
            <a:r>
              <a:rPr dirty="0" sz="800">
                <a:latin typeface="Arial"/>
                <a:cs typeface="Arial"/>
              </a:rPr>
              <a:t>a </a:t>
            </a:r>
            <a:r>
              <a:rPr dirty="0" sz="800" spc="-5">
                <a:latin typeface="Arial"/>
                <a:cs typeface="Arial"/>
              </a:rPr>
              <a:t>brief overview of </a:t>
            </a:r>
            <a:r>
              <a:rPr dirty="0" sz="800">
                <a:latin typeface="Arial"/>
                <a:cs typeface="Arial"/>
              </a:rPr>
              <a:t>some </a:t>
            </a:r>
            <a:r>
              <a:rPr dirty="0" sz="800" spc="-5">
                <a:latin typeface="Arial"/>
                <a:cs typeface="Arial"/>
              </a:rPr>
              <a:t>of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benefits of  investing </a:t>
            </a:r>
            <a:r>
              <a:rPr dirty="0" sz="800">
                <a:latin typeface="Arial"/>
                <a:cs typeface="Arial"/>
              </a:rPr>
              <a:t>in the Wholesale </a:t>
            </a:r>
            <a:r>
              <a:rPr dirty="0" sz="800" spc="-5">
                <a:latin typeface="Arial"/>
                <a:cs typeface="Arial"/>
              </a:rPr>
              <a:t>Australian Property Fund </a:t>
            </a:r>
            <a:r>
              <a:rPr dirty="0" sz="800">
                <a:latin typeface="Arial"/>
                <a:cs typeface="Arial"/>
              </a:rPr>
              <a:t>ARSN </a:t>
            </a:r>
            <a:r>
              <a:rPr dirty="0" sz="800" spc="-5">
                <a:latin typeface="Arial"/>
                <a:cs typeface="Arial"/>
              </a:rPr>
              <a:t>088 996 392 (the </a:t>
            </a:r>
            <a:r>
              <a:rPr dirty="0" sz="800" b="1">
                <a:latin typeface="Arial"/>
                <a:cs typeface="Arial"/>
              </a:rPr>
              <a:t>Fund</a:t>
            </a:r>
            <a:r>
              <a:rPr dirty="0" sz="800">
                <a:latin typeface="Arial"/>
                <a:cs typeface="Arial"/>
              </a:rPr>
              <a:t>). </a:t>
            </a:r>
            <a:r>
              <a:rPr dirty="0" sz="800" spc="-5">
                <a:latin typeface="Arial"/>
                <a:cs typeface="Arial"/>
              </a:rPr>
              <a:t>Further important information about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Fund </a:t>
            </a:r>
            <a:r>
              <a:rPr dirty="0" sz="800">
                <a:latin typeface="Arial"/>
                <a:cs typeface="Arial"/>
              </a:rPr>
              <a:t>is </a:t>
            </a:r>
            <a:r>
              <a:rPr dirty="0" sz="800" spc="-5">
                <a:latin typeface="Arial"/>
                <a:cs typeface="Arial"/>
              </a:rPr>
              <a:t>contained </a:t>
            </a:r>
            <a:r>
              <a:rPr dirty="0" sz="800">
                <a:latin typeface="Arial"/>
                <a:cs typeface="Arial"/>
              </a:rPr>
              <a:t>in the </a:t>
            </a:r>
            <a:r>
              <a:rPr dirty="0" sz="800" spc="-5">
                <a:latin typeface="Arial"/>
                <a:cs typeface="Arial"/>
              </a:rPr>
              <a:t>current Product Disclosure </a:t>
            </a:r>
            <a:r>
              <a:rPr dirty="0" sz="800">
                <a:latin typeface="Arial"/>
                <a:cs typeface="Arial"/>
              </a:rPr>
              <a:t>Statement </a:t>
            </a:r>
            <a:r>
              <a:rPr dirty="0" sz="800" spc="-5">
                <a:latin typeface="Arial"/>
                <a:cs typeface="Arial"/>
              </a:rPr>
              <a:t>(</a:t>
            </a:r>
            <a:r>
              <a:rPr dirty="0" sz="800" spc="-5" b="1">
                <a:latin typeface="Arial"/>
                <a:cs typeface="Arial"/>
              </a:rPr>
              <a:t>PDS</a:t>
            </a:r>
            <a:r>
              <a:rPr dirty="0" sz="800" spc="-5">
                <a:latin typeface="Arial"/>
                <a:cs typeface="Arial"/>
              </a:rPr>
              <a:t>),  which investors should read before </a:t>
            </a:r>
            <a:r>
              <a:rPr dirty="0" sz="800">
                <a:latin typeface="Arial"/>
                <a:cs typeface="Arial"/>
              </a:rPr>
              <a:t>making a </a:t>
            </a:r>
            <a:r>
              <a:rPr dirty="0" sz="800" spc="-5">
                <a:latin typeface="Arial"/>
                <a:cs typeface="Arial"/>
              </a:rPr>
              <a:t>decision about whether </a:t>
            </a:r>
            <a:r>
              <a:rPr dirty="0" sz="800">
                <a:latin typeface="Arial"/>
                <a:cs typeface="Arial"/>
              </a:rPr>
              <a:t>to </a:t>
            </a:r>
            <a:r>
              <a:rPr dirty="0" sz="800" spc="-5">
                <a:latin typeface="Arial"/>
                <a:cs typeface="Arial"/>
              </a:rPr>
              <a:t>acquire, or continue </a:t>
            </a:r>
            <a:r>
              <a:rPr dirty="0" sz="800">
                <a:latin typeface="Arial"/>
                <a:cs typeface="Arial"/>
              </a:rPr>
              <a:t>to </a:t>
            </a:r>
            <a:r>
              <a:rPr dirty="0" sz="800" spc="-5">
                <a:latin typeface="Arial"/>
                <a:cs typeface="Arial"/>
              </a:rPr>
              <a:t>hold or dispose of units </a:t>
            </a:r>
            <a:r>
              <a:rPr dirty="0" sz="800">
                <a:latin typeface="Arial"/>
                <a:cs typeface="Arial"/>
              </a:rPr>
              <a:t>in the </a:t>
            </a:r>
            <a:r>
              <a:rPr dirty="0" sz="800" spc="-5">
                <a:latin typeface="Arial"/>
                <a:cs typeface="Arial"/>
              </a:rPr>
              <a:t>Fund. </a:t>
            </a:r>
            <a:r>
              <a:rPr dirty="0" sz="800">
                <a:latin typeface="Arial"/>
                <a:cs typeface="Arial"/>
              </a:rPr>
              <a:t>A </a:t>
            </a:r>
            <a:r>
              <a:rPr dirty="0" sz="800" spc="-5">
                <a:latin typeface="Arial"/>
                <a:cs typeface="Arial"/>
              </a:rPr>
              <a:t>copy of </a:t>
            </a:r>
            <a:r>
              <a:rPr dirty="0" sz="800">
                <a:latin typeface="Arial"/>
                <a:cs typeface="Arial"/>
              </a:rPr>
              <a:t>the PDS can </a:t>
            </a:r>
            <a:r>
              <a:rPr dirty="0" sz="800" spc="-5">
                <a:latin typeface="Arial"/>
                <a:cs typeface="Arial"/>
              </a:rPr>
              <a:t>be obtained from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Fund’s investment  manager AMP Capital Investors </a:t>
            </a:r>
            <a:r>
              <a:rPr dirty="0" sz="800">
                <a:latin typeface="Arial"/>
                <a:cs typeface="Arial"/>
              </a:rPr>
              <a:t>Limited (ABN </a:t>
            </a:r>
            <a:r>
              <a:rPr dirty="0" sz="800" spc="-5">
                <a:latin typeface="Arial"/>
                <a:cs typeface="Arial"/>
              </a:rPr>
              <a:t>59 001 777 591, </a:t>
            </a:r>
            <a:r>
              <a:rPr dirty="0" sz="800">
                <a:latin typeface="Arial"/>
                <a:cs typeface="Arial"/>
              </a:rPr>
              <a:t>AFSL </a:t>
            </a:r>
            <a:r>
              <a:rPr dirty="0" sz="800" spc="-5">
                <a:latin typeface="Arial"/>
                <a:cs typeface="Arial"/>
              </a:rPr>
              <a:t>232 497) </a:t>
            </a:r>
            <a:r>
              <a:rPr dirty="0" sz="800" spc="-10">
                <a:latin typeface="Arial"/>
                <a:cs typeface="Arial"/>
              </a:rPr>
              <a:t>(</a:t>
            </a:r>
            <a:r>
              <a:rPr dirty="0" sz="800" spc="-10" b="1">
                <a:latin typeface="Arial"/>
                <a:cs typeface="Arial"/>
              </a:rPr>
              <a:t>AMP </a:t>
            </a:r>
            <a:r>
              <a:rPr dirty="0" sz="800" spc="-5" b="1">
                <a:latin typeface="Arial"/>
                <a:cs typeface="Arial"/>
              </a:rPr>
              <a:t>Capital</a:t>
            </a:r>
            <a:r>
              <a:rPr dirty="0" sz="800" spc="-5">
                <a:latin typeface="Arial"/>
                <a:cs typeface="Arial"/>
              </a:rPr>
              <a:t>) by </a:t>
            </a:r>
            <a:r>
              <a:rPr dirty="0" sz="800">
                <a:latin typeface="Arial"/>
                <a:cs typeface="Arial"/>
              </a:rPr>
              <a:t>calling </a:t>
            </a:r>
            <a:r>
              <a:rPr dirty="0" sz="800" spc="-5">
                <a:latin typeface="Arial"/>
                <a:cs typeface="Arial"/>
              </a:rPr>
              <a:t>131 737 or from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AMP Capital website (www.ampcapital.com.au). National Mutual Funds  Management </a:t>
            </a:r>
            <a:r>
              <a:rPr dirty="0" sz="800">
                <a:latin typeface="Arial"/>
                <a:cs typeface="Arial"/>
              </a:rPr>
              <a:t>Ltd (ABN </a:t>
            </a:r>
            <a:r>
              <a:rPr dirty="0" sz="800" spc="-5">
                <a:latin typeface="Arial"/>
                <a:cs typeface="Arial"/>
              </a:rPr>
              <a:t>32 006 787 720)(AFSL 234652) (</a:t>
            </a:r>
            <a:r>
              <a:rPr dirty="0" sz="800" spc="-5" b="1">
                <a:latin typeface="Arial"/>
                <a:cs typeface="Arial"/>
              </a:rPr>
              <a:t>NMFM</a:t>
            </a:r>
            <a:r>
              <a:rPr dirty="0" sz="800" spc="-5">
                <a:latin typeface="Arial"/>
                <a:cs typeface="Arial"/>
              </a:rPr>
              <a:t>),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responsible entity of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Fund, and </a:t>
            </a:r>
            <a:r>
              <a:rPr dirty="0" sz="800">
                <a:latin typeface="Arial"/>
                <a:cs typeface="Arial"/>
              </a:rPr>
              <a:t>its </a:t>
            </a:r>
            <a:r>
              <a:rPr dirty="0" sz="800" spc="-5">
                <a:latin typeface="Arial"/>
                <a:cs typeface="Arial"/>
              </a:rPr>
              <a:t>associates derive </a:t>
            </a:r>
            <a:r>
              <a:rPr dirty="0" sz="800">
                <a:latin typeface="Arial"/>
                <a:cs typeface="Arial"/>
              </a:rPr>
              <a:t>income </a:t>
            </a:r>
            <a:r>
              <a:rPr dirty="0" sz="800" spc="-5">
                <a:latin typeface="Arial"/>
                <a:cs typeface="Arial"/>
              </a:rPr>
              <a:t>from </a:t>
            </a:r>
            <a:r>
              <a:rPr dirty="0" sz="800">
                <a:latin typeface="Arial"/>
                <a:cs typeface="Arial"/>
              </a:rPr>
              <a:t>issuing </a:t>
            </a:r>
            <a:r>
              <a:rPr dirty="0" sz="800" spc="-5">
                <a:latin typeface="Arial"/>
                <a:cs typeface="Arial"/>
              </a:rPr>
              <a:t>interests </a:t>
            </a:r>
            <a:r>
              <a:rPr dirty="0" sz="800">
                <a:latin typeface="Arial"/>
                <a:cs typeface="Arial"/>
              </a:rPr>
              <a:t>in the </a:t>
            </a:r>
            <a:r>
              <a:rPr dirty="0" sz="800" spc="-5">
                <a:latin typeface="Arial"/>
                <a:cs typeface="Arial"/>
              </a:rPr>
              <a:t>Fund, full details of which are disclosed  </a:t>
            </a:r>
            <a:r>
              <a:rPr dirty="0" sz="800">
                <a:latin typeface="Arial"/>
                <a:cs typeface="Arial"/>
              </a:rPr>
              <a:t>in the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PDS.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71755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adviser/financial planner remains responsible for any advice/services they provide </a:t>
            </a:r>
            <a:r>
              <a:rPr dirty="0" sz="800">
                <a:latin typeface="Arial"/>
                <a:cs typeface="Arial"/>
              </a:rPr>
              <a:t>to clients </a:t>
            </a:r>
            <a:r>
              <a:rPr dirty="0" sz="800" spc="-5">
                <a:latin typeface="Arial"/>
                <a:cs typeface="Arial"/>
              </a:rPr>
              <a:t>including </a:t>
            </a:r>
            <a:r>
              <a:rPr dirty="0" sz="800">
                <a:latin typeface="Arial"/>
                <a:cs typeface="Arial"/>
              </a:rPr>
              <a:t>making </a:t>
            </a:r>
            <a:r>
              <a:rPr dirty="0" sz="800" spc="-5">
                <a:latin typeface="Arial"/>
                <a:cs typeface="Arial"/>
              </a:rPr>
              <a:t>their </a:t>
            </a:r>
            <a:r>
              <a:rPr dirty="0" sz="800" spc="-10">
                <a:latin typeface="Arial"/>
                <a:cs typeface="Arial"/>
              </a:rPr>
              <a:t>own </a:t>
            </a:r>
            <a:r>
              <a:rPr dirty="0" sz="800" spc="-5">
                <a:latin typeface="Arial"/>
                <a:cs typeface="Arial"/>
              </a:rPr>
              <a:t>inquiries and ensuring that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advice/services are appropriate and </a:t>
            </a:r>
            <a:r>
              <a:rPr dirty="0" sz="800">
                <a:latin typeface="Arial"/>
                <a:cs typeface="Arial"/>
              </a:rPr>
              <a:t>in  </a:t>
            </a:r>
            <a:r>
              <a:rPr dirty="0" sz="800" spc="-5">
                <a:latin typeface="Arial"/>
                <a:cs typeface="Arial"/>
              </a:rPr>
              <a:t>accordance with all legal requirements. Therefore, advisers/planners </a:t>
            </a:r>
            <a:r>
              <a:rPr dirty="0" sz="800">
                <a:latin typeface="Arial"/>
                <a:cs typeface="Arial"/>
              </a:rPr>
              <a:t>must </a:t>
            </a:r>
            <a:r>
              <a:rPr dirty="0" sz="800" spc="-5">
                <a:latin typeface="Arial"/>
                <a:cs typeface="Arial"/>
              </a:rPr>
              <a:t>not attribute any advice/service </a:t>
            </a:r>
            <a:r>
              <a:rPr dirty="0" sz="800">
                <a:latin typeface="Arial"/>
                <a:cs typeface="Arial"/>
              </a:rPr>
              <a:t>to </a:t>
            </a:r>
            <a:r>
              <a:rPr dirty="0" sz="800" spc="-5">
                <a:latin typeface="Arial"/>
                <a:cs typeface="Arial"/>
              </a:rPr>
              <a:t>AMP Capital or NMFM, nor </a:t>
            </a:r>
            <a:r>
              <a:rPr dirty="0" sz="800">
                <a:latin typeface="Arial"/>
                <a:cs typeface="Arial"/>
              </a:rPr>
              <a:t>in </a:t>
            </a:r>
            <a:r>
              <a:rPr dirty="0" sz="800" spc="-5">
                <a:latin typeface="Arial"/>
                <a:cs typeface="Arial"/>
              </a:rPr>
              <a:t>any </a:t>
            </a:r>
            <a:r>
              <a:rPr dirty="0" sz="800" spc="-10">
                <a:latin typeface="Arial"/>
                <a:cs typeface="Arial"/>
              </a:rPr>
              <a:t>way </a:t>
            </a:r>
            <a:r>
              <a:rPr dirty="0" sz="800" spc="-5">
                <a:latin typeface="Arial"/>
                <a:cs typeface="Arial"/>
              </a:rPr>
              <a:t>suggest that AMP Capital or NMFM </a:t>
            </a:r>
            <a:r>
              <a:rPr dirty="0" sz="800">
                <a:latin typeface="Arial"/>
                <a:cs typeface="Arial"/>
              </a:rPr>
              <a:t>is the </a:t>
            </a:r>
            <a:r>
              <a:rPr dirty="0" sz="800" spc="-5">
                <a:latin typeface="Arial"/>
                <a:cs typeface="Arial"/>
              </a:rPr>
              <a:t>author of  any part of that advice/service. </a:t>
            </a:r>
            <a:r>
              <a:rPr dirty="0" sz="800">
                <a:latin typeface="Arial"/>
                <a:cs typeface="Arial"/>
              </a:rPr>
              <a:t>This</a:t>
            </a:r>
            <a:r>
              <a:rPr dirty="0" sz="800" spc="16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presentation </a:t>
            </a:r>
            <a:r>
              <a:rPr dirty="0" sz="800">
                <a:latin typeface="Arial"/>
                <a:cs typeface="Arial"/>
              </a:rPr>
              <a:t>must </a:t>
            </a:r>
            <a:r>
              <a:rPr dirty="0" sz="800" spc="-5">
                <a:latin typeface="Arial"/>
                <a:cs typeface="Arial"/>
              </a:rPr>
              <a:t>not be provided </a:t>
            </a:r>
            <a:r>
              <a:rPr dirty="0" sz="800">
                <a:latin typeface="Arial"/>
                <a:cs typeface="Arial"/>
              </a:rPr>
              <a:t>to </a:t>
            </a:r>
            <a:r>
              <a:rPr dirty="0" sz="800" spc="-5">
                <a:latin typeface="Arial"/>
                <a:cs typeface="Arial"/>
              </a:rPr>
              <a:t>any other person or entity without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express written consent of AMP Capital.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158750">
              <a:lnSpc>
                <a:spcPct val="100000"/>
              </a:lnSpc>
              <a:spcBef>
                <a:spcPts val="5"/>
              </a:spcBef>
            </a:pPr>
            <a:r>
              <a:rPr dirty="0" sz="800" spc="-5">
                <a:latin typeface="Arial"/>
                <a:cs typeface="Arial"/>
              </a:rPr>
              <a:t>Neither AMP Capital, nor NMFM nor any other </a:t>
            </a:r>
            <a:r>
              <a:rPr dirty="0" sz="800">
                <a:latin typeface="Arial"/>
                <a:cs typeface="Arial"/>
              </a:rPr>
              <a:t>company in the </a:t>
            </a:r>
            <a:r>
              <a:rPr dirty="0" sz="800" spc="-5">
                <a:latin typeface="Arial"/>
                <a:cs typeface="Arial"/>
              </a:rPr>
              <a:t>AMP Group guarantees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repayment of capital or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performance of </a:t>
            </a:r>
            <a:r>
              <a:rPr dirty="0" sz="800">
                <a:latin typeface="Arial"/>
                <a:cs typeface="Arial"/>
              </a:rPr>
              <a:t>any </a:t>
            </a:r>
            <a:r>
              <a:rPr dirty="0" sz="800" spc="-5">
                <a:latin typeface="Arial"/>
                <a:cs typeface="Arial"/>
              </a:rPr>
              <a:t>product or any particular rate of return referred </a:t>
            </a:r>
            <a:r>
              <a:rPr dirty="0" sz="800">
                <a:latin typeface="Arial"/>
                <a:cs typeface="Arial"/>
              </a:rPr>
              <a:t>to in this  </a:t>
            </a:r>
            <a:r>
              <a:rPr dirty="0" sz="800" spc="-5">
                <a:latin typeface="Arial"/>
                <a:cs typeface="Arial"/>
              </a:rPr>
              <a:t>document. </a:t>
            </a:r>
            <a:r>
              <a:rPr dirty="0" sz="800">
                <a:latin typeface="Arial"/>
                <a:cs typeface="Arial"/>
              </a:rPr>
              <a:t>Past </a:t>
            </a:r>
            <a:r>
              <a:rPr dirty="0" sz="800" spc="-5">
                <a:latin typeface="Arial"/>
                <a:cs typeface="Arial"/>
              </a:rPr>
              <a:t>performance </a:t>
            </a:r>
            <a:r>
              <a:rPr dirty="0" sz="800">
                <a:latin typeface="Arial"/>
                <a:cs typeface="Arial"/>
              </a:rPr>
              <a:t>is </a:t>
            </a:r>
            <a:r>
              <a:rPr dirty="0" sz="800" spc="-5">
                <a:latin typeface="Arial"/>
                <a:cs typeface="Arial"/>
              </a:rPr>
              <a:t>not </a:t>
            </a:r>
            <a:r>
              <a:rPr dirty="0" sz="800">
                <a:latin typeface="Arial"/>
                <a:cs typeface="Arial"/>
              </a:rPr>
              <a:t>a </a:t>
            </a:r>
            <a:r>
              <a:rPr dirty="0" sz="800" spc="-5">
                <a:latin typeface="Arial"/>
                <a:cs typeface="Arial"/>
              </a:rPr>
              <a:t>reliable indicator of future performance. </a:t>
            </a:r>
            <a:r>
              <a:rPr dirty="0" sz="800">
                <a:latin typeface="Arial"/>
                <a:cs typeface="Arial"/>
              </a:rPr>
              <a:t>While </a:t>
            </a:r>
            <a:r>
              <a:rPr dirty="0" sz="800" spc="-5">
                <a:latin typeface="Arial"/>
                <a:cs typeface="Arial"/>
              </a:rPr>
              <a:t>every care has been taken </a:t>
            </a:r>
            <a:r>
              <a:rPr dirty="0" sz="800">
                <a:latin typeface="Arial"/>
                <a:cs typeface="Arial"/>
              </a:rPr>
              <a:t>in the </a:t>
            </a:r>
            <a:r>
              <a:rPr dirty="0" sz="800" spc="-5">
                <a:latin typeface="Arial"/>
                <a:cs typeface="Arial"/>
              </a:rPr>
              <a:t>preparation of </a:t>
            </a:r>
            <a:r>
              <a:rPr dirty="0" sz="800">
                <a:latin typeface="Arial"/>
                <a:cs typeface="Arial"/>
              </a:rPr>
              <a:t>this </a:t>
            </a:r>
            <a:r>
              <a:rPr dirty="0" sz="800" spc="-5">
                <a:latin typeface="Arial"/>
                <a:cs typeface="Arial"/>
              </a:rPr>
              <a:t>document, neither AMP Capital nor NMFM </a:t>
            </a:r>
            <a:r>
              <a:rPr dirty="0" sz="800">
                <a:latin typeface="Arial"/>
                <a:cs typeface="Arial"/>
              </a:rPr>
              <a:t>make </a:t>
            </a:r>
            <a:r>
              <a:rPr dirty="0" sz="800" spc="-5">
                <a:latin typeface="Arial"/>
                <a:cs typeface="Arial"/>
              </a:rPr>
              <a:t>any  representation or warranty as </a:t>
            </a:r>
            <a:r>
              <a:rPr dirty="0" sz="800">
                <a:latin typeface="Arial"/>
                <a:cs typeface="Arial"/>
              </a:rPr>
              <a:t>to the </a:t>
            </a:r>
            <a:r>
              <a:rPr dirty="0" sz="800" spc="-5">
                <a:latin typeface="Arial"/>
                <a:cs typeface="Arial"/>
              </a:rPr>
              <a:t>accuracy or completeness of any </a:t>
            </a:r>
            <a:r>
              <a:rPr dirty="0" sz="800">
                <a:latin typeface="Arial"/>
                <a:cs typeface="Arial"/>
              </a:rPr>
              <a:t>statement in it </a:t>
            </a:r>
            <a:r>
              <a:rPr dirty="0" sz="800" spc="-5">
                <a:latin typeface="Arial"/>
                <a:cs typeface="Arial"/>
              </a:rPr>
              <a:t>including without </a:t>
            </a:r>
            <a:r>
              <a:rPr dirty="0" sz="800">
                <a:latin typeface="Arial"/>
                <a:cs typeface="Arial"/>
              </a:rPr>
              <a:t>limitation, </a:t>
            </a:r>
            <a:r>
              <a:rPr dirty="0" sz="800" spc="-5">
                <a:latin typeface="Arial"/>
                <a:cs typeface="Arial"/>
              </a:rPr>
              <a:t>any </a:t>
            </a:r>
            <a:r>
              <a:rPr dirty="0" sz="800">
                <a:latin typeface="Arial"/>
                <a:cs typeface="Arial"/>
              </a:rPr>
              <a:t>forecasts. This </a:t>
            </a:r>
            <a:r>
              <a:rPr dirty="0" sz="800" spc="-5">
                <a:latin typeface="Arial"/>
                <a:cs typeface="Arial"/>
              </a:rPr>
              <a:t>document has been prepared for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purpose of providing general  information, without </a:t>
            </a:r>
            <a:r>
              <a:rPr dirty="0" sz="800">
                <a:latin typeface="Arial"/>
                <a:cs typeface="Arial"/>
              </a:rPr>
              <a:t>taking </a:t>
            </a:r>
            <a:r>
              <a:rPr dirty="0" sz="800" spc="-5">
                <a:latin typeface="Arial"/>
                <a:cs typeface="Arial"/>
              </a:rPr>
              <a:t>account of any particular investor’s objectives, financial situation or needs. Investors should, before </a:t>
            </a:r>
            <a:r>
              <a:rPr dirty="0" sz="800">
                <a:latin typeface="Arial"/>
                <a:cs typeface="Arial"/>
              </a:rPr>
              <a:t>making </a:t>
            </a:r>
            <a:r>
              <a:rPr dirty="0" sz="800" spc="-5">
                <a:latin typeface="Arial"/>
                <a:cs typeface="Arial"/>
              </a:rPr>
              <a:t>any investment decisions, consider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appropriateness of the  information</a:t>
            </a:r>
            <a:r>
              <a:rPr dirty="0" sz="800">
                <a:latin typeface="Arial"/>
                <a:cs typeface="Arial"/>
              </a:rPr>
              <a:t> in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this</a:t>
            </a:r>
            <a:r>
              <a:rPr dirty="0" sz="800" spc="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document,</a:t>
            </a:r>
            <a:r>
              <a:rPr dirty="0" sz="800" spc="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and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seek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professional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advice,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having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regard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to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their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objectives,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financial</a:t>
            </a:r>
            <a:r>
              <a:rPr dirty="0" sz="800" spc="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situation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and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needs.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This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document</a:t>
            </a:r>
            <a:r>
              <a:rPr dirty="0" sz="800" spc="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is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solely for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use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of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the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party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to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whom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is</a:t>
            </a:r>
            <a:r>
              <a:rPr dirty="0" sz="800" spc="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provided.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2794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To the </a:t>
            </a:r>
            <a:r>
              <a:rPr dirty="0" sz="800" spc="-5">
                <a:latin typeface="Arial"/>
                <a:cs typeface="Arial"/>
              </a:rPr>
              <a:t>extent of any inconsistency between </a:t>
            </a:r>
            <a:r>
              <a:rPr dirty="0" sz="800">
                <a:latin typeface="Arial"/>
                <a:cs typeface="Arial"/>
              </a:rPr>
              <a:t>the English </a:t>
            </a:r>
            <a:r>
              <a:rPr dirty="0" sz="800" spc="-5">
                <a:latin typeface="Arial"/>
                <a:cs typeface="Arial"/>
              </a:rPr>
              <a:t>language version of </a:t>
            </a:r>
            <a:r>
              <a:rPr dirty="0" sz="800">
                <a:latin typeface="Arial"/>
                <a:cs typeface="Arial"/>
              </a:rPr>
              <a:t>this </a:t>
            </a:r>
            <a:r>
              <a:rPr dirty="0" sz="800" spc="-5">
                <a:latin typeface="Arial"/>
                <a:cs typeface="Arial"/>
              </a:rPr>
              <a:t>document and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Mandarin language version of </a:t>
            </a:r>
            <a:r>
              <a:rPr dirty="0" sz="800">
                <a:latin typeface="Arial"/>
                <a:cs typeface="Arial"/>
              </a:rPr>
              <a:t>this </a:t>
            </a:r>
            <a:r>
              <a:rPr dirty="0" sz="800" spc="-5">
                <a:latin typeface="Arial"/>
                <a:cs typeface="Arial"/>
              </a:rPr>
              <a:t>document, </a:t>
            </a:r>
            <a:r>
              <a:rPr dirty="0" sz="800">
                <a:latin typeface="Arial"/>
                <a:cs typeface="Arial"/>
              </a:rPr>
              <a:t>the English </a:t>
            </a:r>
            <a:r>
              <a:rPr dirty="0" sz="800" spc="-5">
                <a:latin typeface="Arial"/>
                <a:cs typeface="Arial"/>
              </a:rPr>
              <a:t>language version shall prevail. Applications  </a:t>
            </a:r>
            <a:r>
              <a:rPr dirty="0" sz="800">
                <a:latin typeface="Arial"/>
                <a:cs typeface="Arial"/>
              </a:rPr>
              <a:t>into the </a:t>
            </a:r>
            <a:r>
              <a:rPr dirty="0" sz="800" spc="-5">
                <a:latin typeface="Arial"/>
                <a:cs typeface="Arial"/>
              </a:rPr>
              <a:t>Fund </a:t>
            </a:r>
            <a:r>
              <a:rPr dirty="0" sz="800">
                <a:latin typeface="Arial"/>
                <a:cs typeface="Arial"/>
              </a:rPr>
              <a:t>can </a:t>
            </a:r>
            <a:r>
              <a:rPr dirty="0" sz="800" spc="-5">
                <a:latin typeface="Arial"/>
                <a:cs typeface="Arial"/>
              </a:rPr>
              <a:t>only be </a:t>
            </a:r>
            <a:r>
              <a:rPr dirty="0" sz="800">
                <a:latin typeface="Arial"/>
                <a:cs typeface="Arial"/>
              </a:rPr>
              <a:t>made in English </a:t>
            </a:r>
            <a:r>
              <a:rPr dirty="0" sz="800" spc="-5">
                <a:latin typeface="Arial"/>
                <a:cs typeface="Arial"/>
              </a:rPr>
              <a:t>on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Fund’s </a:t>
            </a:r>
            <a:r>
              <a:rPr dirty="0" sz="800">
                <a:latin typeface="Arial"/>
                <a:cs typeface="Arial"/>
              </a:rPr>
              <a:t>English </a:t>
            </a:r>
            <a:r>
              <a:rPr dirty="0" sz="800" spc="-5">
                <a:latin typeface="Arial"/>
                <a:cs typeface="Arial"/>
              </a:rPr>
              <a:t>language application </a:t>
            </a:r>
            <a:r>
              <a:rPr dirty="0" sz="800">
                <a:latin typeface="Arial"/>
                <a:cs typeface="Arial"/>
              </a:rPr>
              <a:t>form, </a:t>
            </a:r>
            <a:r>
              <a:rPr dirty="0" sz="800" spc="-5">
                <a:latin typeface="Arial"/>
                <a:cs typeface="Arial"/>
              </a:rPr>
              <a:t>and </a:t>
            </a:r>
            <a:r>
              <a:rPr dirty="0" sz="800">
                <a:latin typeface="Arial"/>
                <a:cs typeface="Arial"/>
              </a:rPr>
              <a:t>the English </a:t>
            </a:r>
            <a:r>
              <a:rPr dirty="0" sz="800" spc="-5">
                <a:latin typeface="Arial"/>
                <a:cs typeface="Arial"/>
              </a:rPr>
              <a:t>language version of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Fund’s Product Disclosure </a:t>
            </a:r>
            <a:r>
              <a:rPr dirty="0" sz="800">
                <a:latin typeface="Arial"/>
                <a:cs typeface="Arial"/>
              </a:rPr>
              <a:t>Statement </a:t>
            </a:r>
            <a:r>
              <a:rPr dirty="0" sz="800" spc="-5">
                <a:latin typeface="Arial"/>
                <a:cs typeface="Arial"/>
              </a:rPr>
              <a:t>and Constitution govern  investors rights </a:t>
            </a:r>
            <a:r>
              <a:rPr dirty="0" sz="800">
                <a:latin typeface="Arial"/>
                <a:cs typeface="Arial"/>
              </a:rPr>
              <a:t>in </a:t>
            </a:r>
            <a:r>
              <a:rPr dirty="0" sz="800" spc="-5">
                <a:latin typeface="Arial"/>
                <a:cs typeface="Arial"/>
              </a:rPr>
              <a:t>relation </a:t>
            </a:r>
            <a:r>
              <a:rPr dirty="0" sz="800">
                <a:latin typeface="Arial"/>
                <a:cs typeface="Arial"/>
              </a:rPr>
              <a:t>to </a:t>
            </a:r>
            <a:r>
              <a:rPr dirty="0" sz="800" spc="-5">
                <a:latin typeface="Arial"/>
                <a:cs typeface="Arial"/>
              </a:rPr>
              <a:t>their investment. Interests </a:t>
            </a:r>
            <a:r>
              <a:rPr dirty="0" sz="800">
                <a:latin typeface="Arial"/>
                <a:cs typeface="Arial"/>
              </a:rPr>
              <a:t>in the </a:t>
            </a:r>
            <a:r>
              <a:rPr dirty="0" sz="800" spc="-5">
                <a:latin typeface="Arial"/>
                <a:cs typeface="Arial"/>
              </a:rPr>
              <a:t>Fund </a:t>
            </a:r>
            <a:r>
              <a:rPr dirty="0" sz="800">
                <a:latin typeface="Arial"/>
                <a:cs typeface="Arial"/>
              </a:rPr>
              <a:t>may </a:t>
            </a:r>
            <a:r>
              <a:rPr dirty="0" sz="800" spc="-5">
                <a:latin typeface="Arial"/>
                <a:cs typeface="Arial"/>
              </a:rPr>
              <a:t>not be marketed, offered or </a:t>
            </a:r>
            <a:r>
              <a:rPr dirty="0" sz="800">
                <a:latin typeface="Arial"/>
                <a:cs typeface="Arial"/>
              </a:rPr>
              <a:t>sold </a:t>
            </a:r>
            <a:r>
              <a:rPr dirty="0" sz="800" spc="-5">
                <a:latin typeface="Arial"/>
                <a:cs typeface="Arial"/>
              </a:rPr>
              <a:t>directly or indirectly </a:t>
            </a:r>
            <a:r>
              <a:rPr dirty="0" sz="800">
                <a:latin typeface="Arial"/>
                <a:cs typeface="Arial"/>
              </a:rPr>
              <a:t>to the </a:t>
            </a:r>
            <a:r>
              <a:rPr dirty="0" sz="800" spc="-5">
                <a:latin typeface="Arial"/>
                <a:cs typeface="Arial"/>
              </a:rPr>
              <a:t>public </a:t>
            </a:r>
            <a:r>
              <a:rPr dirty="0" sz="800">
                <a:latin typeface="Arial"/>
                <a:cs typeface="Arial"/>
              </a:rPr>
              <a:t>in </a:t>
            </a:r>
            <a:r>
              <a:rPr dirty="0" sz="800" spc="-5">
                <a:latin typeface="Arial"/>
                <a:cs typeface="Arial"/>
              </a:rPr>
              <a:t>China and neither </a:t>
            </a:r>
            <a:r>
              <a:rPr dirty="0" sz="800">
                <a:latin typeface="Arial"/>
                <a:cs typeface="Arial"/>
              </a:rPr>
              <a:t>this </a:t>
            </a:r>
            <a:r>
              <a:rPr dirty="0" sz="800" spc="-5">
                <a:latin typeface="Arial"/>
                <a:cs typeface="Arial"/>
              </a:rPr>
              <a:t>document, which has not been  </a:t>
            </a:r>
            <a:r>
              <a:rPr dirty="0" sz="800">
                <a:latin typeface="Arial"/>
                <a:cs typeface="Arial"/>
              </a:rPr>
              <a:t>submitted to the </a:t>
            </a:r>
            <a:r>
              <a:rPr dirty="0" sz="800" spc="-5">
                <a:latin typeface="Arial"/>
                <a:cs typeface="Arial"/>
              </a:rPr>
              <a:t>Chinese Securities and Regulatory Commission, nor any offering material or information contained herein relating </a:t>
            </a:r>
            <a:r>
              <a:rPr dirty="0" sz="800">
                <a:latin typeface="Arial"/>
                <a:cs typeface="Arial"/>
              </a:rPr>
              <a:t>to </a:t>
            </a:r>
            <a:r>
              <a:rPr dirty="0" sz="800" spc="-5">
                <a:latin typeface="Arial"/>
                <a:cs typeface="Arial"/>
              </a:rPr>
              <a:t>interests </a:t>
            </a:r>
            <a:r>
              <a:rPr dirty="0" sz="800">
                <a:latin typeface="Arial"/>
                <a:cs typeface="Arial"/>
              </a:rPr>
              <a:t>in the </a:t>
            </a:r>
            <a:r>
              <a:rPr dirty="0" sz="800" spc="-5">
                <a:latin typeface="Arial"/>
                <a:cs typeface="Arial"/>
              </a:rPr>
              <a:t>Fund, </a:t>
            </a:r>
            <a:r>
              <a:rPr dirty="0" sz="800">
                <a:latin typeface="Arial"/>
                <a:cs typeface="Arial"/>
              </a:rPr>
              <a:t>may </a:t>
            </a:r>
            <a:r>
              <a:rPr dirty="0" sz="800" spc="-5">
                <a:latin typeface="Arial"/>
                <a:cs typeface="Arial"/>
              </a:rPr>
              <a:t>be supplied </a:t>
            </a:r>
            <a:r>
              <a:rPr dirty="0" sz="800">
                <a:latin typeface="Arial"/>
                <a:cs typeface="Arial"/>
              </a:rPr>
              <a:t>to the </a:t>
            </a:r>
            <a:r>
              <a:rPr dirty="0" sz="800" spc="-5">
                <a:latin typeface="Arial"/>
                <a:cs typeface="Arial"/>
              </a:rPr>
              <a:t>public </a:t>
            </a:r>
            <a:r>
              <a:rPr dirty="0" sz="800">
                <a:latin typeface="Arial"/>
                <a:cs typeface="Arial"/>
              </a:rPr>
              <a:t>in </a:t>
            </a:r>
            <a:r>
              <a:rPr dirty="0" sz="800" spc="-5">
                <a:latin typeface="Arial"/>
                <a:cs typeface="Arial"/>
              </a:rPr>
              <a:t>China or  used </a:t>
            </a:r>
            <a:r>
              <a:rPr dirty="0" sz="800">
                <a:latin typeface="Arial"/>
                <a:cs typeface="Arial"/>
              </a:rPr>
              <a:t>in </a:t>
            </a:r>
            <a:r>
              <a:rPr dirty="0" sz="800" spc="-5">
                <a:latin typeface="Arial"/>
                <a:cs typeface="Arial"/>
              </a:rPr>
              <a:t>connection with any offer for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subscription or </a:t>
            </a:r>
            <a:r>
              <a:rPr dirty="0" sz="800">
                <a:latin typeface="Arial"/>
                <a:cs typeface="Arial"/>
              </a:rPr>
              <a:t>sale </a:t>
            </a:r>
            <a:r>
              <a:rPr dirty="0" sz="800" spc="-5">
                <a:latin typeface="Arial"/>
                <a:cs typeface="Arial"/>
              </a:rPr>
              <a:t>of interests </a:t>
            </a:r>
            <a:r>
              <a:rPr dirty="0" sz="800">
                <a:latin typeface="Arial"/>
                <a:cs typeface="Arial"/>
              </a:rPr>
              <a:t>in the </a:t>
            </a:r>
            <a:r>
              <a:rPr dirty="0" sz="800" spc="-5">
                <a:latin typeface="Arial"/>
                <a:cs typeface="Arial"/>
              </a:rPr>
              <a:t>Fund </a:t>
            </a:r>
            <a:r>
              <a:rPr dirty="0" sz="800">
                <a:latin typeface="Arial"/>
                <a:cs typeface="Arial"/>
              </a:rPr>
              <a:t>to the </a:t>
            </a:r>
            <a:r>
              <a:rPr dirty="0" sz="800" spc="-5">
                <a:latin typeface="Arial"/>
                <a:cs typeface="Arial"/>
              </a:rPr>
              <a:t>public </a:t>
            </a:r>
            <a:r>
              <a:rPr dirty="0" sz="800">
                <a:latin typeface="Arial"/>
                <a:cs typeface="Arial"/>
              </a:rPr>
              <a:t>in </a:t>
            </a:r>
            <a:r>
              <a:rPr dirty="0" sz="800" spc="-5">
                <a:latin typeface="Arial"/>
                <a:cs typeface="Arial"/>
              </a:rPr>
              <a:t>China. Interests </a:t>
            </a:r>
            <a:r>
              <a:rPr dirty="0" sz="800">
                <a:latin typeface="Arial"/>
                <a:cs typeface="Arial"/>
              </a:rPr>
              <a:t>in the </a:t>
            </a:r>
            <a:r>
              <a:rPr dirty="0" sz="800" spc="-5">
                <a:latin typeface="Arial"/>
                <a:cs typeface="Arial"/>
              </a:rPr>
              <a:t>Fund </a:t>
            </a:r>
            <a:r>
              <a:rPr dirty="0" sz="800">
                <a:latin typeface="Arial"/>
                <a:cs typeface="Arial"/>
              </a:rPr>
              <a:t>may </a:t>
            </a:r>
            <a:r>
              <a:rPr dirty="0" sz="800" spc="-5">
                <a:latin typeface="Arial"/>
                <a:cs typeface="Arial"/>
              </a:rPr>
              <a:t>only be marketed, offered or </a:t>
            </a:r>
            <a:r>
              <a:rPr dirty="0" sz="800">
                <a:latin typeface="Arial"/>
                <a:cs typeface="Arial"/>
              </a:rPr>
              <a:t>sold to </a:t>
            </a:r>
            <a:r>
              <a:rPr dirty="0" sz="800" spc="-5">
                <a:latin typeface="Arial"/>
                <a:cs typeface="Arial"/>
              </a:rPr>
              <a:t>Chinese institutions which are  authorized </a:t>
            </a:r>
            <a:r>
              <a:rPr dirty="0" sz="800">
                <a:latin typeface="Arial"/>
                <a:cs typeface="Arial"/>
              </a:rPr>
              <a:t>to </a:t>
            </a:r>
            <a:r>
              <a:rPr dirty="0" sz="800" spc="-5">
                <a:latin typeface="Arial"/>
                <a:cs typeface="Arial"/>
              </a:rPr>
              <a:t>engage </a:t>
            </a:r>
            <a:r>
              <a:rPr dirty="0" sz="800">
                <a:latin typeface="Arial"/>
                <a:cs typeface="Arial"/>
              </a:rPr>
              <a:t>in </a:t>
            </a:r>
            <a:r>
              <a:rPr dirty="0" sz="800" spc="-5">
                <a:latin typeface="Arial"/>
                <a:cs typeface="Arial"/>
              </a:rPr>
              <a:t>foreign exchange business and offshore investment from outside China. Chinese investors </a:t>
            </a:r>
            <a:r>
              <a:rPr dirty="0" sz="800">
                <a:latin typeface="Arial"/>
                <a:cs typeface="Arial"/>
              </a:rPr>
              <a:t>may </a:t>
            </a:r>
            <a:r>
              <a:rPr dirty="0" sz="800" spc="-5">
                <a:latin typeface="Arial"/>
                <a:cs typeface="Arial"/>
              </a:rPr>
              <a:t>be </a:t>
            </a:r>
            <a:r>
              <a:rPr dirty="0" sz="800">
                <a:latin typeface="Arial"/>
                <a:cs typeface="Arial"/>
              </a:rPr>
              <a:t>subject to </a:t>
            </a:r>
            <a:r>
              <a:rPr dirty="0" sz="800" spc="-5">
                <a:latin typeface="Arial"/>
                <a:cs typeface="Arial"/>
              </a:rPr>
              <a:t>foreign exchange control approval and </a:t>
            </a:r>
            <a:r>
              <a:rPr dirty="0" sz="800">
                <a:latin typeface="Arial"/>
                <a:cs typeface="Arial"/>
              </a:rPr>
              <a:t>filing </a:t>
            </a:r>
            <a:r>
              <a:rPr dirty="0" sz="800" spc="-5">
                <a:latin typeface="Arial"/>
                <a:cs typeface="Arial"/>
              </a:rPr>
              <a:t>requirements under 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relevant Chinese foreign exchange regulations, as well as offshore investment approval requirements. </a:t>
            </a:r>
            <a:r>
              <a:rPr dirty="0" sz="800">
                <a:latin typeface="Arial"/>
                <a:cs typeface="Arial"/>
              </a:rPr>
              <a:t>This </a:t>
            </a:r>
            <a:r>
              <a:rPr dirty="0" sz="800" spc="-5">
                <a:latin typeface="Arial"/>
                <a:cs typeface="Arial"/>
              </a:rPr>
              <a:t>information cannot be copied or distributed </a:t>
            </a:r>
            <a:r>
              <a:rPr dirty="0" sz="800">
                <a:latin typeface="Arial"/>
                <a:cs typeface="Arial"/>
              </a:rPr>
              <a:t>to </a:t>
            </a:r>
            <a:r>
              <a:rPr dirty="0" sz="800" spc="-5">
                <a:latin typeface="Arial"/>
                <a:cs typeface="Arial"/>
              </a:rPr>
              <a:t>persons other than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party </a:t>
            </a:r>
            <a:r>
              <a:rPr dirty="0" sz="800">
                <a:latin typeface="Arial"/>
                <a:cs typeface="Arial"/>
              </a:rPr>
              <a:t>to </a:t>
            </a:r>
            <a:r>
              <a:rPr dirty="0" sz="800" spc="-5">
                <a:latin typeface="Arial"/>
                <a:cs typeface="Arial"/>
              </a:rPr>
              <a:t>whom they  are addressed. </a:t>
            </a:r>
            <a:r>
              <a:rPr dirty="0" sz="800">
                <a:latin typeface="Arial"/>
                <a:cs typeface="Arial"/>
              </a:rPr>
              <a:t>This </a:t>
            </a:r>
            <a:r>
              <a:rPr dirty="0" sz="800" spc="-5">
                <a:latin typeface="Arial"/>
                <a:cs typeface="Arial"/>
              </a:rPr>
              <a:t>document does not </a:t>
            </a:r>
            <a:r>
              <a:rPr dirty="0" sz="800">
                <a:latin typeface="Arial"/>
                <a:cs typeface="Arial"/>
              </a:rPr>
              <a:t>constitute </a:t>
            </a:r>
            <a:r>
              <a:rPr dirty="0" sz="800" spc="-5">
                <a:latin typeface="Arial"/>
                <a:cs typeface="Arial"/>
              </a:rPr>
              <a:t>an offer </a:t>
            </a:r>
            <a:r>
              <a:rPr dirty="0" sz="800">
                <a:latin typeface="Arial"/>
                <a:cs typeface="Arial"/>
              </a:rPr>
              <a:t>in </a:t>
            </a:r>
            <a:r>
              <a:rPr dirty="0" sz="800" spc="-5">
                <a:latin typeface="Arial"/>
                <a:cs typeface="Arial"/>
              </a:rPr>
              <a:t>any jurisdiction outside Australia, or </a:t>
            </a:r>
            <a:r>
              <a:rPr dirty="0" sz="800">
                <a:latin typeface="Arial"/>
                <a:cs typeface="Arial"/>
              </a:rPr>
              <a:t>to </a:t>
            </a:r>
            <a:r>
              <a:rPr dirty="0" sz="800" spc="-5">
                <a:latin typeface="Arial"/>
                <a:cs typeface="Arial"/>
              </a:rPr>
              <a:t>any person, where </a:t>
            </a:r>
            <a:r>
              <a:rPr dirty="0" sz="800">
                <a:latin typeface="Arial"/>
                <a:cs typeface="Arial"/>
              </a:rPr>
              <a:t>it </a:t>
            </a:r>
            <a:r>
              <a:rPr dirty="0" sz="800" spc="-5">
                <a:latin typeface="Arial"/>
                <a:cs typeface="Arial"/>
              </a:rPr>
              <a:t>would not be lawful </a:t>
            </a:r>
            <a:r>
              <a:rPr dirty="0" sz="800">
                <a:latin typeface="Arial"/>
                <a:cs typeface="Arial"/>
              </a:rPr>
              <a:t>to make such </a:t>
            </a:r>
            <a:r>
              <a:rPr dirty="0" sz="800" spc="-5">
                <a:latin typeface="Arial"/>
                <a:cs typeface="Arial"/>
              </a:rPr>
              <a:t>an offer. No </a:t>
            </a:r>
            <a:r>
              <a:rPr dirty="0" sz="800">
                <a:latin typeface="Arial"/>
                <a:cs typeface="Arial"/>
              </a:rPr>
              <a:t>action </a:t>
            </a:r>
            <a:r>
              <a:rPr dirty="0" sz="800" spc="-5">
                <a:latin typeface="Arial"/>
                <a:cs typeface="Arial"/>
              </a:rPr>
              <a:t>has been taken, or will be  taken, </a:t>
            </a:r>
            <a:r>
              <a:rPr dirty="0" sz="800">
                <a:latin typeface="Arial"/>
                <a:cs typeface="Arial"/>
              </a:rPr>
              <a:t>to </a:t>
            </a:r>
            <a:r>
              <a:rPr dirty="0" sz="800" spc="-5">
                <a:latin typeface="Arial"/>
                <a:cs typeface="Arial"/>
              </a:rPr>
              <a:t>register or qualify units </a:t>
            </a:r>
            <a:r>
              <a:rPr dirty="0" sz="800">
                <a:latin typeface="Arial"/>
                <a:cs typeface="Arial"/>
              </a:rPr>
              <a:t>in the </a:t>
            </a:r>
            <a:r>
              <a:rPr dirty="0" sz="800" spc="-5">
                <a:latin typeface="Arial"/>
                <a:cs typeface="Arial"/>
              </a:rPr>
              <a:t>Fund or otherwise </a:t>
            </a:r>
            <a:r>
              <a:rPr dirty="0" sz="800">
                <a:latin typeface="Arial"/>
                <a:cs typeface="Arial"/>
              </a:rPr>
              <a:t>permit </a:t>
            </a:r>
            <a:r>
              <a:rPr dirty="0" sz="800" spc="-5">
                <a:latin typeface="Arial"/>
                <a:cs typeface="Arial"/>
              </a:rPr>
              <a:t>an offering of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Fund </a:t>
            </a:r>
            <a:r>
              <a:rPr dirty="0" sz="800">
                <a:latin typeface="Arial"/>
                <a:cs typeface="Arial"/>
              </a:rPr>
              <a:t>in </a:t>
            </a:r>
            <a:r>
              <a:rPr dirty="0" sz="800" spc="-5">
                <a:latin typeface="Arial"/>
                <a:cs typeface="Arial"/>
              </a:rPr>
              <a:t>any jurisdiction outside </a:t>
            </a:r>
            <a:r>
              <a:rPr dirty="0" sz="800">
                <a:latin typeface="Arial"/>
                <a:cs typeface="Arial"/>
              </a:rPr>
              <a:t>Australia. </a:t>
            </a:r>
            <a:r>
              <a:rPr dirty="0" sz="800" spc="-5">
                <a:latin typeface="Arial"/>
                <a:cs typeface="Arial"/>
              </a:rPr>
              <a:t>Persons not </a:t>
            </a:r>
            <a:r>
              <a:rPr dirty="0" sz="800">
                <a:latin typeface="Arial"/>
                <a:cs typeface="Arial"/>
              </a:rPr>
              <a:t>in Australia </a:t>
            </a:r>
            <a:r>
              <a:rPr dirty="0" sz="800" spc="-10">
                <a:latin typeface="Arial"/>
                <a:cs typeface="Arial"/>
              </a:rPr>
              <a:t>who </a:t>
            </a:r>
            <a:r>
              <a:rPr dirty="0" sz="800">
                <a:latin typeface="Arial"/>
                <a:cs typeface="Arial"/>
              </a:rPr>
              <a:t>come into </a:t>
            </a:r>
            <a:r>
              <a:rPr dirty="0" sz="800" spc="-5">
                <a:latin typeface="Arial"/>
                <a:cs typeface="Arial"/>
              </a:rPr>
              <a:t>possession of </a:t>
            </a:r>
            <a:r>
              <a:rPr dirty="0" sz="800">
                <a:latin typeface="Arial"/>
                <a:cs typeface="Arial"/>
              </a:rPr>
              <a:t>this </a:t>
            </a:r>
            <a:r>
              <a:rPr dirty="0" sz="800" spc="-5">
                <a:latin typeface="Arial"/>
                <a:cs typeface="Arial"/>
              </a:rPr>
              <a:t>information should  seek advice on </a:t>
            </a:r>
            <a:r>
              <a:rPr dirty="0" sz="800">
                <a:latin typeface="Arial"/>
                <a:cs typeface="Arial"/>
              </a:rPr>
              <a:t>its </a:t>
            </a:r>
            <a:r>
              <a:rPr dirty="0" sz="800" spc="-5">
                <a:latin typeface="Arial"/>
                <a:cs typeface="Arial"/>
              </a:rPr>
              <a:t>provision and distribution, and observe any relevant legal restrictions on using, providing or distributing </a:t>
            </a:r>
            <a:r>
              <a:rPr dirty="0" sz="800">
                <a:latin typeface="Arial"/>
                <a:cs typeface="Arial"/>
              </a:rPr>
              <a:t>it. It is </a:t>
            </a:r>
            <a:r>
              <a:rPr dirty="0" sz="800" spc="-5">
                <a:latin typeface="Arial"/>
                <a:cs typeface="Arial"/>
              </a:rPr>
              <a:t>your responsibility </a:t>
            </a:r>
            <a:r>
              <a:rPr dirty="0" sz="800">
                <a:latin typeface="Arial"/>
                <a:cs typeface="Arial"/>
              </a:rPr>
              <a:t>to comply </a:t>
            </a:r>
            <a:r>
              <a:rPr dirty="0" sz="800" spc="-5">
                <a:latin typeface="Arial"/>
                <a:cs typeface="Arial"/>
              </a:rPr>
              <a:t>with any laws of any country relevant </a:t>
            </a:r>
            <a:r>
              <a:rPr dirty="0" sz="800">
                <a:latin typeface="Arial"/>
                <a:cs typeface="Arial"/>
              </a:rPr>
              <a:t>to  </a:t>
            </a:r>
            <a:r>
              <a:rPr dirty="0" sz="800" spc="-5">
                <a:latin typeface="Arial"/>
                <a:cs typeface="Arial"/>
              </a:rPr>
              <a:t>your application for units </a:t>
            </a:r>
            <a:r>
              <a:rPr dirty="0" sz="800">
                <a:latin typeface="Arial"/>
                <a:cs typeface="Arial"/>
              </a:rPr>
              <a:t>in the </a:t>
            </a:r>
            <a:r>
              <a:rPr dirty="0" sz="800" spc="-5">
                <a:latin typeface="Arial"/>
                <a:cs typeface="Arial"/>
              </a:rPr>
              <a:t>Fund. Prospective investors should not treat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information as advice on legal, </a:t>
            </a:r>
            <a:r>
              <a:rPr dirty="0" sz="800">
                <a:latin typeface="Arial"/>
                <a:cs typeface="Arial"/>
              </a:rPr>
              <a:t>tax </a:t>
            </a:r>
            <a:r>
              <a:rPr dirty="0" sz="800" spc="-5">
                <a:latin typeface="Arial"/>
                <a:cs typeface="Arial"/>
              </a:rPr>
              <a:t>or </a:t>
            </a:r>
            <a:r>
              <a:rPr dirty="0" sz="800">
                <a:latin typeface="Arial"/>
                <a:cs typeface="Arial"/>
              </a:rPr>
              <a:t>investment matters </a:t>
            </a:r>
            <a:r>
              <a:rPr dirty="0" sz="800" spc="-5">
                <a:latin typeface="Arial"/>
                <a:cs typeface="Arial"/>
              </a:rPr>
              <a:t>and should </a:t>
            </a:r>
            <a:r>
              <a:rPr dirty="0" sz="800">
                <a:latin typeface="Arial"/>
                <a:cs typeface="Arial"/>
              </a:rPr>
              <a:t>make </a:t>
            </a:r>
            <a:r>
              <a:rPr dirty="0" sz="800" spc="-5">
                <a:latin typeface="Arial"/>
                <a:cs typeface="Arial"/>
              </a:rPr>
              <a:t>their </a:t>
            </a:r>
            <a:r>
              <a:rPr dirty="0" sz="800" spc="-10">
                <a:latin typeface="Arial"/>
                <a:cs typeface="Arial"/>
              </a:rPr>
              <a:t>own </a:t>
            </a:r>
            <a:r>
              <a:rPr dirty="0" sz="800" spc="-5">
                <a:latin typeface="Arial"/>
                <a:cs typeface="Arial"/>
              </a:rPr>
              <a:t>inquiries and consult professional  advisers as </a:t>
            </a:r>
            <a:r>
              <a:rPr dirty="0" sz="800">
                <a:latin typeface="Arial"/>
                <a:cs typeface="Arial"/>
              </a:rPr>
              <a:t>to </a:t>
            </a:r>
            <a:r>
              <a:rPr dirty="0" sz="800" spc="-5">
                <a:latin typeface="Arial"/>
                <a:cs typeface="Arial"/>
              </a:rPr>
              <a:t>applicable laws, regulations and requirements </a:t>
            </a:r>
            <a:r>
              <a:rPr dirty="0" sz="800">
                <a:latin typeface="Arial"/>
                <a:cs typeface="Arial"/>
              </a:rPr>
              <a:t>in </a:t>
            </a:r>
            <a:r>
              <a:rPr dirty="0" sz="800" spc="-5">
                <a:latin typeface="Arial"/>
                <a:cs typeface="Arial"/>
              </a:rPr>
              <a:t>any particular jurisdiction (including, where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Information </a:t>
            </a:r>
            <a:r>
              <a:rPr dirty="0" sz="800">
                <a:latin typeface="Arial"/>
                <a:cs typeface="Arial"/>
              </a:rPr>
              <a:t>is </a:t>
            </a:r>
            <a:r>
              <a:rPr dirty="0" sz="800" spc="-5">
                <a:latin typeface="Arial"/>
                <a:cs typeface="Arial"/>
              </a:rPr>
              <a:t>received) and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consequences arising from any failure </a:t>
            </a:r>
            <a:r>
              <a:rPr dirty="0" sz="800">
                <a:latin typeface="Arial"/>
                <a:cs typeface="Arial"/>
              </a:rPr>
              <a:t>to </a:t>
            </a:r>
            <a:r>
              <a:rPr dirty="0" sz="800" spc="-5">
                <a:latin typeface="Arial"/>
                <a:cs typeface="Arial"/>
              </a:rPr>
              <a:t>comply, as well  as </a:t>
            </a:r>
            <a:r>
              <a:rPr dirty="0" sz="800">
                <a:latin typeface="Arial"/>
                <a:cs typeface="Arial"/>
              </a:rPr>
              <a:t>the </a:t>
            </a:r>
            <a:r>
              <a:rPr dirty="0" sz="800" spc="-5">
                <a:latin typeface="Arial"/>
                <a:cs typeface="Arial"/>
              </a:rPr>
              <a:t>taxation </a:t>
            </a:r>
            <a:r>
              <a:rPr dirty="0" sz="800">
                <a:latin typeface="Arial"/>
                <a:cs typeface="Arial"/>
              </a:rPr>
              <a:t>implications </a:t>
            </a:r>
            <a:r>
              <a:rPr dirty="0" sz="800" spc="-5">
                <a:latin typeface="Arial"/>
                <a:cs typeface="Arial"/>
              </a:rPr>
              <a:t>of investing </a:t>
            </a:r>
            <a:r>
              <a:rPr dirty="0" sz="800">
                <a:latin typeface="Arial"/>
                <a:cs typeface="Arial"/>
              </a:rPr>
              <a:t>in the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Fund.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6616655"/>
            <a:ext cx="85121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 2018 </a:t>
            </a:r>
            <a:r>
              <a:rPr dirty="0" sz="700" spc="-5">
                <a:latin typeface="Arial"/>
                <a:cs typeface="Arial"/>
              </a:rPr>
              <a:t>* Occupied </a:t>
            </a:r>
            <a:r>
              <a:rPr dirty="0" sz="700" spc="-10">
                <a:latin typeface="Arial"/>
                <a:cs typeface="Arial"/>
              </a:rPr>
              <a:t>areas </a:t>
            </a:r>
            <a:r>
              <a:rPr dirty="0" sz="700" spc="-5">
                <a:latin typeface="Arial"/>
                <a:cs typeface="Arial"/>
              </a:rPr>
              <a:t>include those subject to a </a:t>
            </a:r>
            <a:r>
              <a:rPr dirty="0" sz="700" spc="-10">
                <a:latin typeface="Arial"/>
                <a:cs typeface="Arial"/>
              </a:rPr>
              <a:t>rental guarantee</a:t>
            </a:r>
            <a:r>
              <a:rPr dirty="0" sz="700" spc="16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** </a:t>
            </a:r>
            <a:r>
              <a:rPr dirty="0" sz="700" spc="-10">
                <a:latin typeface="Arial"/>
                <a:cs typeface="Arial"/>
              </a:rPr>
              <a:t>Excludes extension to the centre which </a:t>
            </a:r>
            <a:r>
              <a:rPr dirty="0" sz="700" spc="-5">
                <a:latin typeface="Arial"/>
                <a:cs typeface="Arial"/>
              </a:rPr>
              <a:t>is </a:t>
            </a:r>
            <a:r>
              <a:rPr dirty="0" sz="700" spc="-10">
                <a:latin typeface="Arial"/>
                <a:cs typeface="Arial"/>
              </a:rPr>
              <a:t>currently under </a:t>
            </a:r>
            <a:r>
              <a:rPr dirty="0" sz="700" spc="-5">
                <a:latin typeface="Arial"/>
                <a:cs typeface="Arial"/>
              </a:rPr>
              <a:t>construction </a:t>
            </a:r>
            <a:r>
              <a:rPr dirty="0" sz="700" spc="-10">
                <a:latin typeface="Arial"/>
                <a:cs typeface="Arial"/>
              </a:rPr>
              <a:t>and </a:t>
            </a:r>
            <a:r>
              <a:rPr dirty="0" sz="700" spc="-5">
                <a:latin typeface="Arial"/>
                <a:cs typeface="Arial"/>
              </a:rPr>
              <a:t>is </a:t>
            </a:r>
            <a:r>
              <a:rPr dirty="0" sz="700" spc="-10">
                <a:latin typeface="Arial"/>
                <a:cs typeface="Arial"/>
              </a:rPr>
              <a:t>expected </a:t>
            </a:r>
            <a:r>
              <a:rPr dirty="0" sz="700" spc="-5">
                <a:latin typeface="Arial"/>
                <a:cs typeface="Arial"/>
              </a:rPr>
              <a:t>to settle in</a:t>
            </a:r>
            <a:r>
              <a:rPr dirty="0" sz="700" spc="1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Q4/2018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73175" y="6582047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43179" y="965662"/>
          <a:ext cx="9217025" cy="5544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3910"/>
                <a:gridCol w="682625"/>
                <a:gridCol w="813435"/>
                <a:gridCol w="744854"/>
                <a:gridCol w="859154"/>
                <a:gridCol w="728979"/>
                <a:gridCol w="956945"/>
                <a:gridCol w="861059"/>
                <a:gridCol w="787400"/>
                <a:gridCol w="708025"/>
              </a:tblGrid>
              <a:tr h="34099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Property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State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Sector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Val.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$m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ts val="11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R="9525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portfolio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Cap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rate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ts val="11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R="10795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valuation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Occ.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5115">
                        <a:lnSpc>
                          <a:spcPct val="1000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Rate*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ts val="11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of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7399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tenants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100"/>
                        </a:lnSpc>
                      </a:pPr>
                      <a:r>
                        <a:rPr dirty="0" sz="1000" spc="-15" b="1">
                          <a:latin typeface="Arial"/>
                          <a:cs typeface="Arial"/>
                        </a:rPr>
                        <a:t>WALE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years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Casula Mall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NSW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Retail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207.00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5146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11.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9%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5.50%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4.0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0E8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Stud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Park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Shopping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Centre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VIC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Retail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155.00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8.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9%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5.75%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99.1%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Gasworks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Plaza**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1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QLD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Retail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146.80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8.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4%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4.7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Brickworks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501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QLD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Retail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137.60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7.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9%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5.25%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96.2%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124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Walker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St, North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Sydney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NSW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Office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118.00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6.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8%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5.75%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88.8%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Bond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One,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Sydney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NSW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Office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111.00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6.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4%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5.75%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12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Moore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St,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Canberra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82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ACT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Office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53.00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3.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7.75%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91.6%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3.0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636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Kilda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Rd,</a:t>
                      </a:r>
                      <a:r>
                        <a:rPr dirty="0" sz="100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Melbourne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VIC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Office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5.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7%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6.00%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425 Collins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St,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Melbourne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VIC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Office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39.20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2%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199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Grey St,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Brisbane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501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QLD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Office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93.00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5.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3%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6.75%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4.1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Gasworks Workspace,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Brisbane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1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QLD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Office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72.50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4.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2%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6.25%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4.7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33 Park Rd,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Brisbane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501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QLD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Office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49.30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8%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7.25%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Stanley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House,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Brisbane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1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QLD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Office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28.00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6%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6.15%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4.4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Connect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Corporate Centre,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Blg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NSW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Industrial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46.00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6%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5.75%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6.6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Connect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Corporate Centre,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Blg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NSW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Industrial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102.00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5.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9%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5.25%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11.0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5715">
                        <a:lnSpc>
                          <a:spcPts val="1130"/>
                        </a:lnSpc>
                        <a:spcBef>
                          <a:spcPts val="1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1B Unwin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St,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Rosehill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ts val="1130"/>
                        </a:lnSpc>
                        <a:spcBef>
                          <a:spcPts val="1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NSW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1130"/>
                        </a:lnSpc>
                        <a:spcBef>
                          <a:spcPts val="1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Industrial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130"/>
                        </a:lnSpc>
                        <a:spcBef>
                          <a:spcPts val="1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26.90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14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7.00%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ts val="1130"/>
                        </a:lnSpc>
                        <a:spcBef>
                          <a:spcPts val="1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ts val="114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ts val="1145"/>
                        </a:lnSpc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1145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20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Holbeche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Rd,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Arndell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Park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NSW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Industrial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16.40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0.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9%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6.50%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4.9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5715">
                        <a:lnSpc>
                          <a:spcPts val="1190"/>
                        </a:lnSpc>
                        <a:spcBef>
                          <a:spcPts val="8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Central </a:t>
                      </a:r>
                      <a:r>
                        <a:rPr dirty="0" sz="1000" spc="0">
                          <a:latin typeface="Arial"/>
                          <a:cs typeface="Arial"/>
                        </a:rPr>
                        <a:t>West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DC,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Laverton</a:t>
                      </a:r>
                      <a:r>
                        <a:rPr dirty="0" sz="10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North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 algn="ctr" marL="48895">
                        <a:lnSpc>
                          <a:spcPts val="1190"/>
                        </a:lnSpc>
                        <a:spcBef>
                          <a:spcPts val="8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VIC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1190"/>
                        </a:lnSpc>
                        <a:spcBef>
                          <a:spcPts val="8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Industrial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1190"/>
                        </a:lnSpc>
                        <a:spcBef>
                          <a:spcPts val="8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52.85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3.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6.75%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ts val="1190"/>
                        </a:lnSpc>
                        <a:spcBef>
                          <a:spcPts val="8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/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85"/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704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Lorimer St, Port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Melbourne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VIC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Industrial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40.00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3%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5.75%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97.1%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5.2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Pound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West,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Dandenong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VIC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Industrial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20.00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6.75%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200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Greens Rd,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Dandenong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VIC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Industrial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23.85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4%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6.50%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4.5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solidFill>
                      <a:srgbClr val="E0E8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121 Evans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Rd,</a:t>
                      </a:r>
                      <a:r>
                        <a:rPr dirty="0" sz="100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Salisbury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501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QLD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Industrial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33.00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9%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7.75%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</a:tr>
              <a:tr h="213995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Acacia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Gate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Industrial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Estate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1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QLD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Industrial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20.00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7.75%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69.0%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2.4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solidFill>
                      <a:srgbClr val="E0E8F5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7-9 French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Ave,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Brendale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501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QLD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Industrial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18.60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7.25%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/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</a:tr>
              <a:tr h="20320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Second Ave, Mawson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Lakes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88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Industrial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32.65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63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1.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9%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7.50%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Mar-2018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100.0%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12.7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159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0E8F5"/>
                    </a:solidFil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5715">
                        <a:lnSpc>
                          <a:spcPts val="1110"/>
                        </a:lnSpc>
                        <a:spcBef>
                          <a:spcPts val="19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1110"/>
                        </a:lnSpc>
                        <a:spcBef>
                          <a:spcPts val="19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1,742.7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267970">
                        <a:lnSpc>
                          <a:spcPts val="1110"/>
                        </a:lnSpc>
                        <a:spcBef>
                          <a:spcPts val="19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100%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ts val="1110"/>
                        </a:lnSpc>
                        <a:spcBef>
                          <a:spcPts val="19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6.0%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1110"/>
                        </a:lnSpc>
                        <a:spcBef>
                          <a:spcPts val="19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97.6%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ts val="1110"/>
                        </a:lnSpc>
                        <a:spcBef>
                          <a:spcPts val="19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385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ts val="1110"/>
                        </a:lnSpc>
                        <a:spcBef>
                          <a:spcPts val="19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4.2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6022340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25" b="1">
                <a:solidFill>
                  <a:srgbClr val="0075AD"/>
                </a:solidFill>
                <a:latin typeface="Arial"/>
                <a:cs typeface="Arial"/>
              </a:rPr>
              <a:t>TRANSPARENT 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INVESTOR</a:t>
            </a:r>
            <a:r>
              <a:rPr dirty="0" spc="4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DISCLOSURE</a:t>
            </a:r>
          </a:p>
          <a:p>
            <a:pPr marL="12700">
              <a:lnSpc>
                <a:spcPts val="1810"/>
              </a:lnSpc>
            </a:pP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INCLUDING </a:t>
            </a:r>
            <a:r>
              <a:rPr dirty="0" sz="1800" spc="-25" b="0">
                <a:solidFill>
                  <a:srgbClr val="0075AD"/>
                </a:solidFill>
                <a:latin typeface="Arial"/>
                <a:cs typeface="Arial"/>
              </a:rPr>
              <a:t>QUARTERLY </a:t>
            </a:r>
            <a:r>
              <a:rPr dirty="0" sz="1800" spc="-35" b="0">
                <a:solidFill>
                  <a:srgbClr val="0075AD"/>
                </a:solidFill>
                <a:latin typeface="Arial"/>
                <a:cs typeface="Arial"/>
              </a:rPr>
              <a:t>VALUATION</a:t>
            </a:r>
            <a:r>
              <a:rPr dirty="0" sz="1800" spc="-1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10" b="0">
                <a:solidFill>
                  <a:srgbClr val="0075AD"/>
                </a:solidFill>
                <a:latin typeface="Arial"/>
                <a:cs typeface="Arial"/>
              </a:rPr>
              <a:t>SUMMARY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6395826"/>
            <a:ext cx="545846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*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Source: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AMP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Capital,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as</a:t>
            </a:r>
            <a:r>
              <a:rPr dirty="0" sz="700" spc="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at</a:t>
            </a:r>
            <a:r>
              <a:rPr dirty="0" sz="700" spc="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31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**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This should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be</a:t>
            </a:r>
            <a:r>
              <a:rPr dirty="0" sz="700" spc="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read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in</a:t>
            </a:r>
            <a:r>
              <a:rPr dirty="0" sz="700" spc="-1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conjunction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with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the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Fund’s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Product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Disclosure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Statement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(PDS)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21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4520565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35" b="1">
                <a:solidFill>
                  <a:srgbClr val="0075AD"/>
                </a:solidFill>
                <a:latin typeface="Arial"/>
                <a:cs typeface="Arial"/>
              </a:rPr>
              <a:t>WAPF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OFFERS A</a:t>
            </a:r>
            <a:r>
              <a:rPr dirty="0" spc="-18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‘LOW-DEBT’</a:t>
            </a:r>
          </a:p>
          <a:p>
            <a:pPr marL="12700">
              <a:lnSpc>
                <a:spcPts val="1810"/>
              </a:lnSpc>
            </a:pP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COMMERCIAL PROPERTY FUND</a:t>
            </a:r>
            <a:r>
              <a:rPr dirty="0" sz="1800" spc="-13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OPTION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64762" y="1550441"/>
          <a:ext cx="5636260" cy="3513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0995"/>
                <a:gridCol w="1425575"/>
                <a:gridCol w="1472565"/>
                <a:gridCol w="1108075"/>
              </a:tblGrid>
              <a:tr h="3498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BANK</a:t>
                      </a:r>
                      <a:r>
                        <a:rPr dirty="0" sz="12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FACILITIES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5A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92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5A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36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5A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87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5AD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Facility size: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922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$250</a:t>
                      </a:r>
                      <a:r>
                        <a:rPr dirty="0" sz="1200" spc="-9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923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$200</a:t>
                      </a:r>
                      <a:r>
                        <a:rPr dirty="0" sz="1200" spc="-9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87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$450</a:t>
                      </a:r>
                      <a:r>
                        <a:rPr dirty="0" sz="1200" spc="-9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E3"/>
                    </a:solidFill>
                  </a:tcPr>
                </a:tc>
              </a:tr>
              <a:tr h="414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C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4940" marR="109220" indent="3409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$125</a:t>
                      </a:r>
                      <a:r>
                        <a:rPr dirty="0" sz="1200" spc="-8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million  3 </a:t>
                      </a:r>
                      <a:r>
                        <a:rPr dirty="0" sz="1200" spc="-2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year,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July</a:t>
                      </a:r>
                      <a:r>
                        <a:rPr dirty="0" sz="1200" spc="-3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2019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54940" marR="109220" indent="34099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$125</a:t>
                      </a:r>
                      <a:r>
                        <a:rPr dirty="0" sz="1200" spc="-8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million  5 </a:t>
                      </a:r>
                      <a:r>
                        <a:rPr dirty="0" sz="1200" spc="-2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year,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July</a:t>
                      </a:r>
                      <a:r>
                        <a:rPr dirty="0" sz="1200" spc="-3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89230" indent="3333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$200</a:t>
                      </a:r>
                      <a:r>
                        <a:rPr dirty="0" sz="1200" spc="-8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million  3 </a:t>
                      </a:r>
                      <a:r>
                        <a:rPr dirty="0" sz="1200" spc="-2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year,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Feb</a:t>
                      </a:r>
                      <a:r>
                        <a:rPr dirty="0" sz="1200" spc="-2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CF1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97155">
                        <a:lnSpc>
                          <a:spcPts val="1375"/>
                        </a:lnSpc>
                      </a:pPr>
                      <a:r>
                        <a:rPr dirty="0" sz="1200" spc="-1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Tranches: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1"/>
                    </a:solidFill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200" spc="-4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drawn: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r" marR="109220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$125</a:t>
                      </a:r>
                      <a:r>
                        <a:rPr dirty="0" sz="1200" spc="-9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r" marR="189230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$175</a:t>
                      </a:r>
                      <a:r>
                        <a:rPr dirty="0" sz="1200" spc="-9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r" marR="78740">
                        <a:lnSpc>
                          <a:spcPct val="100000"/>
                        </a:lnSpc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$300</a:t>
                      </a:r>
                      <a:r>
                        <a:rPr dirty="0" sz="1200" spc="-9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E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Approx. interest</a:t>
                      </a:r>
                      <a:r>
                        <a:rPr dirty="0" sz="1200" spc="-4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(on </a:t>
                      </a:r>
                      <a:r>
                        <a:rPr dirty="0" sz="11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drawn</a:t>
                      </a:r>
                      <a:r>
                        <a:rPr dirty="0" sz="1100" spc="-3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debt)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858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859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200" spc="-2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fee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(on </a:t>
                      </a:r>
                      <a:r>
                        <a:rPr dirty="0" sz="11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undrawn</a:t>
                      </a:r>
                      <a:r>
                        <a:rPr dirty="0" sz="1100" spc="-3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debt)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858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54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859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46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E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53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271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D6E3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Fund</a:t>
                      </a:r>
                      <a:r>
                        <a:rPr dirty="0" sz="1200" spc="-2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Gearing: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15.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CF1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47952" y="1451056"/>
            <a:ext cx="2599690" cy="300799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200" spc="-20" b="1">
                <a:solidFill>
                  <a:srgbClr val="0075AD"/>
                </a:solidFill>
                <a:latin typeface="Arial"/>
                <a:cs typeface="Arial"/>
              </a:rPr>
              <a:t>Target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Gearing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&gt;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0-15%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gross</a:t>
            </a:r>
            <a:r>
              <a:rPr dirty="0" sz="1200" spc="7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assets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Allowable Gearing</a:t>
            </a:r>
            <a:r>
              <a:rPr dirty="0" sz="120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**</a:t>
            </a:r>
            <a:endParaRPr sz="1200">
              <a:latin typeface="Arial"/>
              <a:cs typeface="Arial"/>
            </a:endParaRPr>
          </a:p>
          <a:p>
            <a:pPr marL="201295" marR="51435" indent="-189230">
              <a:lnSpc>
                <a:spcPct val="100000"/>
              </a:lnSpc>
              <a:spcBef>
                <a:spcPts val="695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&gt;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Max.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25%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gross assets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 time the debt is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drawn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Debt</a:t>
            </a: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Sourcing</a:t>
            </a:r>
            <a:endParaRPr sz="1200">
              <a:latin typeface="Arial"/>
              <a:cs typeface="Arial"/>
            </a:endParaRPr>
          </a:p>
          <a:p>
            <a:pPr marL="201295" marR="305435" indent="-189230">
              <a:lnSpc>
                <a:spcPct val="100000"/>
              </a:lnSpc>
              <a:spcBef>
                <a:spcPts val="695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&gt;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Debt is sourced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major  Australian</a:t>
            </a:r>
            <a:r>
              <a:rPr dirty="0" sz="1200" spc="-3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banks</a:t>
            </a:r>
            <a:endParaRPr sz="1200">
              <a:latin typeface="Arial"/>
              <a:cs typeface="Arial"/>
            </a:endParaRPr>
          </a:p>
          <a:p>
            <a:pPr marL="201295" marR="5080" indent="-189230">
              <a:lnSpc>
                <a:spcPct val="100000"/>
              </a:lnSpc>
              <a:spcBef>
                <a:spcPts val="685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&gt; The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Fund’s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interest rate is currently  3.13%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6395826"/>
            <a:ext cx="484695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*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This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slide is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to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be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read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in conjunction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with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the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Product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Disclosure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Statement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(PDS)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for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the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Fund,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dated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22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February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1466215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RISKS</a:t>
            </a:r>
            <a:r>
              <a:rPr dirty="0" spc="-7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5AD"/>
                </a:solidFill>
                <a:latin typeface="Arial"/>
                <a:cs typeface="Arial"/>
              </a:rPr>
              <a:t>OF</a:t>
            </a:r>
          </a:p>
          <a:p>
            <a:pPr marL="12700">
              <a:lnSpc>
                <a:spcPts val="1810"/>
              </a:lnSpc>
            </a:pP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INVESTING*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4043" y="1521293"/>
            <a:ext cx="2088514" cy="417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Property</a:t>
            </a:r>
            <a:r>
              <a:rPr dirty="0" sz="14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investments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307100"/>
              </a:lnSpc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Share market investments  Interest</a:t>
            </a:r>
            <a:r>
              <a:rPr dirty="0" sz="1400" spc="-4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rates</a:t>
            </a:r>
            <a:endParaRPr sz="1400">
              <a:latin typeface="Arial"/>
              <a:cs typeface="Arial"/>
            </a:endParaRPr>
          </a:p>
          <a:p>
            <a:pPr marL="12700" marR="1190625">
              <a:lnSpc>
                <a:spcPct val="307100"/>
              </a:lnSpc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Gearing  Liquidity  </a:t>
            </a:r>
            <a:r>
              <a:rPr dirty="0" sz="1400" spc="-10">
                <a:solidFill>
                  <a:srgbClr val="0075AD"/>
                </a:solidFill>
                <a:latin typeface="Arial"/>
                <a:cs typeface="Arial"/>
              </a:rPr>
              <a:t>D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e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r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i</a:t>
            </a:r>
            <a:r>
              <a:rPr dirty="0" sz="1400" spc="-20">
                <a:solidFill>
                  <a:srgbClr val="0075AD"/>
                </a:solidFill>
                <a:latin typeface="Arial"/>
                <a:cs typeface="Arial"/>
              </a:rPr>
              <a:t>v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a</a:t>
            </a:r>
            <a:r>
              <a:rPr dirty="0" sz="1400" spc="0">
                <a:solidFill>
                  <a:srgbClr val="0075AD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i</a:t>
            </a:r>
            <a:r>
              <a:rPr dirty="0" sz="1400" spc="-20">
                <a:solidFill>
                  <a:srgbClr val="0075AD"/>
                </a:solidFill>
                <a:latin typeface="Arial"/>
                <a:cs typeface="Arial"/>
              </a:rPr>
              <a:t>v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e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Fund</a:t>
            </a:r>
            <a:r>
              <a:rPr dirty="0" sz="1400" spc="-2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termination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72639" y="4123944"/>
            <a:ext cx="313943" cy="312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42160" y="3429000"/>
            <a:ext cx="380999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07692" y="1496567"/>
            <a:ext cx="324599" cy="306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54351" y="2144267"/>
            <a:ext cx="377951" cy="356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80260" y="2781300"/>
            <a:ext cx="385571" cy="3139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68068" y="4724400"/>
            <a:ext cx="318515" cy="429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65020" y="5426964"/>
            <a:ext cx="316991" cy="4297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1137" y="2756866"/>
            <a:ext cx="3213100" cy="894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42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5-YEAR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ts val="3420"/>
              </a:lnSpc>
            </a:pPr>
            <a:r>
              <a:rPr dirty="0" sz="3200" spc="-5" b="1">
                <a:solidFill>
                  <a:srgbClr val="FFFFFF"/>
                </a:solidFill>
                <a:latin typeface="Arial Black"/>
                <a:cs typeface="Arial Black"/>
              </a:rPr>
              <a:t>FUND</a:t>
            </a:r>
            <a:r>
              <a:rPr dirty="0" sz="3200" spc="-75" b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REVIEW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2503" y="3940302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 h="0">
                <a:moveTo>
                  <a:pt x="0" y="0"/>
                </a:moveTo>
                <a:lnTo>
                  <a:pt x="5457444" y="0"/>
                </a:lnTo>
              </a:path>
            </a:pathLst>
          </a:custGeom>
          <a:ln w="1676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6395826"/>
            <a:ext cx="35350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Source: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AMP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Capital,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as</a:t>
            </a:r>
            <a:r>
              <a:rPr dirty="0" sz="700" spc="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at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31</a:t>
            </a:r>
            <a:r>
              <a:rPr dirty="0" sz="700" spc="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December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2017.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Returns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shown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before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tax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and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after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fees.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5843" y="2466638"/>
            <a:ext cx="83185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Di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r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u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: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Growth: 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Total: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1451" y="2466638"/>
            <a:ext cx="375285" cy="84836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7.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0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u="sng" sz="1200">
                <a:solidFill>
                  <a:srgbClr val="0075AD"/>
                </a:solidFill>
                <a:uFill>
                  <a:solidFill>
                    <a:srgbClr val="0075AD"/>
                  </a:solidFill>
                </a:uFill>
                <a:latin typeface="Arial"/>
                <a:cs typeface="Arial"/>
              </a:rPr>
              <a:t>2.</a:t>
            </a:r>
            <a:r>
              <a:rPr dirty="0" u="sng" sz="1200" spc="-5">
                <a:solidFill>
                  <a:srgbClr val="0075AD"/>
                </a:solidFill>
                <a:uFill>
                  <a:solidFill>
                    <a:srgbClr val="0075AD"/>
                  </a:solidFill>
                </a:uFill>
                <a:latin typeface="Arial"/>
                <a:cs typeface="Arial"/>
              </a:rPr>
              <a:t>3</a:t>
            </a:r>
            <a:r>
              <a:rPr dirty="0" u="sng" sz="1200" spc="-5">
                <a:solidFill>
                  <a:srgbClr val="0075AD"/>
                </a:solidFill>
                <a:uFill>
                  <a:solidFill>
                    <a:srgbClr val="0075AD"/>
                  </a:solidFill>
                </a:u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9.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3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1141" y="1646431"/>
            <a:ext cx="16243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75AD"/>
                </a:solidFill>
                <a:latin typeface="Arial"/>
                <a:cs typeface="Arial"/>
              </a:rPr>
              <a:t>5-year</a:t>
            </a:r>
            <a:r>
              <a:rPr dirty="0" sz="1800" spc="-4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75AD"/>
                </a:solidFill>
                <a:latin typeface="Arial"/>
                <a:cs typeface="Arial"/>
              </a:rPr>
              <a:t>Returns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3644265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FIVE YEAR</a:t>
            </a:r>
            <a:r>
              <a:rPr dirty="0" spc="-5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RETURNS:</a:t>
            </a:r>
          </a:p>
          <a:p>
            <a:pPr marL="12700">
              <a:lnSpc>
                <a:spcPts val="2050"/>
              </a:lnSpc>
            </a:pP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DISTRIBUTION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AND</a:t>
            </a:r>
            <a:r>
              <a:rPr dirty="0" sz="2000" spc="-14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GROWTH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98635" y="406755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 h="0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91271" y="406755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6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83907" y="406755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6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76544" y="406755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69179" y="406755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78223" y="406755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98635" y="3692652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 h="0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91271" y="3692652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6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83907" y="3692652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6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76544" y="3692652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69179" y="3692652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78223" y="3692652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91271" y="3316223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79" h="0">
                <a:moveTo>
                  <a:pt x="0" y="0"/>
                </a:moveTo>
                <a:lnTo>
                  <a:pt x="1223772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883907" y="3316223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6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76544" y="3316223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69179" y="3316223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078223" y="3316223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883907" y="2939795"/>
            <a:ext cx="2231390" cy="0"/>
          </a:xfrm>
          <a:custGeom>
            <a:avLst/>
            <a:gdLst/>
            <a:ahLst/>
            <a:cxnLst/>
            <a:rect l="l" t="t" r="r" b="b"/>
            <a:pathLst>
              <a:path w="2231390" h="0">
                <a:moveTo>
                  <a:pt x="0" y="0"/>
                </a:moveTo>
                <a:lnTo>
                  <a:pt x="2231136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76544" y="293979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869179" y="293979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78223" y="293979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76544" y="2563367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 h="0">
                <a:moveTo>
                  <a:pt x="0" y="0"/>
                </a:moveTo>
                <a:lnTo>
                  <a:pt x="3238500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869179" y="2563367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78223" y="2563367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78223" y="2186939"/>
            <a:ext cx="5036820" cy="0"/>
          </a:xfrm>
          <a:custGeom>
            <a:avLst/>
            <a:gdLst/>
            <a:ahLst/>
            <a:cxnLst/>
            <a:rect l="l" t="t" r="r" b="b"/>
            <a:pathLst>
              <a:path w="5036820" h="0">
                <a:moveTo>
                  <a:pt x="0" y="0"/>
                </a:moveTo>
                <a:lnTo>
                  <a:pt x="5036820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94632" y="2924555"/>
            <a:ext cx="574675" cy="1519555"/>
          </a:xfrm>
          <a:custGeom>
            <a:avLst/>
            <a:gdLst/>
            <a:ahLst/>
            <a:cxnLst/>
            <a:rect l="l" t="t" r="r" b="b"/>
            <a:pathLst>
              <a:path w="574675" h="1519554">
                <a:moveTo>
                  <a:pt x="574548" y="0"/>
                </a:moveTo>
                <a:lnTo>
                  <a:pt x="0" y="0"/>
                </a:lnTo>
                <a:lnTo>
                  <a:pt x="0" y="1519427"/>
                </a:lnTo>
                <a:lnTo>
                  <a:pt x="574548" y="1519427"/>
                </a:lnTo>
                <a:lnTo>
                  <a:pt x="574548" y="0"/>
                </a:lnTo>
                <a:close/>
              </a:path>
            </a:pathLst>
          </a:custGeom>
          <a:solidFill>
            <a:srgbClr val="91B9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01996" y="3041904"/>
            <a:ext cx="574675" cy="1402080"/>
          </a:xfrm>
          <a:custGeom>
            <a:avLst/>
            <a:gdLst/>
            <a:ahLst/>
            <a:cxnLst/>
            <a:rect l="l" t="t" r="r" b="b"/>
            <a:pathLst>
              <a:path w="574675" h="1402079">
                <a:moveTo>
                  <a:pt x="574548" y="0"/>
                </a:moveTo>
                <a:lnTo>
                  <a:pt x="0" y="0"/>
                </a:lnTo>
                <a:lnTo>
                  <a:pt x="0" y="1402080"/>
                </a:lnTo>
                <a:lnTo>
                  <a:pt x="574548" y="1402080"/>
                </a:lnTo>
                <a:lnTo>
                  <a:pt x="574548" y="0"/>
                </a:lnTo>
                <a:close/>
              </a:path>
            </a:pathLst>
          </a:custGeom>
          <a:solidFill>
            <a:srgbClr val="91B9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09359" y="3127248"/>
            <a:ext cx="574675" cy="1316990"/>
          </a:xfrm>
          <a:custGeom>
            <a:avLst/>
            <a:gdLst/>
            <a:ahLst/>
            <a:cxnLst/>
            <a:rect l="l" t="t" r="r" b="b"/>
            <a:pathLst>
              <a:path w="574675" h="1316989">
                <a:moveTo>
                  <a:pt x="574547" y="0"/>
                </a:moveTo>
                <a:lnTo>
                  <a:pt x="0" y="0"/>
                </a:lnTo>
                <a:lnTo>
                  <a:pt x="0" y="1316736"/>
                </a:lnTo>
                <a:lnTo>
                  <a:pt x="574547" y="1316736"/>
                </a:lnTo>
                <a:lnTo>
                  <a:pt x="574547" y="0"/>
                </a:lnTo>
                <a:close/>
              </a:path>
            </a:pathLst>
          </a:custGeom>
          <a:solidFill>
            <a:srgbClr val="91B9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316723" y="3268979"/>
            <a:ext cx="574675" cy="1175385"/>
          </a:xfrm>
          <a:custGeom>
            <a:avLst/>
            <a:gdLst/>
            <a:ahLst/>
            <a:cxnLst/>
            <a:rect l="l" t="t" r="r" b="b"/>
            <a:pathLst>
              <a:path w="574675" h="1175385">
                <a:moveTo>
                  <a:pt x="574548" y="0"/>
                </a:moveTo>
                <a:lnTo>
                  <a:pt x="0" y="0"/>
                </a:lnTo>
                <a:lnTo>
                  <a:pt x="0" y="1175003"/>
                </a:lnTo>
                <a:lnTo>
                  <a:pt x="574548" y="1175003"/>
                </a:lnTo>
                <a:lnTo>
                  <a:pt x="574548" y="0"/>
                </a:lnTo>
                <a:close/>
              </a:path>
            </a:pathLst>
          </a:custGeom>
          <a:solidFill>
            <a:srgbClr val="91B9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324088" y="3316223"/>
            <a:ext cx="574675" cy="1127760"/>
          </a:xfrm>
          <a:custGeom>
            <a:avLst/>
            <a:gdLst/>
            <a:ahLst/>
            <a:cxnLst/>
            <a:rect l="l" t="t" r="r" b="b"/>
            <a:pathLst>
              <a:path w="574675" h="1127760">
                <a:moveTo>
                  <a:pt x="574548" y="0"/>
                </a:moveTo>
                <a:lnTo>
                  <a:pt x="0" y="0"/>
                </a:lnTo>
                <a:lnTo>
                  <a:pt x="0" y="1127760"/>
                </a:lnTo>
                <a:lnTo>
                  <a:pt x="574548" y="1127760"/>
                </a:lnTo>
                <a:lnTo>
                  <a:pt x="574548" y="0"/>
                </a:lnTo>
                <a:close/>
              </a:path>
            </a:pathLst>
          </a:custGeom>
          <a:solidFill>
            <a:srgbClr val="91B9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94632" y="2307335"/>
            <a:ext cx="574675" cy="617220"/>
          </a:xfrm>
          <a:custGeom>
            <a:avLst/>
            <a:gdLst/>
            <a:ahLst/>
            <a:cxnLst/>
            <a:rect l="l" t="t" r="r" b="b"/>
            <a:pathLst>
              <a:path w="574675" h="617219">
                <a:moveTo>
                  <a:pt x="574548" y="0"/>
                </a:moveTo>
                <a:lnTo>
                  <a:pt x="0" y="0"/>
                </a:lnTo>
                <a:lnTo>
                  <a:pt x="0" y="617220"/>
                </a:lnTo>
                <a:lnTo>
                  <a:pt x="574548" y="617220"/>
                </a:lnTo>
                <a:lnTo>
                  <a:pt x="574548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301996" y="2388107"/>
            <a:ext cx="574675" cy="654050"/>
          </a:xfrm>
          <a:custGeom>
            <a:avLst/>
            <a:gdLst/>
            <a:ahLst/>
            <a:cxnLst/>
            <a:rect l="l" t="t" r="r" b="b"/>
            <a:pathLst>
              <a:path w="574675" h="654050">
                <a:moveTo>
                  <a:pt x="574548" y="0"/>
                </a:moveTo>
                <a:lnTo>
                  <a:pt x="0" y="0"/>
                </a:lnTo>
                <a:lnTo>
                  <a:pt x="0" y="653796"/>
                </a:lnTo>
                <a:lnTo>
                  <a:pt x="574548" y="653796"/>
                </a:lnTo>
                <a:lnTo>
                  <a:pt x="574548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309359" y="2702051"/>
            <a:ext cx="574675" cy="425450"/>
          </a:xfrm>
          <a:custGeom>
            <a:avLst/>
            <a:gdLst/>
            <a:ahLst/>
            <a:cxnLst/>
            <a:rect l="l" t="t" r="r" b="b"/>
            <a:pathLst>
              <a:path w="574675" h="425450">
                <a:moveTo>
                  <a:pt x="574547" y="0"/>
                </a:moveTo>
                <a:lnTo>
                  <a:pt x="0" y="0"/>
                </a:lnTo>
                <a:lnTo>
                  <a:pt x="0" y="425196"/>
                </a:lnTo>
                <a:lnTo>
                  <a:pt x="574547" y="425196"/>
                </a:lnTo>
                <a:lnTo>
                  <a:pt x="574547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316723" y="2964179"/>
            <a:ext cx="574675" cy="304800"/>
          </a:xfrm>
          <a:custGeom>
            <a:avLst/>
            <a:gdLst/>
            <a:ahLst/>
            <a:cxnLst/>
            <a:rect l="l" t="t" r="r" b="b"/>
            <a:pathLst>
              <a:path w="574675" h="304800">
                <a:moveTo>
                  <a:pt x="574548" y="0"/>
                </a:moveTo>
                <a:lnTo>
                  <a:pt x="0" y="0"/>
                </a:lnTo>
                <a:lnTo>
                  <a:pt x="0" y="304800"/>
                </a:lnTo>
                <a:lnTo>
                  <a:pt x="574548" y="304800"/>
                </a:lnTo>
                <a:lnTo>
                  <a:pt x="574548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324088" y="3133344"/>
            <a:ext cx="574675" cy="182880"/>
          </a:xfrm>
          <a:custGeom>
            <a:avLst/>
            <a:gdLst/>
            <a:ahLst/>
            <a:cxnLst/>
            <a:rect l="l" t="t" r="r" b="b"/>
            <a:pathLst>
              <a:path w="574675" h="182879">
                <a:moveTo>
                  <a:pt x="574548" y="0"/>
                </a:moveTo>
                <a:lnTo>
                  <a:pt x="0" y="0"/>
                </a:lnTo>
                <a:lnTo>
                  <a:pt x="0" y="182879"/>
                </a:lnTo>
                <a:lnTo>
                  <a:pt x="574548" y="182879"/>
                </a:lnTo>
                <a:lnTo>
                  <a:pt x="574548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078223" y="2186939"/>
            <a:ext cx="0" cy="2257425"/>
          </a:xfrm>
          <a:custGeom>
            <a:avLst/>
            <a:gdLst/>
            <a:ahLst/>
            <a:cxnLst/>
            <a:rect l="l" t="t" r="r" b="b"/>
            <a:pathLst>
              <a:path w="0" h="2257425">
                <a:moveTo>
                  <a:pt x="0" y="2257044"/>
                </a:moveTo>
                <a:lnTo>
                  <a:pt x="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029455" y="444398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029455" y="40675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29455" y="369265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029455" y="331622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029455" y="293979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029455" y="256336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029455" y="218693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078223" y="4443984"/>
            <a:ext cx="5036820" cy="0"/>
          </a:xfrm>
          <a:custGeom>
            <a:avLst/>
            <a:gdLst/>
            <a:ahLst/>
            <a:cxnLst/>
            <a:rect l="l" t="t" r="r" b="b"/>
            <a:pathLst>
              <a:path w="5036820" h="0">
                <a:moveTo>
                  <a:pt x="0" y="0"/>
                </a:moveTo>
                <a:lnTo>
                  <a:pt x="503682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078223" y="44439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085588" y="44439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092952" y="44439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100316" y="44439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107680" y="44439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115043" y="44439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3877684" y="4322405"/>
            <a:ext cx="72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38238" y="3946282"/>
            <a:ext cx="212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38238" y="3570159"/>
            <a:ext cx="212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38238" y="3194036"/>
            <a:ext cx="212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738238" y="2817912"/>
            <a:ext cx="212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60971" y="2441789"/>
            <a:ext cx="287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25843" y="2030454"/>
            <a:ext cx="3022600" cy="46164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375"/>
              </a:spcBef>
            </a:pP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5-Year Returns</a:t>
            </a:r>
            <a:r>
              <a:rPr dirty="0" sz="1200" spc="-3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(2013-2017)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15047" y="4520525"/>
            <a:ext cx="33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1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422410" y="4520525"/>
            <a:ext cx="33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1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429774" y="4520525"/>
            <a:ext cx="33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1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437139" y="4520525"/>
            <a:ext cx="33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1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444503" y="4520525"/>
            <a:ext cx="335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1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193791" y="49530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820" y="0"/>
                </a:lnTo>
                <a:lnTo>
                  <a:pt x="83820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91B9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5302286" y="4872507"/>
            <a:ext cx="759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Distribution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617207" y="49530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0" y="0"/>
                </a:moveTo>
                <a:lnTo>
                  <a:pt x="83820" y="0"/>
                </a:lnTo>
                <a:lnTo>
                  <a:pt x="83820" y="83819"/>
                </a:lnTo>
                <a:lnTo>
                  <a:pt x="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6725429" y="4872507"/>
            <a:ext cx="953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Growth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Return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73" name="object 73"/>
          <p:cNvSpPr txBox="1"/>
          <p:nvPr/>
        </p:nvSpPr>
        <p:spPr>
          <a:xfrm>
            <a:off x="937582" y="3611397"/>
            <a:ext cx="1629410" cy="56832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Long term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returns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&gt;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Expected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be</a:t>
            </a:r>
            <a:r>
              <a:rPr dirty="0" sz="1200" spc="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7-9%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5944707"/>
            <a:ext cx="28276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75AD"/>
                </a:solidFill>
                <a:latin typeface="Arial"/>
                <a:cs typeface="Arial"/>
              </a:rPr>
              <a:t>From: </a:t>
            </a:r>
            <a:r>
              <a:rPr dirty="0" sz="1600" spc="-5">
                <a:solidFill>
                  <a:srgbClr val="0075AD"/>
                </a:solidFill>
                <a:latin typeface="Arial"/>
                <a:cs typeface="Arial"/>
              </a:rPr>
              <a:t>9 properties in 2014</a:t>
            </a:r>
            <a:r>
              <a:rPr dirty="0" sz="1600" spc="6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5AD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8475" y="5944707"/>
            <a:ext cx="24396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0075AD"/>
                </a:solidFill>
                <a:latin typeface="Arial"/>
                <a:cs typeface="Arial"/>
              </a:rPr>
              <a:t>To: </a:t>
            </a:r>
            <a:r>
              <a:rPr dirty="0" sz="1600" spc="-5">
                <a:solidFill>
                  <a:srgbClr val="0075AD"/>
                </a:solidFill>
                <a:latin typeface="Arial"/>
                <a:cs typeface="Arial"/>
              </a:rPr>
              <a:t>… 25 properties</a:t>
            </a:r>
            <a:r>
              <a:rPr dirty="0" sz="1600" spc="114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5AD"/>
                </a:solidFill>
                <a:latin typeface="Arial"/>
                <a:cs typeface="Arial"/>
              </a:rPr>
              <a:t>today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3126" y="2425221"/>
            <a:ext cx="1588135" cy="2349500"/>
          </a:xfrm>
          <a:custGeom>
            <a:avLst/>
            <a:gdLst/>
            <a:ahLst/>
            <a:cxnLst/>
            <a:rect l="l" t="t" r="r" b="b"/>
            <a:pathLst>
              <a:path w="1588135" h="2349500">
                <a:moveTo>
                  <a:pt x="1393297" y="2349438"/>
                </a:moveTo>
                <a:lnTo>
                  <a:pt x="0" y="1584512"/>
                </a:lnTo>
                <a:lnTo>
                  <a:pt x="1292" y="0"/>
                </a:lnTo>
                <a:lnTo>
                  <a:pt x="50083" y="758"/>
                </a:lnTo>
                <a:lnTo>
                  <a:pt x="98491" y="2943"/>
                </a:lnTo>
                <a:lnTo>
                  <a:pt x="146495" y="6535"/>
                </a:lnTo>
                <a:lnTo>
                  <a:pt x="194076" y="11514"/>
                </a:lnTo>
                <a:lnTo>
                  <a:pt x="241213" y="17860"/>
                </a:lnTo>
                <a:lnTo>
                  <a:pt x="287886" y="25552"/>
                </a:lnTo>
                <a:lnTo>
                  <a:pt x="334076" y="34571"/>
                </a:lnTo>
                <a:lnTo>
                  <a:pt x="379760" y="44896"/>
                </a:lnTo>
                <a:lnTo>
                  <a:pt x="424921" y="56508"/>
                </a:lnTo>
                <a:lnTo>
                  <a:pt x="469537" y="69386"/>
                </a:lnTo>
                <a:lnTo>
                  <a:pt x="513589" y="83510"/>
                </a:lnTo>
                <a:lnTo>
                  <a:pt x="557055" y="98860"/>
                </a:lnTo>
                <a:lnTo>
                  <a:pt x="599917" y="115416"/>
                </a:lnTo>
                <a:lnTo>
                  <a:pt x="642154" y="133157"/>
                </a:lnTo>
                <a:lnTo>
                  <a:pt x="683746" y="152065"/>
                </a:lnTo>
                <a:lnTo>
                  <a:pt x="724672" y="172118"/>
                </a:lnTo>
                <a:lnTo>
                  <a:pt x="764913" y="193296"/>
                </a:lnTo>
                <a:lnTo>
                  <a:pt x="804449" y="215581"/>
                </a:lnTo>
                <a:lnTo>
                  <a:pt x="843258" y="238950"/>
                </a:lnTo>
                <a:lnTo>
                  <a:pt x="881322" y="263385"/>
                </a:lnTo>
                <a:lnTo>
                  <a:pt x="918620" y="288865"/>
                </a:lnTo>
                <a:lnTo>
                  <a:pt x="955132" y="315370"/>
                </a:lnTo>
                <a:lnTo>
                  <a:pt x="990837" y="342880"/>
                </a:lnTo>
                <a:lnTo>
                  <a:pt x="1025716" y="371374"/>
                </a:lnTo>
                <a:lnTo>
                  <a:pt x="1059749" y="400834"/>
                </a:lnTo>
                <a:lnTo>
                  <a:pt x="1092915" y="431238"/>
                </a:lnTo>
                <a:lnTo>
                  <a:pt x="1125194" y="462567"/>
                </a:lnTo>
                <a:lnTo>
                  <a:pt x="1156566" y="494801"/>
                </a:lnTo>
                <a:lnTo>
                  <a:pt x="1187010" y="527918"/>
                </a:lnTo>
                <a:lnTo>
                  <a:pt x="1216508" y="561900"/>
                </a:lnTo>
                <a:lnTo>
                  <a:pt x="1245038" y="596727"/>
                </a:lnTo>
                <a:lnTo>
                  <a:pt x="1272581" y="632377"/>
                </a:lnTo>
                <a:lnTo>
                  <a:pt x="1299116" y="668832"/>
                </a:lnTo>
                <a:lnTo>
                  <a:pt x="1324623" y="706070"/>
                </a:lnTo>
                <a:lnTo>
                  <a:pt x="1349083" y="744072"/>
                </a:lnTo>
                <a:lnTo>
                  <a:pt x="1372474" y="782818"/>
                </a:lnTo>
                <a:lnTo>
                  <a:pt x="1394777" y="822287"/>
                </a:lnTo>
                <a:lnTo>
                  <a:pt x="1415972" y="862460"/>
                </a:lnTo>
                <a:lnTo>
                  <a:pt x="1436038" y="903317"/>
                </a:lnTo>
                <a:lnTo>
                  <a:pt x="1454955" y="944837"/>
                </a:lnTo>
                <a:lnTo>
                  <a:pt x="1472704" y="987000"/>
                </a:lnTo>
                <a:lnTo>
                  <a:pt x="1489264" y="1029786"/>
                </a:lnTo>
                <a:lnTo>
                  <a:pt x="1504615" y="1073175"/>
                </a:lnTo>
                <a:lnTo>
                  <a:pt x="1518736" y="1117148"/>
                </a:lnTo>
                <a:lnTo>
                  <a:pt x="1531609" y="1161683"/>
                </a:lnTo>
                <a:lnTo>
                  <a:pt x="1543211" y="1206761"/>
                </a:lnTo>
                <a:lnTo>
                  <a:pt x="1553525" y="1252361"/>
                </a:lnTo>
                <a:lnTo>
                  <a:pt x="1562528" y="1298464"/>
                </a:lnTo>
                <a:lnTo>
                  <a:pt x="1570202" y="1345050"/>
                </a:lnTo>
                <a:lnTo>
                  <a:pt x="1576525" y="1392098"/>
                </a:lnTo>
                <a:lnTo>
                  <a:pt x="1581478" y="1439588"/>
                </a:lnTo>
                <a:lnTo>
                  <a:pt x="1585042" y="1487501"/>
                </a:lnTo>
                <a:lnTo>
                  <a:pt x="1587194" y="1535815"/>
                </a:lnTo>
                <a:lnTo>
                  <a:pt x="1587916" y="1584512"/>
                </a:lnTo>
                <a:lnTo>
                  <a:pt x="1587095" y="1636445"/>
                </a:lnTo>
                <a:lnTo>
                  <a:pt x="1584647" y="1687943"/>
                </a:lnTo>
                <a:lnTo>
                  <a:pt x="1580597" y="1738979"/>
                </a:lnTo>
                <a:lnTo>
                  <a:pt x="1574970" y="1789531"/>
                </a:lnTo>
                <a:lnTo>
                  <a:pt x="1567790" y="1839573"/>
                </a:lnTo>
                <a:lnTo>
                  <a:pt x="1559081" y="1889081"/>
                </a:lnTo>
                <a:lnTo>
                  <a:pt x="1548868" y="1938032"/>
                </a:lnTo>
                <a:lnTo>
                  <a:pt x="1537175" y="1986399"/>
                </a:lnTo>
                <a:lnTo>
                  <a:pt x="1524027" y="2034160"/>
                </a:lnTo>
                <a:lnTo>
                  <a:pt x="1509448" y="2081289"/>
                </a:lnTo>
                <a:lnTo>
                  <a:pt x="1493463" y="2127762"/>
                </a:lnTo>
                <a:lnTo>
                  <a:pt x="1476096" y="2173556"/>
                </a:lnTo>
                <a:lnTo>
                  <a:pt x="1457371" y="2218644"/>
                </a:lnTo>
                <a:lnTo>
                  <a:pt x="1437314" y="2263004"/>
                </a:lnTo>
                <a:lnTo>
                  <a:pt x="1415948" y="2306610"/>
                </a:lnTo>
                <a:lnTo>
                  <a:pt x="1393297" y="2349438"/>
                </a:lnTo>
                <a:close/>
              </a:path>
            </a:pathLst>
          </a:custGeom>
          <a:solidFill>
            <a:srgbClr val="0058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53126" y="4009734"/>
            <a:ext cx="1393825" cy="1584325"/>
          </a:xfrm>
          <a:custGeom>
            <a:avLst/>
            <a:gdLst/>
            <a:ahLst/>
            <a:cxnLst/>
            <a:rect l="l" t="t" r="r" b="b"/>
            <a:pathLst>
              <a:path w="1393825" h="1584325">
                <a:moveTo>
                  <a:pt x="50201" y="1583750"/>
                </a:moveTo>
                <a:lnTo>
                  <a:pt x="0" y="0"/>
                </a:lnTo>
                <a:lnTo>
                  <a:pt x="1393614" y="764351"/>
                </a:lnTo>
                <a:lnTo>
                  <a:pt x="1369941" y="806015"/>
                </a:lnTo>
                <a:lnTo>
                  <a:pt x="1345054" y="846868"/>
                </a:lnTo>
                <a:lnTo>
                  <a:pt x="1318977" y="886886"/>
                </a:lnTo>
                <a:lnTo>
                  <a:pt x="1291733" y="926046"/>
                </a:lnTo>
                <a:lnTo>
                  <a:pt x="1263348" y="964323"/>
                </a:lnTo>
                <a:lnTo>
                  <a:pt x="1233844" y="1001693"/>
                </a:lnTo>
                <a:lnTo>
                  <a:pt x="1203245" y="1038134"/>
                </a:lnTo>
                <a:lnTo>
                  <a:pt x="1171575" y="1073621"/>
                </a:lnTo>
                <a:lnTo>
                  <a:pt x="1138858" y="1108131"/>
                </a:lnTo>
                <a:lnTo>
                  <a:pt x="1105118" y="1141639"/>
                </a:lnTo>
                <a:lnTo>
                  <a:pt x="1070378" y="1174123"/>
                </a:lnTo>
                <a:lnTo>
                  <a:pt x="1034662" y="1205558"/>
                </a:lnTo>
                <a:lnTo>
                  <a:pt x="997994" y="1235920"/>
                </a:lnTo>
                <a:lnTo>
                  <a:pt x="960398" y="1265186"/>
                </a:lnTo>
                <a:lnTo>
                  <a:pt x="921898" y="1293333"/>
                </a:lnTo>
                <a:lnTo>
                  <a:pt x="882517" y="1320335"/>
                </a:lnTo>
                <a:lnTo>
                  <a:pt x="842279" y="1346171"/>
                </a:lnTo>
                <a:lnTo>
                  <a:pt x="801208" y="1370815"/>
                </a:lnTo>
                <a:lnTo>
                  <a:pt x="759328" y="1394244"/>
                </a:lnTo>
                <a:lnTo>
                  <a:pt x="716663" y="1416435"/>
                </a:lnTo>
                <a:lnTo>
                  <a:pt x="673236" y="1437363"/>
                </a:lnTo>
                <a:lnTo>
                  <a:pt x="629071" y="1457005"/>
                </a:lnTo>
                <a:lnTo>
                  <a:pt x="584192" y="1475337"/>
                </a:lnTo>
                <a:lnTo>
                  <a:pt x="538622" y="1492336"/>
                </a:lnTo>
                <a:lnTo>
                  <a:pt x="492387" y="1507977"/>
                </a:lnTo>
                <a:lnTo>
                  <a:pt x="445508" y="1522238"/>
                </a:lnTo>
                <a:lnTo>
                  <a:pt x="398011" y="1535093"/>
                </a:lnTo>
                <a:lnTo>
                  <a:pt x="349919" y="1546520"/>
                </a:lnTo>
                <a:lnTo>
                  <a:pt x="301255" y="1556494"/>
                </a:lnTo>
                <a:lnTo>
                  <a:pt x="252044" y="1564992"/>
                </a:lnTo>
                <a:lnTo>
                  <a:pt x="202310" y="1571991"/>
                </a:lnTo>
                <a:lnTo>
                  <a:pt x="152075" y="1577466"/>
                </a:lnTo>
                <a:lnTo>
                  <a:pt x="101364" y="1581394"/>
                </a:lnTo>
                <a:lnTo>
                  <a:pt x="50201" y="1583750"/>
                </a:lnTo>
                <a:close/>
              </a:path>
            </a:pathLst>
          </a:custGeom>
          <a:solidFill>
            <a:srgbClr val="0058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53126" y="4009734"/>
            <a:ext cx="1393825" cy="1584325"/>
          </a:xfrm>
          <a:custGeom>
            <a:avLst/>
            <a:gdLst/>
            <a:ahLst/>
            <a:cxnLst/>
            <a:rect l="l" t="t" r="r" b="b"/>
            <a:pathLst>
              <a:path w="1393825" h="1584325">
                <a:moveTo>
                  <a:pt x="0" y="0"/>
                </a:moveTo>
                <a:lnTo>
                  <a:pt x="50201" y="1583750"/>
                </a:lnTo>
                <a:lnTo>
                  <a:pt x="101364" y="1581394"/>
                </a:lnTo>
                <a:lnTo>
                  <a:pt x="152075" y="1577466"/>
                </a:lnTo>
                <a:lnTo>
                  <a:pt x="202310" y="1571991"/>
                </a:lnTo>
                <a:lnTo>
                  <a:pt x="252044" y="1564992"/>
                </a:lnTo>
                <a:lnTo>
                  <a:pt x="301255" y="1556494"/>
                </a:lnTo>
                <a:lnTo>
                  <a:pt x="349919" y="1546520"/>
                </a:lnTo>
                <a:lnTo>
                  <a:pt x="398011" y="1535093"/>
                </a:lnTo>
                <a:lnTo>
                  <a:pt x="445508" y="1522238"/>
                </a:lnTo>
                <a:lnTo>
                  <a:pt x="492387" y="1507977"/>
                </a:lnTo>
                <a:lnTo>
                  <a:pt x="538622" y="1492336"/>
                </a:lnTo>
                <a:lnTo>
                  <a:pt x="584192" y="1475337"/>
                </a:lnTo>
                <a:lnTo>
                  <a:pt x="629071" y="1457005"/>
                </a:lnTo>
                <a:lnTo>
                  <a:pt x="673236" y="1437363"/>
                </a:lnTo>
                <a:lnTo>
                  <a:pt x="716663" y="1416435"/>
                </a:lnTo>
                <a:lnTo>
                  <a:pt x="759328" y="1394244"/>
                </a:lnTo>
                <a:lnTo>
                  <a:pt x="801208" y="1370815"/>
                </a:lnTo>
                <a:lnTo>
                  <a:pt x="842279" y="1346171"/>
                </a:lnTo>
                <a:lnTo>
                  <a:pt x="882517" y="1320335"/>
                </a:lnTo>
                <a:lnTo>
                  <a:pt x="921898" y="1293333"/>
                </a:lnTo>
                <a:lnTo>
                  <a:pt x="960398" y="1265186"/>
                </a:lnTo>
                <a:lnTo>
                  <a:pt x="997994" y="1235920"/>
                </a:lnTo>
                <a:lnTo>
                  <a:pt x="1034662" y="1205558"/>
                </a:lnTo>
                <a:lnTo>
                  <a:pt x="1070378" y="1174123"/>
                </a:lnTo>
                <a:lnTo>
                  <a:pt x="1105117" y="1141639"/>
                </a:lnTo>
                <a:lnTo>
                  <a:pt x="1138858" y="1108131"/>
                </a:lnTo>
                <a:lnTo>
                  <a:pt x="1171575" y="1073621"/>
                </a:lnTo>
                <a:lnTo>
                  <a:pt x="1203245" y="1038134"/>
                </a:lnTo>
                <a:lnTo>
                  <a:pt x="1233844" y="1001693"/>
                </a:lnTo>
                <a:lnTo>
                  <a:pt x="1263348" y="964323"/>
                </a:lnTo>
                <a:lnTo>
                  <a:pt x="1291733" y="926046"/>
                </a:lnTo>
                <a:lnTo>
                  <a:pt x="1318977" y="886886"/>
                </a:lnTo>
                <a:lnTo>
                  <a:pt x="1345054" y="846868"/>
                </a:lnTo>
                <a:lnTo>
                  <a:pt x="1369941" y="806015"/>
                </a:lnTo>
                <a:lnTo>
                  <a:pt x="1393614" y="764351"/>
                </a:lnTo>
                <a:lnTo>
                  <a:pt x="0" y="0"/>
                </a:lnTo>
                <a:close/>
              </a:path>
            </a:pathLst>
          </a:custGeom>
          <a:ln w="926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73869" y="4009734"/>
            <a:ext cx="1430020" cy="1584960"/>
          </a:xfrm>
          <a:custGeom>
            <a:avLst/>
            <a:gdLst/>
            <a:ahLst/>
            <a:cxnLst/>
            <a:rect l="l" t="t" r="r" b="b"/>
            <a:pathLst>
              <a:path w="1430020" h="1584960">
                <a:moveTo>
                  <a:pt x="1379257" y="1584514"/>
                </a:moveTo>
                <a:lnTo>
                  <a:pt x="1327132" y="1583692"/>
                </a:lnTo>
                <a:lnTo>
                  <a:pt x="1275445" y="1581242"/>
                </a:lnTo>
                <a:lnTo>
                  <a:pt x="1224222" y="1577188"/>
                </a:lnTo>
                <a:lnTo>
                  <a:pt x="1173486" y="1571556"/>
                </a:lnTo>
                <a:lnTo>
                  <a:pt x="1123263" y="1564369"/>
                </a:lnTo>
                <a:lnTo>
                  <a:pt x="1073576" y="1555653"/>
                </a:lnTo>
                <a:lnTo>
                  <a:pt x="1024450" y="1545431"/>
                </a:lnTo>
                <a:lnTo>
                  <a:pt x="975911" y="1533728"/>
                </a:lnTo>
                <a:lnTo>
                  <a:pt x="927982" y="1520569"/>
                </a:lnTo>
                <a:lnTo>
                  <a:pt x="880688" y="1505978"/>
                </a:lnTo>
                <a:lnTo>
                  <a:pt x="834054" y="1489980"/>
                </a:lnTo>
                <a:lnTo>
                  <a:pt x="788103" y="1472599"/>
                </a:lnTo>
                <a:lnTo>
                  <a:pt x="742862" y="1453860"/>
                </a:lnTo>
                <a:lnTo>
                  <a:pt x="698354" y="1433787"/>
                </a:lnTo>
                <a:lnTo>
                  <a:pt x="654603" y="1412404"/>
                </a:lnTo>
                <a:lnTo>
                  <a:pt x="611635" y="1389737"/>
                </a:lnTo>
                <a:lnTo>
                  <a:pt x="569474" y="1365810"/>
                </a:lnTo>
                <a:lnTo>
                  <a:pt x="528145" y="1340647"/>
                </a:lnTo>
                <a:lnTo>
                  <a:pt x="487671" y="1314272"/>
                </a:lnTo>
                <a:lnTo>
                  <a:pt x="448079" y="1286711"/>
                </a:lnTo>
                <a:lnTo>
                  <a:pt x="409391" y="1257987"/>
                </a:lnTo>
                <a:lnTo>
                  <a:pt x="371633" y="1228126"/>
                </a:lnTo>
                <a:lnTo>
                  <a:pt x="334829" y="1197152"/>
                </a:lnTo>
                <a:lnTo>
                  <a:pt x="299005" y="1165088"/>
                </a:lnTo>
                <a:lnTo>
                  <a:pt x="264184" y="1131961"/>
                </a:lnTo>
                <a:lnTo>
                  <a:pt x="230390" y="1097794"/>
                </a:lnTo>
                <a:lnTo>
                  <a:pt x="197650" y="1062612"/>
                </a:lnTo>
                <a:lnTo>
                  <a:pt x="165986" y="1026439"/>
                </a:lnTo>
                <a:lnTo>
                  <a:pt x="135424" y="989299"/>
                </a:lnTo>
                <a:lnTo>
                  <a:pt x="105989" y="951219"/>
                </a:lnTo>
                <a:lnTo>
                  <a:pt x="77704" y="912220"/>
                </a:lnTo>
                <a:lnTo>
                  <a:pt x="50594" y="872330"/>
                </a:lnTo>
                <a:lnTo>
                  <a:pt x="24685" y="831571"/>
                </a:lnTo>
                <a:lnTo>
                  <a:pt x="0" y="789968"/>
                </a:lnTo>
                <a:lnTo>
                  <a:pt x="1379257" y="0"/>
                </a:lnTo>
                <a:lnTo>
                  <a:pt x="1429458" y="1583750"/>
                </a:lnTo>
                <a:lnTo>
                  <a:pt x="1404408" y="1584322"/>
                </a:lnTo>
                <a:lnTo>
                  <a:pt x="1379257" y="1584514"/>
                </a:lnTo>
                <a:close/>
              </a:path>
            </a:pathLst>
          </a:custGeom>
          <a:solidFill>
            <a:srgbClr val="0058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3869" y="4009734"/>
            <a:ext cx="1430020" cy="1584960"/>
          </a:xfrm>
          <a:custGeom>
            <a:avLst/>
            <a:gdLst/>
            <a:ahLst/>
            <a:cxnLst/>
            <a:rect l="l" t="t" r="r" b="b"/>
            <a:pathLst>
              <a:path w="1430020" h="1584960">
                <a:moveTo>
                  <a:pt x="1379257" y="0"/>
                </a:moveTo>
                <a:lnTo>
                  <a:pt x="0" y="789968"/>
                </a:lnTo>
                <a:lnTo>
                  <a:pt x="24685" y="831571"/>
                </a:lnTo>
                <a:lnTo>
                  <a:pt x="50594" y="872330"/>
                </a:lnTo>
                <a:lnTo>
                  <a:pt x="77704" y="912220"/>
                </a:lnTo>
                <a:lnTo>
                  <a:pt x="105989" y="951219"/>
                </a:lnTo>
                <a:lnTo>
                  <a:pt x="135424" y="989299"/>
                </a:lnTo>
                <a:lnTo>
                  <a:pt x="165986" y="1026439"/>
                </a:lnTo>
                <a:lnTo>
                  <a:pt x="197650" y="1062612"/>
                </a:lnTo>
                <a:lnTo>
                  <a:pt x="230390" y="1097794"/>
                </a:lnTo>
                <a:lnTo>
                  <a:pt x="264184" y="1131961"/>
                </a:lnTo>
                <a:lnTo>
                  <a:pt x="299005" y="1165089"/>
                </a:lnTo>
                <a:lnTo>
                  <a:pt x="334829" y="1197152"/>
                </a:lnTo>
                <a:lnTo>
                  <a:pt x="371633" y="1228126"/>
                </a:lnTo>
                <a:lnTo>
                  <a:pt x="409391" y="1257987"/>
                </a:lnTo>
                <a:lnTo>
                  <a:pt x="448079" y="1286711"/>
                </a:lnTo>
                <a:lnTo>
                  <a:pt x="487671" y="1314272"/>
                </a:lnTo>
                <a:lnTo>
                  <a:pt x="528145" y="1340647"/>
                </a:lnTo>
                <a:lnTo>
                  <a:pt x="569474" y="1365810"/>
                </a:lnTo>
                <a:lnTo>
                  <a:pt x="611635" y="1389737"/>
                </a:lnTo>
                <a:lnTo>
                  <a:pt x="654603" y="1412404"/>
                </a:lnTo>
                <a:lnTo>
                  <a:pt x="698354" y="1433787"/>
                </a:lnTo>
                <a:lnTo>
                  <a:pt x="742862" y="1453860"/>
                </a:lnTo>
                <a:lnTo>
                  <a:pt x="788103" y="1472599"/>
                </a:lnTo>
                <a:lnTo>
                  <a:pt x="834054" y="1489980"/>
                </a:lnTo>
                <a:lnTo>
                  <a:pt x="880688" y="1505978"/>
                </a:lnTo>
                <a:lnTo>
                  <a:pt x="927982" y="1520569"/>
                </a:lnTo>
                <a:lnTo>
                  <a:pt x="975911" y="1533728"/>
                </a:lnTo>
                <a:lnTo>
                  <a:pt x="1024450" y="1545431"/>
                </a:lnTo>
                <a:lnTo>
                  <a:pt x="1073576" y="1555653"/>
                </a:lnTo>
                <a:lnTo>
                  <a:pt x="1123263" y="1564369"/>
                </a:lnTo>
                <a:lnTo>
                  <a:pt x="1173486" y="1571556"/>
                </a:lnTo>
                <a:lnTo>
                  <a:pt x="1224222" y="1577188"/>
                </a:lnTo>
                <a:lnTo>
                  <a:pt x="1275445" y="1581242"/>
                </a:lnTo>
                <a:lnTo>
                  <a:pt x="1327132" y="1583692"/>
                </a:lnTo>
                <a:lnTo>
                  <a:pt x="1379257" y="1584514"/>
                </a:lnTo>
                <a:lnTo>
                  <a:pt x="1391844" y="1584466"/>
                </a:lnTo>
                <a:lnTo>
                  <a:pt x="1404407" y="1584322"/>
                </a:lnTo>
                <a:lnTo>
                  <a:pt x="1416946" y="1584084"/>
                </a:lnTo>
                <a:lnTo>
                  <a:pt x="1429458" y="1583750"/>
                </a:lnTo>
                <a:lnTo>
                  <a:pt x="1379257" y="0"/>
                </a:lnTo>
                <a:close/>
              </a:path>
            </a:pathLst>
          </a:custGeom>
          <a:ln w="926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8909" y="4009734"/>
            <a:ext cx="1534795" cy="789940"/>
          </a:xfrm>
          <a:custGeom>
            <a:avLst/>
            <a:gdLst/>
            <a:ahLst/>
            <a:cxnLst/>
            <a:rect l="l" t="t" r="r" b="b"/>
            <a:pathLst>
              <a:path w="1534795" h="789939">
                <a:moveTo>
                  <a:pt x="154647" y="789421"/>
                </a:moveTo>
                <a:lnTo>
                  <a:pt x="130281" y="745207"/>
                </a:lnTo>
                <a:lnTo>
                  <a:pt x="107297" y="700132"/>
                </a:lnTo>
                <a:lnTo>
                  <a:pt x="85725" y="654225"/>
                </a:lnTo>
                <a:lnTo>
                  <a:pt x="65592" y="607512"/>
                </a:lnTo>
                <a:lnTo>
                  <a:pt x="46924" y="560022"/>
                </a:lnTo>
                <a:lnTo>
                  <a:pt x="29752" y="511782"/>
                </a:lnTo>
                <a:lnTo>
                  <a:pt x="14101" y="462820"/>
                </a:lnTo>
                <a:lnTo>
                  <a:pt x="0" y="413163"/>
                </a:lnTo>
                <a:lnTo>
                  <a:pt x="1534216" y="0"/>
                </a:lnTo>
                <a:lnTo>
                  <a:pt x="154647" y="789421"/>
                </a:lnTo>
                <a:close/>
              </a:path>
            </a:pathLst>
          </a:custGeom>
          <a:solidFill>
            <a:srgbClr val="0058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18909" y="4009734"/>
            <a:ext cx="1534795" cy="789940"/>
          </a:xfrm>
          <a:custGeom>
            <a:avLst/>
            <a:gdLst/>
            <a:ahLst/>
            <a:cxnLst/>
            <a:rect l="l" t="t" r="r" b="b"/>
            <a:pathLst>
              <a:path w="1534795" h="789939">
                <a:moveTo>
                  <a:pt x="1534216" y="0"/>
                </a:moveTo>
                <a:lnTo>
                  <a:pt x="0" y="413163"/>
                </a:lnTo>
                <a:lnTo>
                  <a:pt x="14101" y="462820"/>
                </a:lnTo>
                <a:lnTo>
                  <a:pt x="29752" y="511782"/>
                </a:lnTo>
                <a:lnTo>
                  <a:pt x="46924" y="560022"/>
                </a:lnTo>
                <a:lnTo>
                  <a:pt x="65592" y="607512"/>
                </a:lnTo>
                <a:lnTo>
                  <a:pt x="85725" y="654225"/>
                </a:lnTo>
                <a:lnTo>
                  <a:pt x="107297" y="700132"/>
                </a:lnTo>
                <a:lnTo>
                  <a:pt x="130281" y="745207"/>
                </a:lnTo>
                <a:lnTo>
                  <a:pt x="154647" y="789421"/>
                </a:lnTo>
                <a:lnTo>
                  <a:pt x="1534216" y="0"/>
                </a:lnTo>
                <a:close/>
              </a:path>
            </a:pathLst>
          </a:custGeom>
          <a:ln w="92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70295" y="4009734"/>
            <a:ext cx="1583055" cy="414655"/>
          </a:xfrm>
          <a:custGeom>
            <a:avLst/>
            <a:gdLst/>
            <a:ahLst/>
            <a:cxnLst/>
            <a:rect l="l" t="t" r="r" b="b"/>
            <a:pathLst>
              <a:path w="1583055" h="414654">
                <a:moveTo>
                  <a:pt x="48904" y="414249"/>
                </a:moveTo>
                <a:lnTo>
                  <a:pt x="37289" y="367976"/>
                </a:lnTo>
                <a:lnTo>
                  <a:pt x="27030" y="321159"/>
                </a:lnTo>
                <a:lnTo>
                  <a:pt x="18151" y="273821"/>
                </a:lnTo>
                <a:lnTo>
                  <a:pt x="10671" y="225982"/>
                </a:lnTo>
                <a:lnTo>
                  <a:pt x="4614" y="177664"/>
                </a:lnTo>
                <a:lnTo>
                  <a:pt x="0" y="128889"/>
                </a:lnTo>
                <a:lnTo>
                  <a:pt x="1582830" y="0"/>
                </a:lnTo>
                <a:lnTo>
                  <a:pt x="48904" y="414249"/>
                </a:lnTo>
                <a:close/>
              </a:path>
            </a:pathLst>
          </a:custGeom>
          <a:solidFill>
            <a:srgbClr val="0058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70295" y="4009734"/>
            <a:ext cx="1583055" cy="414655"/>
          </a:xfrm>
          <a:custGeom>
            <a:avLst/>
            <a:gdLst/>
            <a:ahLst/>
            <a:cxnLst/>
            <a:rect l="l" t="t" r="r" b="b"/>
            <a:pathLst>
              <a:path w="1583055" h="414654">
                <a:moveTo>
                  <a:pt x="1582830" y="0"/>
                </a:moveTo>
                <a:lnTo>
                  <a:pt x="0" y="128889"/>
                </a:lnTo>
                <a:lnTo>
                  <a:pt x="4614" y="177664"/>
                </a:lnTo>
                <a:lnTo>
                  <a:pt x="10671" y="225982"/>
                </a:lnTo>
                <a:lnTo>
                  <a:pt x="18151" y="273821"/>
                </a:lnTo>
                <a:lnTo>
                  <a:pt x="27030" y="321159"/>
                </a:lnTo>
                <a:lnTo>
                  <a:pt x="37289" y="367976"/>
                </a:lnTo>
                <a:lnTo>
                  <a:pt x="48904" y="414249"/>
                </a:lnTo>
                <a:lnTo>
                  <a:pt x="1582830" y="0"/>
                </a:lnTo>
                <a:close/>
              </a:path>
            </a:pathLst>
          </a:custGeom>
          <a:ln w="92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65209" y="3690124"/>
            <a:ext cx="1588135" cy="448945"/>
          </a:xfrm>
          <a:custGeom>
            <a:avLst/>
            <a:gdLst/>
            <a:ahLst/>
            <a:cxnLst/>
            <a:rect l="l" t="t" r="r" b="b"/>
            <a:pathLst>
              <a:path w="1588135" h="448945">
                <a:moveTo>
                  <a:pt x="5085" y="448498"/>
                </a:moveTo>
                <a:lnTo>
                  <a:pt x="2870" y="416538"/>
                </a:lnTo>
                <a:lnTo>
                  <a:pt x="1279" y="384399"/>
                </a:lnTo>
                <a:lnTo>
                  <a:pt x="320" y="352087"/>
                </a:lnTo>
                <a:lnTo>
                  <a:pt x="0" y="319609"/>
                </a:lnTo>
                <a:lnTo>
                  <a:pt x="907" y="265039"/>
                </a:lnTo>
                <a:lnTo>
                  <a:pt x="3609" y="210951"/>
                </a:lnTo>
                <a:lnTo>
                  <a:pt x="8078" y="157375"/>
                </a:lnTo>
                <a:lnTo>
                  <a:pt x="14285" y="104339"/>
                </a:lnTo>
                <a:lnTo>
                  <a:pt x="22202" y="51871"/>
                </a:lnTo>
                <a:lnTo>
                  <a:pt x="31801" y="0"/>
                </a:lnTo>
                <a:lnTo>
                  <a:pt x="1587916" y="319609"/>
                </a:lnTo>
                <a:lnTo>
                  <a:pt x="5085" y="448498"/>
                </a:lnTo>
                <a:close/>
              </a:path>
            </a:pathLst>
          </a:custGeom>
          <a:solidFill>
            <a:srgbClr val="5392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65209" y="3690124"/>
            <a:ext cx="1588135" cy="448945"/>
          </a:xfrm>
          <a:custGeom>
            <a:avLst/>
            <a:gdLst/>
            <a:ahLst/>
            <a:cxnLst/>
            <a:rect l="l" t="t" r="r" b="b"/>
            <a:pathLst>
              <a:path w="1588135" h="448945">
                <a:moveTo>
                  <a:pt x="1587916" y="319609"/>
                </a:moveTo>
                <a:lnTo>
                  <a:pt x="31801" y="0"/>
                </a:lnTo>
                <a:lnTo>
                  <a:pt x="22202" y="51871"/>
                </a:lnTo>
                <a:lnTo>
                  <a:pt x="14285" y="104339"/>
                </a:lnTo>
                <a:lnTo>
                  <a:pt x="8078" y="157375"/>
                </a:lnTo>
                <a:lnTo>
                  <a:pt x="3609" y="210951"/>
                </a:lnTo>
                <a:lnTo>
                  <a:pt x="907" y="265039"/>
                </a:lnTo>
                <a:lnTo>
                  <a:pt x="0" y="319609"/>
                </a:lnTo>
                <a:lnTo>
                  <a:pt x="320" y="352087"/>
                </a:lnTo>
                <a:lnTo>
                  <a:pt x="1279" y="384399"/>
                </a:lnTo>
                <a:lnTo>
                  <a:pt x="2870" y="416538"/>
                </a:lnTo>
                <a:lnTo>
                  <a:pt x="5085" y="448498"/>
                </a:lnTo>
                <a:lnTo>
                  <a:pt x="1587916" y="319609"/>
                </a:lnTo>
                <a:close/>
              </a:path>
            </a:pathLst>
          </a:custGeom>
          <a:ln w="92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7144" y="3253217"/>
            <a:ext cx="1556385" cy="756920"/>
          </a:xfrm>
          <a:custGeom>
            <a:avLst/>
            <a:gdLst/>
            <a:ahLst/>
            <a:cxnLst/>
            <a:rect l="l" t="t" r="r" b="b"/>
            <a:pathLst>
              <a:path w="1556385" h="756920">
                <a:moveTo>
                  <a:pt x="1555981" y="756516"/>
                </a:moveTo>
                <a:lnTo>
                  <a:pt x="0" y="436254"/>
                </a:lnTo>
                <a:lnTo>
                  <a:pt x="11303" y="384888"/>
                </a:lnTo>
                <a:lnTo>
                  <a:pt x="24239" y="334178"/>
                </a:lnTo>
                <a:lnTo>
                  <a:pt x="38779" y="284154"/>
                </a:lnTo>
                <a:lnTo>
                  <a:pt x="54894" y="234843"/>
                </a:lnTo>
                <a:lnTo>
                  <a:pt x="72556" y="186276"/>
                </a:lnTo>
                <a:lnTo>
                  <a:pt x="91737" y="138479"/>
                </a:lnTo>
                <a:lnTo>
                  <a:pt x="112407" y="91481"/>
                </a:lnTo>
                <a:lnTo>
                  <a:pt x="134538" y="45312"/>
                </a:lnTo>
                <a:lnTo>
                  <a:pt x="158102" y="0"/>
                </a:lnTo>
                <a:lnTo>
                  <a:pt x="1555981" y="756516"/>
                </a:lnTo>
                <a:close/>
              </a:path>
            </a:pathLst>
          </a:custGeom>
          <a:solidFill>
            <a:srgbClr val="5392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97144" y="3253217"/>
            <a:ext cx="1556385" cy="756920"/>
          </a:xfrm>
          <a:custGeom>
            <a:avLst/>
            <a:gdLst/>
            <a:ahLst/>
            <a:cxnLst/>
            <a:rect l="l" t="t" r="r" b="b"/>
            <a:pathLst>
              <a:path w="1556385" h="756920">
                <a:moveTo>
                  <a:pt x="1555981" y="756516"/>
                </a:moveTo>
                <a:lnTo>
                  <a:pt x="158102" y="0"/>
                </a:lnTo>
                <a:lnTo>
                  <a:pt x="134538" y="45312"/>
                </a:lnTo>
                <a:lnTo>
                  <a:pt x="112407" y="91481"/>
                </a:lnTo>
                <a:lnTo>
                  <a:pt x="91737" y="138479"/>
                </a:lnTo>
                <a:lnTo>
                  <a:pt x="72556" y="186276"/>
                </a:lnTo>
                <a:lnTo>
                  <a:pt x="54894" y="234843"/>
                </a:lnTo>
                <a:lnTo>
                  <a:pt x="38779" y="284154"/>
                </a:lnTo>
                <a:lnTo>
                  <a:pt x="24239" y="334178"/>
                </a:lnTo>
                <a:lnTo>
                  <a:pt x="11303" y="384888"/>
                </a:lnTo>
                <a:lnTo>
                  <a:pt x="0" y="436254"/>
                </a:lnTo>
                <a:lnTo>
                  <a:pt x="1555981" y="756516"/>
                </a:lnTo>
                <a:close/>
              </a:path>
            </a:pathLst>
          </a:custGeom>
          <a:ln w="925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54690" y="2742045"/>
            <a:ext cx="1398905" cy="1268095"/>
          </a:xfrm>
          <a:custGeom>
            <a:avLst/>
            <a:gdLst/>
            <a:ahLst/>
            <a:cxnLst/>
            <a:rect l="l" t="t" r="r" b="b"/>
            <a:pathLst>
              <a:path w="1398905" h="1268095">
                <a:moveTo>
                  <a:pt x="1398436" y="1267688"/>
                </a:moveTo>
                <a:lnTo>
                  <a:pt x="0" y="512202"/>
                </a:lnTo>
                <a:lnTo>
                  <a:pt x="23926" y="469489"/>
                </a:lnTo>
                <a:lnTo>
                  <a:pt x="49123" y="427618"/>
                </a:lnTo>
                <a:lnTo>
                  <a:pt x="75565" y="386613"/>
                </a:lnTo>
                <a:lnTo>
                  <a:pt x="103227" y="346500"/>
                </a:lnTo>
                <a:lnTo>
                  <a:pt x="132083" y="307305"/>
                </a:lnTo>
                <a:lnTo>
                  <a:pt x="162109" y="269052"/>
                </a:lnTo>
                <a:lnTo>
                  <a:pt x="193278" y="231768"/>
                </a:lnTo>
                <a:lnTo>
                  <a:pt x="225566" y="195476"/>
                </a:lnTo>
                <a:lnTo>
                  <a:pt x="258948" y="160203"/>
                </a:lnTo>
                <a:lnTo>
                  <a:pt x="293397" y="125974"/>
                </a:lnTo>
                <a:lnTo>
                  <a:pt x="328888" y="92813"/>
                </a:lnTo>
                <a:lnTo>
                  <a:pt x="365397" y="60747"/>
                </a:lnTo>
                <a:lnTo>
                  <a:pt x="402898" y="29801"/>
                </a:lnTo>
                <a:lnTo>
                  <a:pt x="441365" y="0"/>
                </a:lnTo>
                <a:lnTo>
                  <a:pt x="1398436" y="1267688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54690" y="2742045"/>
            <a:ext cx="1398905" cy="1268095"/>
          </a:xfrm>
          <a:custGeom>
            <a:avLst/>
            <a:gdLst/>
            <a:ahLst/>
            <a:cxnLst/>
            <a:rect l="l" t="t" r="r" b="b"/>
            <a:pathLst>
              <a:path w="1398905" h="1268095">
                <a:moveTo>
                  <a:pt x="1398436" y="1267688"/>
                </a:moveTo>
                <a:lnTo>
                  <a:pt x="441365" y="0"/>
                </a:lnTo>
                <a:lnTo>
                  <a:pt x="402898" y="29801"/>
                </a:lnTo>
                <a:lnTo>
                  <a:pt x="365397" y="60747"/>
                </a:lnTo>
                <a:lnTo>
                  <a:pt x="328888" y="92813"/>
                </a:lnTo>
                <a:lnTo>
                  <a:pt x="293397" y="125974"/>
                </a:lnTo>
                <a:lnTo>
                  <a:pt x="258948" y="160203"/>
                </a:lnTo>
                <a:lnTo>
                  <a:pt x="225566" y="195476"/>
                </a:lnTo>
                <a:lnTo>
                  <a:pt x="193278" y="231768"/>
                </a:lnTo>
                <a:lnTo>
                  <a:pt x="162109" y="269052"/>
                </a:lnTo>
                <a:lnTo>
                  <a:pt x="132083" y="307305"/>
                </a:lnTo>
                <a:lnTo>
                  <a:pt x="103227" y="346500"/>
                </a:lnTo>
                <a:lnTo>
                  <a:pt x="75565" y="386613"/>
                </a:lnTo>
                <a:lnTo>
                  <a:pt x="49123" y="427618"/>
                </a:lnTo>
                <a:lnTo>
                  <a:pt x="23926" y="469489"/>
                </a:lnTo>
                <a:lnTo>
                  <a:pt x="0" y="512202"/>
                </a:lnTo>
                <a:lnTo>
                  <a:pt x="1398436" y="1267688"/>
                </a:lnTo>
                <a:close/>
              </a:path>
            </a:pathLst>
          </a:custGeom>
          <a:ln w="926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95492" y="2425221"/>
            <a:ext cx="958215" cy="1584960"/>
          </a:xfrm>
          <a:custGeom>
            <a:avLst/>
            <a:gdLst/>
            <a:ahLst/>
            <a:cxnLst/>
            <a:rect l="l" t="t" r="r" b="b"/>
            <a:pathLst>
              <a:path w="958214" h="1584960">
                <a:moveTo>
                  <a:pt x="957633" y="1584512"/>
                </a:moveTo>
                <a:lnTo>
                  <a:pt x="0" y="317244"/>
                </a:lnTo>
                <a:lnTo>
                  <a:pt x="38334" y="289343"/>
                </a:lnTo>
                <a:lnTo>
                  <a:pt x="77536" y="262574"/>
                </a:lnTo>
                <a:lnTo>
                  <a:pt x="117584" y="236959"/>
                </a:lnTo>
                <a:lnTo>
                  <a:pt x="158454" y="212523"/>
                </a:lnTo>
                <a:lnTo>
                  <a:pt x="200122" y="189289"/>
                </a:lnTo>
                <a:lnTo>
                  <a:pt x="242566" y="167279"/>
                </a:lnTo>
                <a:lnTo>
                  <a:pt x="285761" y="146518"/>
                </a:lnTo>
                <a:lnTo>
                  <a:pt x="329685" y="127029"/>
                </a:lnTo>
                <a:lnTo>
                  <a:pt x="374314" y="108834"/>
                </a:lnTo>
                <a:lnTo>
                  <a:pt x="419624" y="91958"/>
                </a:lnTo>
                <a:lnTo>
                  <a:pt x="465593" y="76424"/>
                </a:lnTo>
                <a:lnTo>
                  <a:pt x="512196" y="62254"/>
                </a:lnTo>
                <a:lnTo>
                  <a:pt x="559411" y="49473"/>
                </a:lnTo>
                <a:lnTo>
                  <a:pt x="607214" y="38103"/>
                </a:lnTo>
                <a:lnTo>
                  <a:pt x="655582" y="28168"/>
                </a:lnTo>
                <a:lnTo>
                  <a:pt x="704492" y="19692"/>
                </a:lnTo>
                <a:lnTo>
                  <a:pt x="753919" y="12697"/>
                </a:lnTo>
                <a:lnTo>
                  <a:pt x="803841" y="7207"/>
                </a:lnTo>
                <a:lnTo>
                  <a:pt x="854234" y="3245"/>
                </a:lnTo>
                <a:lnTo>
                  <a:pt x="905075" y="835"/>
                </a:lnTo>
                <a:lnTo>
                  <a:pt x="956341" y="0"/>
                </a:lnTo>
                <a:lnTo>
                  <a:pt x="957633" y="1584512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95492" y="2425221"/>
            <a:ext cx="958215" cy="1584960"/>
          </a:xfrm>
          <a:custGeom>
            <a:avLst/>
            <a:gdLst/>
            <a:ahLst/>
            <a:cxnLst/>
            <a:rect l="l" t="t" r="r" b="b"/>
            <a:pathLst>
              <a:path w="958214" h="1584960">
                <a:moveTo>
                  <a:pt x="957633" y="1584512"/>
                </a:moveTo>
                <a:lnTo>
                  <a:pt x="956341" y="0"/>
                </a:lnTo>
                <a:lnTo>
                  <a:pt x="905075" y="835"/>
                </a:lnTo>
                <a:lnTo>
                  <a:pt x="854234" y="3245"/>
                </a:lnTo>
                <a:lnTo>
                  <a:pt x="803841" y="7207"/>
                </a:lnTo>
                <a:lnTo>
                  <a:pt x="753919" y="12697"/>
                </a:lnTo>
                <a:lnTo>
                  <a:pt x="704492" y="19692"/>
                </a:lnTo>
                <a:lnTo>
                  <a:pt x="655582" y="28168"/>
                </a:lnTo>
                <a:lnTo>
                  <a:pt x="607214" y="38103"/>
                </a:lnTo>
                <a:lnTo>
                  <a:pt x="559411" y="49473"/>
                </a:lnTo>
                <a:lnTo>
                  <a:pt x="512196" y="62254"/>
                </a:lnTo>
                <a:lnTo>
                  <a:pt x="465593" y="76424"/>
                </a:lnTo>
                <a:lnTo>
                  <a:pt x="419624" y="91958"/>
                </a:lnTo>
                <a:lnTo>
                  <a:pt x="374314" y="108834"/>
                </a:lnTo>
                <a:lnTo>
                  <a:pt x="329685" y="127029"/>
                </a:lnTo>
                <a:lnTo>
                  <a:pt x="285761" y="146518"/>
                </a:lnTo>
                <a:lnTo>
                  <a:pt x="242566" y="167279"/>
                </a:lnTo>
                <a:lnTo>
                  <a:pt x="200122" y="189289"/>
                </a:lnTo>
                <a:lnTo>
                  <a:pt x="158454" y="212523"/>
                </a:lnTo>
                <a:lnTo>
                  <a:pt x="117584" y="236959"/>
                </a:lnTo>
                <a:lnTo>
                  <a:pt x="77536" y="262574"/>
                </a:lnTo>
                <a:lnTo>
                  <a:pt x="38334" y="289343"/>
                </a:lnTo>
                <a:lnTo>
                  <a:pt x="0" y="317244"/>
                </a:lnTo>
                <a:lnTo>
                  <a:pt x="957633" y="1584512"/>
                </a:lnTo>
                <a:close/>
              </a:path>
            </a:pathLst>
          </a:custGeom>
          <a:ln w="926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345750" y="3051135"/>
            <a:ext cx="287020" cy="49403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31115" marR="5080" indent="-19050">
              <a:lnSpc>
                <a:spcPct val="103200"/>
              </a:lnSpc>
              <a:spcBef>
                <a:spcPts val="70"/>
              </a:spcBef>
            </a:pPr>
            <a:r>
              <a:rPr dirty="0" sz="1000" spc="0" b="1">
                <a:latin typeface="Calibri"/>
                <a:cs typeface="Calibri"/>
              </a:rPr>
              <a:t>N</a:t>
            </a:r>
            <a:r>
              <a:rPr dirty="0" sz="1000" spc="-5" b="1">
                <a:latin typeface="Calibri"/>
                <a:cs typeface="Calibri"/>
              </a:rPr>
              <a:t>SW  </a:t>
            </a:r>
            <a:r>
              <a:rPr dirty="0" sz="1000" b="1">
                <a:latin typeface="Calibri"/>
                <a:cs typeface="Calibri"/>
              </a:rPr>
              <a:t>74%</a:t>
            </a:r>
            <a:endParaRPr sz="100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35"/>
              </a:spcBef>
            </a:pPr>
            <a:r>
              <a:rPr dirty="0" sz="1000">
                <a:latin typeface="Calibri"/>
                <a:cs typeface="Calibri"/>
              </a:rPr>
              <a:t>(5)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2511" y="3381878"/>
            <a:ext cx="203200" cy="49403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21590" marR="5080" indent="-9525">
              <a:lnSpc>
                <a:spcPct val="103200"/>
              </a:lnSpc>
              <a:spcBef>
                <a:spcPts val="70"/>
              </a:spcBef>
            </a:pPr>
            <a:r>
              <a:rPr dirty="0" sz="1000" spc="-5" b="1">
                <a:latin typeface="Calibri"/>
                <a:cs typeface="Calibri"/>
              </a:rPr>
              <a:t>VI</a:t>
            </a:r>
            <a:r>
              <a:rPr dirty="0" sz="1000" b="1">
                <a:latin typeface="Calibri"/>
                <a:cs typeface="Calibri"/>
              </a:rPr>
              <a:t>C  </a:t>
            </a:r>
            <a:r>
              <a:rPr dirty="0" sz="1000" b="1">
                <a:latin typeface="Calibri"/>
                <a:cs typeface="Calibri"/>
              </a:rPr>
              <a:t>9%</a:t>
            </a:r>
            <a:endParaRPr sz="1000">
              <a:latin typeface="Calibri"/>
              <a:cs typeface="Calibri"/>
            </a:endParaRPr>
          </a:p>
          <a:p>
            <a:pPr marL="29209">
              <a:lnSpc>
                <a:spcPct val="100000"/>
              </a:lnSpc>
              <a:spcBef>
                <a:spcPts val="35"/>
              </a:spcBef>
            </a:pPr>
            <a:r>
              <a:rPr dirty="0" sz="1000">
                <a:latin typeface="Calibri"/>
                <a:cs typeface="Calibri"/>
              </a:rPr>
              <a:t>(2)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0019" y="2446074"/>
            <a:ext cx="248920" cy="49403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45085" marR="5080" indent="-33020">
              <a:lnSpc>
                <a:spcPct val="103200"/>
              </a:lnSpc>
              <a:spcBef>
                <a:spcPts val="70"/>
              </a:spcBef>
            </a:pPr>
            <a:r>
              <a:rPr dirty="0" sz="1000" spc="0" b="1">
                <a:latin typeface="Calibri"/>
                <a:cs typeface="Calibri"/>
              </a:rPr>
              <a:t>Q</a:t>
            </a:r>
            <a:r>
              <a:rPr dirty="0" sz="1000" spc="-5" b="1">
                <a:latin typeface="Calibri"/>
                <a:cs typeface="Calibri"/>
              </a:rPr>
              <a:t>LD  </a:t>
            </a:r>
            <a:r>
              <a:rPr dirty="0" sz="1000" b="1">
                <a:latin typeface="Calibri"/>
                <a:cs typeface="Calibri"/>
              </a:rPr>
              <a:t>7%</a:t>
            </a:r>
            <a:endParaRPr sz="10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35"/>
              </a:spcBef>
            </a:pPr>
            <a:r>
              <a:rPr dirty="0" sz="1000">
                <a:latin typeface="Calibri"/>
                <a:cs typeface="Calibri"/>
              </a:rPr>
              <a:t>(1)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35872" y="1768780"/>
            <a:ext cx="2785745" cy="868044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400" b="1">
                <a:latin typeface="Calibri"/>
                <a:cs typeface="Calibri"/>
              </a:rPr>
              <a:t>Diversification </a:t>
            </a:r>
            <a:r>
              <a:rPr dirty="0" sz="1400" spc="0" b="1">
                <a:latin typeface="Calibri"/>
                <a:cs typeface="Calibri"/>
              </a:rPr>
              <a:t>by Asset: March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0" b="1"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  <a:p>
            <a:pPr marL="314325" marR="2239645" indent="7620">
              <a:lnSpc>
                <a:spcPct val="103200"/>
              </a:lnSpc>
              <a:spcBef>
                <a:spcPts val="484"/>
              </a:spcBef>
            </a:pPr>
            <a:r>
              <a:rPr dirty="0" sz="1000" b="1">
                <a:latin typeface="Calibri"/>
                <a:cs typeface="Calibri"/>
              </a:rPr>
              <a:t>A</a:t>
            </a:r>
            <a:r>
              <a:rPr dirty="0" sz="1000" b="1">
                <a:latin typeface="Calibri"/>
                <a:cs typeface="Calibri"/>
              </a:rPr>
              <a:t>CT  </a:t>
            </a:r>
            <a:r>
              <a:rPr dirty="0" sz="1000" b="1">
                <a:latin typeface="Calibri"/>
                <a:cs typeface="Calibri"/>
              </a:rPr>
              <a:t>10%</a:t>
            </a:r>
            <a:endParaRPr sz="1000">
              <a:latin typeface="Calibri"/>
              <a:cs typeface="Calibri"/>
            </a:endParaRPr>
          </a:p>
          <a:p>
            <a:pPr marL="354330">
              <a:lnSpc>
                <a:spcPct val="100000"/>
              </a:lnSpc>
              <a:spcBef>
                <a:spcPts val="40"/>
              </a:spcBef>
            </a:pPr>
            <a:r>
              <a:rPr dirty="0" sz="1000">
                <a:latin typeface="Calibri"/>
                <a:cs typeface="Calibri"/>
              </a:rPr>
              <a:t>(1)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85635" y="297572"/>
            <a:ext cx="5401945" cy="6229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ts val="271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BROAD 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INVESTOR</a:t>
            </a:r>
            <a:r>
              <a:rPr dirty="0" spc="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SUPPORT</a:t>
            </a:r>
          </a:p>
          <a:p>
            <a:pPr marL="12700">
              <a:lnSpc>
                <a:spcPts val="1989"/>
              </a:lnSpc>
            </a:pP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HAS </a:t>
            </a:r>
            <a:r>
              <a:rPr dirty="0" sz="1800" spc="-35" b="0">
                <a:solidFill>
                  <a:srgbClr val="0075AD"/>
                </a:solidFill>
                <a:latin typeface="Arial"/>
                <a:cs typeface="Arial"/>
              </a:rPr>
              <a:t>FACILITATED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INCREASED</a:t>
            </a:r>
            <a:r>
              <a:rPr dirty="0" sz="1800" spc="-10" b="0">
                <a:solidFill>
                  <a:srgbClr val="0075AD"/>
                </a:solidFill>
                <a:latin typeface="Arial"/>
                <a:cs typeface="Arial"/>
              </a:rPr>
              <a:t> DIVERSIFICATION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24039" y="2457900"/>
            <a:ext cx="1063625" cy="1638935"/>
          </a:xfrm>
          <a:custGeom>
            <a:avLst/>
            <a:gdLst/>
            <a:ahLst/>
            <a:cxnLst/>
            <a:rect l="l" t="t" r="r" b="b"/>
            <a:pathLst>
              <a:path w="1063625" h="1638935">
                <a:moveTo>
                  <a:pt x="0" y="0"/>
                </a:moveTo>
                <a:lnTo>
                  <a:pt x="0" y="1638757"/>
                </a:lnTo>
                <a:lnTo>
                  <a:pt x="1063028" y="391553"/>
                </a:lnTo>
                <a:lnTo>
                  <a:pt x="1023899" y="359236"/>
                </a:lnTo>
                <a:lnTo>
                  <a:pt x="983893" y="328224"/>
                </a:lnTo>
                <a:lnTo>
                  <a:pt x="943043" y="298528"/>
                </a:lnTo>
                <a:lnTo>
                  <a:pt x="901381" y="270161"/>
                </a:lnTo>
                <a:lnTo>
                  <a:pt x="858941" y="243135"/>
                </a:lnTo>
                <a:lnTo>
                  <a:pt x="815757" y="217462"/>
                </a:lnTo>
                <a:lnTo>
                  <a:pt x="771861" y="193155"/>
                </a:lnTo>
                <a:lnTo>
                  <a:pt x="727287" y="170226"/>
                </a:lnTo>
                <a:lnTo>
                  <a:pt x="682069" y="148687"/>
                </a:lnTo>
                <a:lnTo>
                  <a:pt x="636240" y="128550"/>
                </a:lnTo>
                <a:lnTo>
                  <a:pt x="589833" y="109829"/>
                </a:lnTo>
                <a:lnTo>
                  <a:pt x="542881" y="92535"/>
                </a:lnTo>
                <a:lnTo>
                  <a:pt x="495418" y="76680"/>
                </a:lnTo>
                <a:lnTo>
                  <a:pt x="447477" y="62276"/>
                </a:lnTo>
                <a:lnTo>
                  <a:pt x="399091" y="49337"/>
                </a:lnTo>
                <a:lnTo>
                  <a:pt x="350294" y="37874"/>
                </a:lnTo>
                <a:lnTo>
                  <a:pt x="301119" y="27899"/>
                </a:lnTo>
                <a:lnTo>
                  <a:pt x="251599" y="19426"/>
                </a:lnTo>
                <a:lnTo>
                  <a:pt x="201769" y="12465"/>
                </a:lnTo>
                <a:lnTo>
                  <a:pt x="151660" y="7030"/>
                </a:lnTo>
                <a:lnTo>
                  <a:pt x="101307" y="3132"/>
                </a:lnTo>
                <a:lnTo>
                  <a:pt x="50742" y="785"/>
                </a:lnTo>
                <a:lnTo>
                  <a:pt x="0" y="0"/>
                </a:lnTo>
                <a:close/>
              </a:path>
            </a:pathLst>
          </a:custGeom>
          <a:solidFill>
            <a:srgbClr val="0058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524035" y="2849458"/>
            <a:ext cx="1466850" cy="1247775"/>
          </a:xfrm>
          <a:custGeom>
            <a:avLst/>
            <a:gdLst/>
            <a:ahLst/>
            <a:cxnLst/>
            <a:rect l="l" t="t" r="r" b="b"/>
            <a:pathLst>
              <a:path w="1466850" h="1247775">
                <a:moveTo>
                  <a:pt x="1063028" y="0"/>
                </a:moveTo>
                <a:lnTo>
                  <a:pt x="0" y="1247203"/>
                </a:lnTo>
                <a:lnTo>
                  <a:pt x="1466532" y="515873"/>
                </a:lnTo>
                <a:lnTo>
                  <a:pt x="1443133" y="470723"/>
                </a:lnTo>
                <a:lnTo>
                  <a:pt x="1418379" y="426378"/>
                </a:lnTo>
                <a:lnTo>
                  <a:pt x="1392292" y="382868"/>
                </a:lnTo>
                <a:lnTo>
                  <a:pt x="1364894" y="340222"/>
                </a:lnTo>
                <a:lnTo>
                  <a:pt x="1336208" y="298468"/>
                </a:lnTo>
                <a:lnTo>
                  <a:pt x="1306255" y="257634"/>
                </a:lnTo>
                <a:lnTo>
                  <a:pt x="1275060" y="217751"/>
                </a:lnTo>
                <a:lnTo>
                  <a:pt x="1242643" y="178845"/>
                </a:lnTo>
                <a:lnTo>
                  <a:pt x="1209028" y="140947"/>
                </a:lnTo>
                <a:lnTo>
                  <a:pt x="1174236" y="104085"/>
                </a:lnTo>
                <a:lnTo>
                  <a:pt x="1138291" y="68287"/>
                </a:lnTo>
                <a:lnTo>
                  <a:pt x="1101214" y="33582"/>
                </a:lnTo>
                <a:lnTo>
                  <a:pt x="1063028" y="0"/>
                </a:lnTo>
                <a:close/>
              </a:path>
            </a:pathLst>
          </a:custGeom>
          <a:solidFill>
            <a:srgbClr val="0058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524035" y="2849458"/>
            <a:ext cx="1466850" cy="1247775"/>
          </a:xfrm>
          <a:custGeom>
            <a:avLst/>
            <a:gdLst/>
            <a:ahLst/>
            <a:cxnLst/>
            <a:rect l="l" t="t" r="r" b="b"/>
            <a:pathLst>
              <a:path w="1466850" h="1247775">
                <a:moveTo>
                  <a:pt x="1063028" y="0"/>
                </a:moveTo>
                <a:lnTo>
                  <a:pt x="1101214" y="33582"/>
                </a:lnTo>
                <a:lnTo>
                  <a:pt x="1138291" y="68287"/>
                </a:lnTo>
                <a:lnTo>
                  <a:pt x="1174236" y="104085"/>
                </a:lnTo>
                <a:lnTo>
                  <a:pt x="1209028" y="140947"/>
                </a:lnTo>
                <a:lnTo>
                  <a:pt x="1242643" y="178845"/>
                </a:lnTo>
                <a:lnTo>
                  <a:pt x="1275060" y="217751"/>
                </a:lnTo>
                <a:lnTo>
                  <a:pt x="1306255" y="257634"/>
                </a:lnTo>
                <a:lnTo>
                  <a:pt x="1336208" y="298468"/>
                </a:lnTo>
                <a:lnTo>
                  <a:pt x="1364894" y="340222"/>
                </a:lnTo>
                <a:lnTo>
                  <a:pt x="1392292" y="382868"/>
                </a:lnTo>
                <a:lnTo>
                  <a:pt x="1418379" y="426378"/>
                </a:lnTo>
                <a:lnTo>
                  <a:pt x="1443133" y="470723"/>
                </a:lnTo>
                <a:lnTo>
                  <a:pt x="1466532" y="515873"/>
                </a:lnTo>
                <a:lnTo>
                  <a:pt x="0" y="1247203"/>
                </a:lnTo>
                <a:lnTo>
                  <a:pt x="106302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524046" y="3365334"/>
            <a:ext cx="1633220" cy="731520"/>
          </a:xfrm>
          <a:custGeom>
            <a:avLst/>
            <a:gdLst/>
            <a:ahLst/>
            <a:cxnLst/>
            <a:rect l="l" t="t" r="r" b="b"/>
            <a:pathLst>
              <a:path w="1633220" h="731520">
                <a:moveTo>
                  <a:pt x="1466519" y="0"/>
                </a:moveTo>
                <a:lnTo>
                  <a:pt x="0" y="731329"/>
                </a:lnTo>
                <a:lnTo>
                  <a:pt x="1632966" y="593674"/>
                </a:lnTo>
                <a:lnTo>
                  <a:pt x="1627798" y="542127"/>
                </a:lnTo>
                <a:lnTo>
                  <a:pt x="1621013" y="490834"/>
                </a:lnTo>
                <a:lnTo>
                  <a:pt x="1612621" y="439831"/>
                </a:lnTo>
                <a:lnTo>
                  <a:pt x="1602634" y="389156"/>
                </a:lnTo>
                <a:lnTo>
                  <a:pt x="1591061" y="338845"/>
                </a:lnTo>
                <a:lnTo>
                  <a:pt x="1577913" y="288936"/>
                </a:lnTo>
                <a:lnTo>
                  <a:pt x="1563199" y="239465"/>
                </a:lnTo>
                <a:lnTo>
                  <a:pt x="1546931" y="190471"/>
                </a:lnTo>
                <a:lnTo>
                  <a:pt x="1529119" y="141990"/>
                </a:lnTo>
                <a:lnTo>
                  <a:pt x="1509772" y="94060"/>
                </a:lnTo>
                <a:lnTo>
                  <a:pt x="1488902" y="46717"/>
                </a:lnTo>
                <a:lnTo>
                  <a:pt x="1466519" y="0"/>
                </a:lnTo>
                <a:close/>
              </a:path>
            </a:pathLst>
          </a:custGeom>
          <a:solidFill>
            <a:srgbClr val="0058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524046" y="3365334"/>
            <a:ext cx="1633220" cy="731520"/>
          </a:xfrm>
          <a:custGeom>
            <a:avLst/>
            <a:gdLst/>
            <a:ahLst/>
            <a:cxnLst/>
            <a:rect l="l" t="t" r="r" b="b"/>
            <a:pathLst>
              <a:path w="1633220" h="731520">
                <a:moveTo>
                  <a:pt x="1466519" y="0"/>
                </a:moveTo>
                <a:lnTo>
                  <a:pt x="1488902" y="46717"/>
                </a:lnTo>
                <a:lnTo>
                  <a:pt x="1509772" y="94060"/>
                </a:lnTo>
                <a:lnTo>
                  <a:pt x="1529119" y="141990"/>
                </a:lnTo>
                <a:lnTo>
                  <a:pt x="1546931" y="190471"/>
                </a:lnTo>
                <a:lnTo>
                  <a:pt x="1563199" y="239465"/>
                </a:lnTo>
                <a:lnTo>
                  <a:pt x="1577913" y="288936"/>
                </a:lnTo>
                <a:lnTo>
                  <a:pt x="1591061" y="338845"/>
                </a:lnTo>
                <a:lnTo>
                  <a:pt x="1602634" y="389156"/>
                </a:lnTo>
                <a:lnTo>
                  <a:pt x="1612621" y="439831"/>
                </a:lnTo>
                <a:lnTo>
                  <a:pt x="1621013" y="490834"/>
                </a:lnTo>
                <a:lnTo>
                  <a:pt x="1627798" y="542127"/>
                </a:lnTo>
                <a:lnTo>
                  <a:pt x="1632966" y="593674"/>
                </a:lnTo>
                <a:lnTo>
                  <a:pt x="0" y="731329"/>
                </a:lnTo>
                <a:lnTo>
                  <a:pt x="146651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24042" y="3959012"/>
            <a:ext cx="1638935" cy="565150"/>
          </a:xfrm>
          <a:custGeom>
            <a:avLst/>
            <a:gdLst/>
            <a:ahLst/>
            <a:cxnLst/>
            <a:rect l="l" t="t" r="r" b="b"/>
            <a:pathLst>
              <a:path w="1638934" h="565150">
                <a:moveTo>
                  <a:pt x="1632966" y="0"/>
                </a:moveTo>
                <a:lnTo>
                  <a:pt x="0" y="137655"/>
                </a:lnTo>
                <a:lnTo>
                  <a:pt x="1582102" y="564819"/>
                </a:lnTo>
                <a:lnTo>
                  <a:pt x="1594840" y="514496"/>
                </a:lnTo>
                <a:lnTo>
                  <a:pt x="1605965" y="463852"/>
                </a:lnTo>
                <a:lnTo>
                  <a:pt x="1615474" y="412925"/>
                </a:lnTo>
                <a:lnTo>
                  <a:pt x="1623365" y="361755"/>
                </a:lnTo>
                <a:lnTo>
                  <a:pt x="1629632" y="310381"/>
                </a:lnTo>
                <a:lnTo>
                  <a:pt x="1634273" y="258840"/>
                </a:lnTo>
                <a:lnTo>
                  <a:pt x="1637284" y="207172"/>
                </a:lnTo>
                <a:lnTo>
                  <a:pt x="1638663" y="155415"/>
                </a:lnTo>
                <a:lnTo>
                  <a:pt x="1638405" y="103608"/>
                </a:lnTo>
                <a:lnTo>
                  <a:pt x="1636507" y="51790"/>
                </a:lnTo>
                <a:lnTo>
                  <a:pt x="1632966" y="0"/>
                </a:lnTo>
                <a:close/>
              </a:path>
            </a:pathLst>
          </a:custGeom>
          <a:solidFill>
            <a:srgbClr val="0058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524042" y="3959012"/>
            <a:ext cx="1638935" cy="565150"/>
          </a:xfrm>
          <a:custGeom>
            <a:avLst/>
            <a:gdLst/>
            <a:ahLst/>
            <a:cxnLst/>
            <a:rect l="l" t="t" r="r" b="b"/>
            <a:pathLst>
              <a:path w="1638934" h="565150">
                <a:moveTo>
                  <a:pt x="1632966" y="0"/>
                </a:moveTo>
                <a:lnTo>
                  <a:pt x="1636507" y="51790"/>
                </a:lnTo>
                <a:lnTo>
                  <a:pt x="1638405" y="103608"/>
                </a:lnTo>
                <a:lnTo>
                  <a:pt x="1638663" y="155415"/>
                </a:lnTo>
                <a:lnTo>
                  <a:pt x="1637284" y="207172"/>
                </a:lnTo>
                <a:lnTo>
                  <a:pt x="1634273" y="258840"/>
                </a:lnTo>
                <a:lnTo>
                  <a:pt x="1629632" y="310381"/>
                </a:lnTo>
                <a:lnTo>
                  <a:pt x="1623365" y="361755"/>
                </a:lnTo>
                <a:lnTo>
                  <a:pt x="1615474" y="412925"/>
                </a:lnTo>
                <a:lnTo>
                  <a:pt x="1605965" y="463852"/>
                </a:lnTo>
                <a:lnTo>
                  <a:pt x="1594840" y="514496"/>
                </a:lnTo>
                <a:lnTo>
                  <a:pt x="1582102" y="564819"/>
                </a:lnTo>
                <a:lnTo>
                  <a:pt x="0" y="137655"/>
                </a:lnTo>
                <a:lnTo>
                  <a:pt x="1632966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524043" y="4096664"/>
            <a:ext cx="1582420" cy="669290"/>
          </a:xfrm>
          <a:custGeom>
            <a:avLst/>
            <a:gdLst/>
            <a:ahLst/>
            <a:cxnLst/>
            <a:rect l="l" t="t" r="r" b="b"/>
            <a:pathLst>
              <a:path w="1582420" h="669289">
                <a:moveTo>
                  <a:pt x="0" y="0"/>
                </a:moveTo>
                <a:lnTo>
                  <a:pt x="1495945" y="669061"/>
                </a:lnTo>
                <a:lnTo>
                  <a:pt x="1516201" y="621798"/>
                </a:lnTo>
                <a:lnTo>
                  <a:pt x="1534959" y="573943"/>
                </a:lnTo>
                <a:lnTo>
                  <a:pt x="1552205" y="525528"/>
                </a:lnTo>
                <a:lnTo>
                  <a:pt x="1567924" y="476591"/>
                </a:lnTo>
                <a:lnTo>
                  <a:pt x="1582102" y="427164"/>
                </a:lnTo>
                <a:lnTo>
                  <a:pt x="0" y="0"/>
                </a:lnTo>
                <a:close/>
              </a:path>
            </a:pathLst>
          </a:custGeom>
          <a:solidFill>
            <a:srgbClr val="0058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24043" y="4096665"/>
            <a:ext cx="1582420" cy="669290"/>
          </a:xfrm>
          <a:custGeom>
            <a:avLst/>
            <a:gdLst/>
            <a:ahLst/>
            <a:cxnLst/>
            <a:rect l="l" t="t" r="r" b="b"/>
            <a:pathLst>
              <a:path w="1582420" h="669289">
                <a:moveTo>
                  <a:pt x="1582102" y="427164"/>
                </a:moveTo>
                <a:lnTo>
                  <a:pt x="1567924" y="476591"/>
                </a:lnTo>
                <a:lnTo>
                  <a:pt x="1552205" y="525528"/>
                </a:lnTo>
                <a:lnTo>
                  <a:pt x="1534959" y="573943"/>
                </a:lnTo>
                <a:lnTo>
                  <a:pt x="1516201" y="621798"/>
                </a:lnTo>
                <a:lnTo>
                  <a:pt x="1495945" y="669061"/>
                </a:lnTo>
                <a:lnTo>
                  <a:pt x="0" y="0"/>
                </a:lnTo>
                <a:lnTo>
                  <a:pt x="1582102" y="42716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24038" y="4096664"/>
            <a:ext cx="1496060" cy="803275"/>
          </a:xfrm>
          <a:custGeom>
            <a:avLst/>
            <a:gdLst/>
            <a:ahLst/>
            <a:cxnLst/>
            <a:rect l="l" t="t" r="r" b="b"/>
            <a:pathLst>
              <a:path w="1496059" h="803275">
                <a:moveTo>
                  <a:pt x="0" y="0"/>
                </a:moveTo>
                <a:lnTo>
                  <a:pt x="1428381" y="803274"/>
                </a:lnTo>
                <a:lnTo>
                  <a:pt x="1446425" y="770306"/>
                </a:lnTo>
                <a:lnTo>
                  <a:pt x="1463708" y="736939"/>
                </a:lnTo>
                <a:lnTo>
                  <a:pt x="1480222" y="703187"/>
                </a:lnTo>
                <a:lnTo>
                  <a:pt x="1495958" y="669061"/>
                </a:lnTo>
                <a:lnTo>
                  <a:pt x="0" y="0"/>
                </a:lnTo>
                <a:close/>
              </a:path>
            </a:pathLst>
          </a:custGeom>
          <a:solidFill>
            <a:srgbClr val="0058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524038" y="4096665"/>
            <a:ext cx="1496060" cy="803275"/>
          </a:xfrm>
          <a:custGeom>
            <a:avLst/>
            <a:gdLst/>
            <a:ahLst/>
            <a:cxnLst/>
            <a:rect l="l" t="t" r="r" b="b"/>
            <a:pathLst>
              <a:path w="1496059" h="803275">
                <a:moveTo>
                  <a:pt x="1495958" y="669061"/>
                </a:moveTo>
                <a:lnTo>
                  <a:pt x="1480222" y="703187"/>
                </a:lnTo>
                <a:lnTo>
                  <a:pt x="1463708" y="736939"/>
                </a:lnTo>
                <a:lnTo>
                  <a:pt x="1446425" y="770306"/>
                </a:lnTo>
                <a:lnTo>
                  <a:pt x="1428381" y="803275"/>
                </a:lnTo>
                <a:lnTo>
                  <a:pt x="0" y="0"/>
                </a:lnTo>
                <a:lnTo>
                  <a:pt x="1495958" y="66906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524043" y="4096666"/>
            <a:ext cx="1428750" cy="882015"/>
          </a:xfrm>
          <a:custGeom>
            <a:avLst/>
            <a:gdLst/>
            <a:ahLst/>
            <a:cxnLst/>
            <a:rect l="l" t="t" r="r" b="b"/>
            <a:pathLst>
              <a:path w="1428750" h="882014">
                <a:moveTo>
                  <a:pt x="0" y="0"/>
                </a:moveTo>
                <a:lnTo>
                  <a:pt x="1381252" y="881849"/>
                </a:lnTo>
                <a:lnTo>
                  <a:pt x="1393443" y="862457"/>
                </a:lnTo>
                <a:lnTo>
                  <a:pt x="1405364" y="842895"/>
                </a:lnTo>
                <a:lnTo>
                  <a:pt x="1417011" y="823167"/>
                </a:lnTo>
                <a:lnTo>
                  <a:pt x="1428381" y="803275"/>
                </a:lnTo>
                <a:lnTo>
                  <a:pt x="0" y="0"/>
                </a:lnTo>
                <a:close/>
              </a:path>
            </a:pathLst>
          </a:custGeom>
          <a:solidFill>
            <a:srgbClr val="0058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524043" y="4096666"/>
            <a:ext cx="1428750" cy="882015"/>
          </a:xfrm>
          <a:custGeom>
            <a:avLst/>
            <a:gdLst/>
            <a:ahLst/>
            <a:cxnLst/>
            <a:rect l="l" t="t" r="r" b="b"/>
            <a:pathLst>
              <a:path w="1428750" h="882014">
                <a:moveTo>
                  <a:pt x="1428381" y="803275"/>
                </a:moveTo>
                <a:lnTo>
                  <a:pt x="1417011" y="823167"/>
                </a:lnTo>
                <a:lnTo>
                  <a:pt x="1405364" y="842895"/>
                </a:lnTo>
                <a:lnTo>
                  <a:pt x="1393443" y="862457"/>
                </a:lnTo>
                <a:lnTo>
                  <a:pt x="1381252" y="881849"/>
                </a:lnTo>
                <a:lnTo>
                  <a:pt x="0" y="0"/>
                </a:lnTo>
                <a:lnTo>
                  <a:pt x="1428381" y="80327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524042" y="4096658"/>
            <a:ext cx="1381760" cy="1458595"/>
          </a:xfrm>
          <a:custGeom>
            <a:avLst/>
            <a:gdLst/>
            <a:ahLst/>
            <a:cxnLst/>
            <a:rect l="l" t="t" r="r" b="b"/>
            <a:pathLst>
              <a:path w="1381759" h="1458595">
                <a:moveTo>
                  <a:pt x="0" y="0"/>
                </a:moveTo>
                <a:lnTo>
                  <a:pt x="748093" y="1458048"/>
                </a:lnTo>
                <a:lnTo>
                  <a:pt x="793271" y="1433971"/>
                </a:lnTo>
                <a:lnTo>
                  <a:pt x="837594" y="1408542"/>
                </a:lnTo>
                <a:lnTo>
                  <a:pt x="881035" y="1381787"/>
                </a:lnTo>
                <a:lnTo>
                  <a:pt x="923565" y="1353730"/>
                </a:lnTo>
                <a:lnTo>
                  <a:pt x="965159" y="1324396"/>
                </a:lnTo>
                <a:lnTo>
                  <a:pt x="1005788" y="1293810"/>
                </a:lnTo>
                <a:lnTo>
                  <a:pt x="1045426" y="1261997"/>
                </a:lnTo>
                <a:lnTo>
                  <a:pt x="1084044" y="1228982"/>
                </a:lnTo>
                <a:lnTo>
                  <a:pt x="1121616" y="1194790"/>
                </a:lnTo>
                <a:lnTo>
                  <a:pt x="1158115" y="1159446"/>
                </a:lnTo>
                <a:lnTo>
                  <a:pt x="1193513" y="1122974"/>
                </a:lnTo>
                <a:lnTo>
                  <a:pt x="1227782" y="1085400"/>
                </a:lnTo>
                <a:lnTo>
                  <a:pt x="1260896" y="1046748"/>
                </a:lnTo>
                <a:lnTo>
                  <a:pt x="1292827" y="1007043"/>
                </a:lnTo>
                <a:lnTo>
                  <a:pt x="1323549" y="966311"/>
                </a:lnTo>
                <a:lnTo>
                  <a:pt x="1353032" y="924576"/>
                </a:lnTo>
                <a:lnTo>
                  <a:pt x="1381252" y="881862"/>
                </a:lnTo>
                <a:lnTo>
                  <a:pt x="0" y="0"/>
                </a:lnTo>
                <a:close/>
              </a:path>
            </a:pathLst>
          </a:custGeom>
          <a:solidFill>
            <a:srgbClr val="5392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524042" y="4096659"/>
            <a:ext cx="1381760" cy="1458595"/>
          </a:xfrm>
          <a:custGeom>
            <a:avLst/>
            <a:gdLst/>
            <a:ahLst/>
            <a:cxnLst/>
            <a:rect l="l" t="t" r="r" b="b"/>
            <a:pathLst>
              <a:path w="1381759" h="1458595">
                <a:moveTo>
                  <a:pt x="1381252" y="881862"/>
                </a:moveTo>
                <a:lnTo>
                  <a:pt x="1353032" y="924576"/>
                </a:lnTo>
                <a:lnTo>
                  <a:pt x="1323549" y="966311"/>
                </a:lnTo>
                <a:lnTo>
                  <a:pt x="1292827" y="1007043"/>
                </a:lnTo>
                <a:lnTo>
                  <a:pt x="1260896" y="1046748"/>
                </a:lnTo>
                <a:lnTo>
                  <a:pt x="1227782" y="1085400"/>
                </a:lnTo>
                <a:lnTo>
                  <a:pt x="1193513" y="1122974"/>
                </a:lnTo>
                <a:lnTo>
                  <a:pt x="1158115" y="1159446"/>
                </a:lnTo>
                <a:lnTo>
                  <a:pt x="1121616" y="1194790"/>
                </a:lnTo>
                <a:lnTo>
                  <a:pt x="1084044" y="1228982"/>
                </a:lnTo>
                <a:lnTo>
                  <a:pt x="1045426" y="1261997"/>
                </a:lnTo>
                <a:lnTo>
                  <a:pt x="1005788" y="1293810"/>
                </a:lnTo>
                <a:lnTo>
                  <a:pt x="965159" y="1324396"/>
                </a:lnTo>
                <a:lnTo>
                  <a:pt x="923565" y="1353730"/>
                </a:lnTo>
                <a:lnTo>
                  <a:pt x="881035" y="1381787"/>
                </a:lnTo>
                <a:lnTo>
                  <a:pt x="837594" y="1408542"/>
                </a:lnTo>
                <a:lnTo>
                  <a:pt x="793271" y="1433971"/>
                </a:lnTo>
                <a:lnTo>
                  <a:pt x="748093" y="1458048"/>
                </a:lnTo>
                <a:lnTo>
                  <a:pt x="0" y="0"/>
                </a:lnTo>
                <a:lnTo>
                  <a:pt x="1381252" y="88186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524037" y="4096659"/>
            <a:ext cx="748665" cy="1624330"/>
          </a:xfrm>
          <a:custGeom>
            <a:avLst/>
            <a:gdLst/>
            <a:ahLst/>
            <a:cxnLst/>
            <a:rect l="l" t="t" r="r" b="b"/>
            <a:pathLst>
              <a:path w="748665" h="1624329">
                <a:moveTo>
                  <a:pt x="0" y="0"/>
                </a:moveTo>
                <a:lnTo>
                  <a:pt x="217423" y="1624279"/>
                </a:lnTo>
                <a:lnTo>
                  <a:pt x="267751" y="1616744"/>
                </a:lnTo>
                <a:lnTo>
                  <a:pt x="317767" y="1607661"/>
                </a:lnTo>
                <a:lnTo>
                  <a:pt x="367436" y="1597041"/>
                </a:lnTo>
                <a:lnTo>
                  <a:pt x="416722" y="1584895"/>
                </a:lnTo>
                <a:lnTo>
                  <a:pt x="465592" y="1571233"/>
                </a:lnTo>
                <a:lnTo>
                  <a:pt x="514009" y="1556067"/>
                </a:lnTo>
                <a:lnTo>
                  <a:pt x="561940" y="1539408"/>
                </a:lnTo>
                <a:lnTo>
                  <a:pt x="609349" y="1521265"/>
                </a:lnTo>
                <a:lnTo>
                  <a:pt x="656200" y="1501651"/>
                </a:lnTo>
                <a:lnTo>
                  <a:pt x="702460" y="1480575"/>
                </a:lnTo>
                <a:lnTo>
                  <a:pt x="748093" y="1458048"/>
                </a:lnTo>
                <a:lnTo>
                  <a:pt x="0" y="0"/>
                </a:lnTo>
                <a:close/>
              </a:path>
            </a:pathLst>
          </a:custGeom>
          <a:solidFill>
            <a:srgbClr val="5392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524037" y="4096659"/>
            <a:ext cx="748665" cy="1624330"/>
          </a:xfrm>
          <a:custGeom>
            <a:avLst/>
            <a:gdLst/>
            <a:ahLst/>
            <a:cxnLst/>
            <a:rect l="l" t="t" r="r" b="b"/>
            <a:pathLst>
              <a:path w="748665" h="1624329">
                <a:moveTo>
                  <a:pt x="748093" y="1458048"/>
                </a:moveTo>
                <a:lnTo>
                  <a:pt x="702460" y="1480575"/>
                </a:lnTo>
                <a:lnTo>
                  <a:pt x="656200" y="1501651"/>
                </a:lnTo>
                <a:lnTo>
                  <a:pt x="609349" y="1521265"/>
                </a:lnTo>
                <a:lnTo>
                  <a:pt x="561940" y="1539408"/>
                </a:lnTo>
                <a:lnTo>
                  <a:pt x="514009" y="1556067"/>
                </a:lnTo>
                <a:lnTo>
                  <a:pt x="465592" y="1571233"/>
                </a:lnTo>
                <a:lnTo>
                  <a:pt x="416722" y="1584895"/>
                </a:lnTo>
                <a:lnTo>
                  <a:pt x="367436" y="1597041"/>
                </a:lnTo>
                <a:lnTo>
                  <a:pt x="317767" y="1607661"/>
                </a:lnTo>
                <a:lnTo>
                  <a:pt x="267751" y="1616744"/>
                </a:lnTo>
                <a:lnTo>
                  <a:pt x="217423" y="1624279"/>
                </a:lnTo>
                <a:lnTo>
                  <a:pt x="0" y="0"/>
                </a:lnTo>
                <a:lnTo>
                  <a:pt x="748093" y="145804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446813" y="4096655"/>
            <a:ext cx="295275" cy="1638935"/>
          </a:xfrm>
          <a:custGeom>
            <a:avLst/>
            <a:gdLst/>
            <a:ahLst/>
            <a:cxnLst/>
            <a:rect l="l" t="t" r="r" b="b"/>
            <a:pathLst>
              <a:path w="295275" h="1638935">
                <a:moveTo>
                  <a:pt x="77228" y="0"/>
                </a:moveTo>
                <a:lnTo>
                  <a:pt x="0" y="1636941"/>
                </a:lnTo>
                <a:lnTo>
                  <a:pt x="49212" y="1638524"/>
                </a:lnTo>
                <a:lnTo>
                  <a:pt x="98427" y="1638628"/>
                </a:lnTo>
                <a:lnTo>
                  <a:pt x="147612" y="1637253"/>
                </a:lnTo>
                <a:lnTo>
                  <a:pt x="196733" y="1634402"/>
                </a:lnTo>
                <a:lnTo>
                  <a:pt x="245757" y="1630077"/>
                </a:lnTo>
                <a:lnTo>
                  <a:pt x="294652" y="1624279"/>
                </a:lnTo>
                <a:lnTo>
                  <a:pt x="77228" y="0"/>
                </a:lnTo>
                <a:close/>
              </a:path>
            </a:pathLst>
          </a:custGeom>
          <a:solidFill>
            <a:srgbClr val="5392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446813" y="4096656"/>
            <a:ext cx="295275" cy="1638935"/>
          </a:xfrm>
          <a:custGeom>
            <a:avLst/>
            <a:gdLst/>
            <a:ahLst/>
            <a:cxnLst/>
            <a:rect l="l" t="t" r="r" b="b"/>
            <a:pathLst>
              <a:path w="295275" h="1638935">
                <a:moveTo>
                  <a:pt x="294652" y="1624279"/>
                </a:moveTo>
                <a:lnTo>
                  <a:pt x="245757" y="1630077"/>
                </a:lnTo>
                <a:lnTo>
                  <a:pt x="196733" y="1634402"/>
                </a:lnTo>
                <a:lnTo>
                  <a:pt x="147612" y="1637253"/>
                </a:lnTo>
                <a:lnTo>
                  <a:pt x="98427" y="1638628"/>
                </a:lnTo>
                <a:lnTo>
                  <a:pt x="49212" y="1638524"/>
                </a:lnTo>
                <a:lnTo>
                  <a:pt x="0" y="1636941"/>
                </a:lnTo>
                <a:lnTo>
                  <a:pt x="77228" y="0"/>
                </a:lnTo>
                <a:lnTo>
                  <a:pt x="294652" y="1624279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229353" y="4096661"/>
            <a:ext cx="295275" cy="1637030"/>
          </a:xfrm>
          <a:custGeom>
            <a:avLst/>
            <a:gdLst/>
            <a:ahLst/>
            <a:cxnLst/>
            <a:rect l="l" t="t" r="r" b="b"/>
            <a:pathLst>
              <a:path w="295275" h="1637029">
                <a:moveTo>
                  <a:pt x="294690" y="0"/>
                </a:moveTo>
                <a:lnTo>
                  <a:pt x="0" y="1612049"/>
                </a:lnTo>
                <a:lnTo>
                  <a:pt x="54027" y="1620994"/>
                </a:lnTo>
                <a:lnTo>
                  <a:pt x="108311" y="1628128"/>
                </a:lnTo>
                <a:lnTo>
                  <a:pt x="162806" y="1633446"/>
                </a:lnTo>
                <a:lnTo>
                  <a:pt x="217462" y="1636941"/>
                </a:lnTo>
                <a:lnTo>
                  <a:pt x="294690" y="0"/>
                </a:lnTo>
                <a:close/>
              </a:path>
            </a:pathLst>
          </a:custGeom>
          <a:solidFill>
            <a:srgbClr val="5392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229353" y="4096661"/>
            <a:ext cx="295275" cy="1637030"/>
          </a:xfrm>
          <a:custGeom>
            <a:avLst/>
            <a:gdLst/>
            <a:ahLst/>
            <a:cxnLst/>
            <a:rect l="l" t="t" r="r" b="b"/>
            <a:pathLst>
              <a:path w="295275" h="1637029">
                <a:moveTo>
                  <a:pt x="217462" y="1636941"/>
                </a:moveTo>
                <a:lnTo>
                  <a:pt x="162806" y="1633446"/>
                </a:lnTo>
                <a:lnTo>
                  <a:pt x="108311" y="1628128"/>
                </a:lnTo>
                <a:lnTo>
                  <a:pt x="54027" y="1620994"/>
                </a:lnTo>
                <a:lnTo>
                  <a:pt x="0" y="1612049"/>
                </a:lnTo>
                <a:lnTo>
                  <a:pt x="294690" y="0"/>
                </a:lnTo>
                <a:lnTo>
                  <a:pt x="217462" y="1636941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012892" y="4096659"/>
            <a:ext cx="511175" cy="1612265"/>
          </a:xfrm>
          <a:custGeom>
            <a:avLst/>
            <a:gdLst/>
            <a:ahLst/>
            <a:cxnLst/>
            <a:rect l="l" t="t" r="r" b="b"/>
            <a:pathLst>
              <a:path w="511175" h="1612264">
                <a:moveTo>
                  <a:pt x="511149" y="0"/>
                </a:moveTo>
                <a:lnTo>
                  <a:pt x="0" y="1557007"/>
                </a:lnTo>
                <a:lnTo>
                  <a:pt x="53386" y="1573533"/>
                </a:lnTo>
                <a:lnTo>
                  <a:pt x="107291" y="1588223"/>
                </a:lnTo>
                <a:lnTo>
                  <a:pt x="161664" y="1601066"/>
                </a:lnTo>
                <a:lnTo>
                  <a:pt x="216458" y="1612049"/>
                </a:lnTo>
                <a:lnTo>
                  <a:pt x="511149" y="0"/>
                </a:lnTo>
                <a:close/>
              </a:path>
            </a:pathLst>
          </a:custGeom>
          <a:solidFill>
            <a:srgbClr val="5392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012892" y="4096660"/>
            <a:ext cx="511175" cy="1612265"/>
          </a:xfrm>
          <a:custGeom>
            <a:avLst/>
            <a:gdLst/>
            <a:ahLst/>
            <a:cxnLst/>
            <a:rect l="l" t="t" r="r" b="b"/>
            <a:pathLst>
              <a:path w="511175" h="1612264">
                <a:moveTo>
                  <a:pt x="216458" y="1612049"/>
                </a:moveTo>
                <a:lnTo>
                  <a:pt x="161664" y="1601066"/>
                </a:lnTo>
                <a:lnTo>
                  <a:pt x="107291" y="1588223"/>
                </a:lnTo>
                <a:lnTo>
                  <a:pt x="53386" y="1573533"/>
                </a:lnTo>
                <a:lnTo>
                  <a:pt x="0" y="1557007"/>
                </a:lnTo>
                <a:lnTo>
                  <a:pt x="511149" y="0"/>
                </a:lnTo>
                <a:lnTo>
                  <a:pt x="216458" y="161204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888105" y="4096660"/>
            <a:ext cx="636270" cy="1557020"/>
          </a:xfrm>
          <a:custGeom>
            <a:avLst/>
            <a:gdLst/>
            <a:ahLst/>
            <a:cxnLst/>
            <a:rect l="l" t="t" r="r" b="b"/>
            <a:pathLst>
              <a:path w="636270" h="1557020">
                <a:moveTo>
                  <a:pt x="635939" y="0"/>
                </a:moveTo>
                <a:lnTo>
                  <a:pt x="0" y="1510334"/>
                </a:lnTo>
                <a:lnTo>
                  <a:pt x="30835" y="1522954"/>
                </a:lnTo>
                <a:lnTo>
                  <a:pt x="61918" y="1534942"/>
                </a:lnTo>
                <a:lnTo>
                  <a:pt x="93240" y="1546294"/>
                </a:lnTo>
                <a:lnTo>
                  <a:pt x="124790" y="1557007"/>
                </a:lnTo>
                <a:lnTo>
                  <a:pt x="635939" y="0"/>
                </a:lnTo>
                <a:close/>
              </a:path>
            </a:pathLst>
          </a:custGeom>
          <a:solidFill>
            <a:srgbClr val="5392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888105" y="4096660"/>
            <a:ext cx="636270" cy="1557020"/>
          </a:xfrm>
          <a:custGeom>
            <a:avLst/>
            <a:gdLst/>
            <a:ahLst/>
            <a:cxnLst/>
            <a:rect l="l" t="t" r="r" b="b"/>
            <a:pathLst>
              <a:path w="636270" h="1557020">
                <a:moveTo>
                  <a:pt x="124790" y="1557007"/>
                </a:moveTo>
                <a:lnTo>
                  <a:pt x="93240" y="1546294"/>
                </a:lnTo>
                <a:lnTo>
                  <a:pt x="61918" y="1534942"/>
                </a:lnTo>
                <a:lnTo>
                  <a:pt x="30835" y="1522954"/>
                </a:lnTo>
                <a:lnTo>
                  <a:pt x="0" y="1510334"/>
                </a:lnTo>
                <a:lnTo>
                  <a:pt x="635939" y="0"/>
                </a:lnTo>
                <a:lnTo>
                  <a:pt x="124790" y="155700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786651" y="4096664"/>
            <a:ext cx="737870" cy="1510665"/>
          </a:xfrm>
          <a:custGeom>
            <a:avLst/>
            <a:gdLst/>
            <a:ahLst/>
            <a:cxnLst/>
            <a:rect l="l" t="t" r="r" b="b"/>
            <a:pathLst>
              <a:path w="737870" h="1510664">
                <a:moveTo>
                  <a:pt x="737387" y="0"/>
                </a:moveTo>
                <a:lnTo>
                  <a:pt x="0" y="1463484"/>
                </a:lnTo>
                <a:lnTo>
                  <a:pt x="25059" y="1475844"/>
                </a:lnTo>
                <a:lnTo>
                  <a:pt x="50323" y="1487776"/>
                </a:lnTo>
                <a:lnTo>
                  <a:pt x="75788" y="1499274"/>
                </a:lnTo>
                <a:lnTo>
                  <a:pt x="101447" y="1510334"/>
                </a:lnTo>
                <a:lnTo>
                  <a:pt x="737387" y="0"/>
                </a:lnTo>
                <a:close/>
              </a:path>
            </a:pathLst>
          </a:custGeom>
          <a:solidFill>
            <a:srgbClr val="5392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786651" y="4096665"/>
            <a:ext cx="737870" cy="1510665"/>
          </a:xfrm>
          <a:custGeom>
            <a:avLst/>
            <a:gdLst/>
            <a:ahLst/>
            <a:cxnLst/>
            <a:rect l="l" t="t" r="r" b="b"/>
            <a:pathLst>
              <a:path w="737870" h="1510664">
                <a:moveTo>
                  <a:pt x="101447" y="1510334"/>
                </a:moveTo>
                <a:lnTo>
                  <a:pt x="75788" y="1499274"/>
                </a:lnTo>
                <a:lnTo>
                  <a:pt x="50323" y="1487776"/>
                </a:lnTo>
                <a:lnTo>
                  <a:pt x="25059" y="1475844"/>
                </a:lnTo>
                <a:lnTo>
                  <a:pt x="0" y="1463484"/>
                </a:lnTo>
                <a:lnTo>
                  <a:pt x="737387" y="0"/>
                </a:lnTo>
                <a:lnTo>
                  <a:pt x="101447" y="151033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174760" y="4096668"/>
            <a:ext cx="1349375" cy="1463675"/>
          </a:xfrm>
          <a:custGeom>
            <a:avLst/>
            <a:gdLst/>
            <a:ahLst/>
            <a:cxnLst/>
            <a:rect l="l" t="t" r="r" b="b"/>
            <a:pathLst>
              <a:path w="1349375" h="1463675">
                <a:moveTo>
                  <a:pt x="1349286" y="0"/>
                </a:moveTo>
                <a:lnTo>
                  <a:pt x="0" y="930046"/>
                </a:lnTo>
                <a:lnTo>
                  <a:pt x="29884" y="971973"/>
                </a:lnTo>
                <a:lnTo>
                  <a:pt x="61015" y="1012871"/>
                </a:lnTo>
                <a:lnTo>
                  <a:pt x="93364" y="1052714"/>
                </a:lnTo>
                <a:lnTo>
                  <a:pt x="126904" y="1091479"/>
                </a:lnTo>
                <a:lnTo>
                  <a:pt x="161605" y="1129139"/>
                </a:lnTo>
                <a:lnTo>
                  <a:pt x="197440" y="1165671"/>
                </a:lnTo>
                <a:lnTo>
                  <a:pt x="234380" y="1201050"/>
                </a:lnTo>
                <a:lnTo>
                  <a:pt x="272397" y="1235251"/>
                </a:lnTo>
                <a:lnTo>
                  <a:pt x="311462" y="1268249"/>
                </a:lnTo>
                <a:lnTo>
                  <a:pt x="351548" y="1300020"/>
                </a:lnTo>
                <a:lnTo>
                  <a:pt x="392625" y="1330538"/>
                </a:lnTo>
                <a:lnTo>
                  <a:pt x="434666" y="1359780"/>
                </a:lnTo>
                <a:lnTo>
                  <a:pt x="477642" y="1387720"/>
                </a:lnTo>
                <a:lnTo>
                  <a:pt x="521525" y="1414334"/>
                </a:lnTo>
                <a:lnTo>
                  <a:pt x="566287" y="1439597"/>
                </a:lnTo>
                <a:lnTo>
                  <a:pt x="611898" y="1463484"/>
                </a:lnTo>
                <a:lnTo>
                  <a:pt x="1349286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174760" y="4096668"/>
            <a:ext cx="1349375" cy="1463675"/>
          </a:xfrm>
          <a:custGeom>
            <a:avLst/>
            <a:gdLst/>
            <a:ahLst/>
            <a:cxnLst/>
            <a:rect l="l" t="t" r="r" b="b"/>
            <a:pathLst>
              <a:path w="1349375" h="1463675">
                <a:moveTo>
                  <a:pt x="611898" y="1463484"/>
                </a:moveTo>
                <a:lnTo>
                  <a:pt x="566287" y="1439597"/>
                </a:lnTo>
                <a:lnTo>
                  <a:pt x="521525" y="1414334"/>
                </a:lnTo>
                <a:lnTo>
                  <a:pt x="477642" y="1387720"/>
                </a:lnTo>
                <a:lnTo>
                  <a:pt x="434666" y="1359780"/>
                </a:lnTo>
                <a:lnTo>
                  <a:pt x="392625" y="1330538"/>
                </a:lnTo>
                <a:lnTo>
                  <a:pt x="351548" y="1300020"/>
                </a:lnTo>
                <a:lnTo>
                  <a:pt x="311462" y="1268249"/>
                </a:lnTo>
                <a:lnTo>
                  <a:pt x="272397" y="1235251"/>
                </a:lnTo>
                <a:lnTo>
                  <a:pt x="234380" y="1201050"/>
                </a:lnTo>
                <a:lnTo>
                  <a:pt x="197440" y="1165671"/>
                </a:lnTo>
                <a:lnTo>
                  <a:pt x="161605" y="1129139"/>
                </a:lnTo>
                <a:lnTo>
                  <a:pt x="126904" y="1091479"/>
                </a:lnTo>
                <a:lnTo>
                  <a:pt x="93364" y="1052714"/>
                </a:lnTo>
                <a:lnTo>
                  <a:pt x="61015" y="1012871"/>
                </a:lnTo>
                <a:lnTo>
                  <a:pt x="29884" y="971973"/>
                </a:lnTo>
                <a:lnTo>
                  <a:pt x="0" y="930046"/>
                </a:lnTo>
                <a:lnTo>
                  <a:pt x="1349286" y="0"/>
                </a:lnTo>
                <a:lnTo>
                  <a:pt x="611898" y="146348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900035" y="4096663"/>
            <a:ext cx="1624330" cy="930275"/>
          </a:xfrm>
          <a:custGeom>
            <a:avLst/>
            <a:gdLst/>
            <a:ahLst/>
            <a:cxnLst/>
            <a:rect l="l" t="t" r="r" b="b"/>
            <a:pathLst>
              <a:path w="1624329" h="930275">
                <a:moveTo>
                  <a:pt x="1623999" y="0"/>
                </a:moveTo>
                <a:lnTo>
                  <a:pt x="0" y="219430"/>
                </a:lnTo>
                <a:lnTo>
                  <a:pt x="7689" y="270302"/>
                </a:lnTo>
                <a:lnTo>
                  <a:pt x="16954" y="320826"/>
                </a:lnTo>
                <a:lnTo>
                  <a:pt x="27783" y="370967"/>
                </a:lnTo>
                <a:lnTo>
                  <a:pt x="40162" y="420690"/>
                </a:lnTo>
                <a:lnTo>
                  <a:pt x="54077" y="469961"/>
                </a:lnTo>
                <a:lnTo>
                  <a:pt x="69514" y="518743"/>
                </a:lnTo>
                <a:lnTo>
                  <a:pt x="86461" y="567003"/>
                </a:lnTo>
                <a:lnTo>
                  <a:pt x="104903" y="614705"/>
                </a:lnTo>
                <a:lnTo>
                  <a:pt x="124826" y="661813"/>
                </a:lnTo>
                <a:lnTo>
                  <a:pt x="146218" y="708294"/>
                </a:lnTo>
                <a:lnTo>
                  <a:pt x="169064" y="754111"/>
                </a:lnTo>
                <a:lnTo>
                  <a:pt x="193352" y="799230"/>
                </a:lnTo>
                <a:lnTo>
                  <a:pt x="219067" y="843615"/>
                </a:lnTo>
                <a:lnTo>
                  <a:pt x="246196" y="887232"/>
                </a:lnTo>
                <a:lnTo>
                  <a:pt x="274726" y="930046"/>
                </a:lnTo>
                <a:lnTo>
                  <a:pt x="1623999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900035" y="4096663"/>
            <a:ext cx="1624330" cy="930275"/>
          </a:xfrm>
          <a:custGeom>
            <a:avLst/>
            <a:gdLst/>
            <a:ahLst/>
            <a:cxnLst/>
            <a:rect l="l" t="t" r="r" b="b"/>
            <a:pathLst>
              <a:path w="1624329" h="930275">
                <a:moveTo>
                  <a:pt x="274726" y="930046"/>
                </a:moveTo>
                <a:lnTo>
                  <a:pt x="246196" y="887232"/>
                </a:lnTo>
                <a:lnTo>
                  <a:pt x="219067" y="843615"/>
                </a:lnTo>
                <a:lnTo>
                  <a:pt x="193352" y="799230"/>
                </a:lnTo>
                <a:lnTo>
                  <a:pt x="169064" y="754111"/>
                </a:lnTo>
                <a:lnTo>
                  <a:pt x="146218" y="708294"/>
                </a:lnTo>
                <a:lnTo>
                  <a:pt x="124826" y="661813"/>
                </a:lnTo>
                <a:lnTo>
                  <a:pt x="104903" y="614705"/>
                </a:lnTo>
                <a:lnTo>
                  <a:pt x="86461" y="567003"/>
                </a:lnTo>
                <a:lnTo>
                  <a:pt x="69514" y="518743"/>
                </a:lnTo>
                <a:lnTo>
                  <a:pt x="54077" y="469961"/>
                </a:lnTo>
                <a:lnTo>
                  <a:pt x="40162" y="420690"/>
                </a:lnTo>
                <a:lnTo>
                  <a:pt x="27783" y="370967"/>
                </a:lnTo>
                <a:lnTo>
                  <a:pt x="16954" y="320826"/>
                </a:lnTo>
                <a:lnTo>
                  <a:pt x="7689" y="270302"/>
                </a:lnTo>
                <a:lnTo>
                  <a:pt x="0" y="219430"/>
                </a:lnTo>
                <a:lnTo>
                  <a:pt x="1623999" y="0"/>
                </a:lnTo>
                <a:lnTo>
                  <a:pt x="274726" y="93004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885324" y="3798747"/>
            <a:ext cx="1638935" cy="517525"/>
          </a:xfrm>
          <a:custGeom>
            <a:avLst/>
            <a:gdLst/>
            <a:ahLst/>
            <a:cxnLst/>
            <a:rect l="l" t="t" r="r" b="b"/>
            <a:pathLst>
              <a:path w="1638934" h="517525">
                <a:moveTo>
                  <a:pt x="27260" y="0"/>
                </a:moveTo>
                <a:lnTo>
                  <a:pt x="18612" y="51318"/>
                </a:lnTo>
                <a:lnTo>
                  <a:pt x="11605" y="102834"/>
                </a:lnTo>
                <a:lnTo>
                  <a:pt x="6239" y="154508"/>
                </a:lnTo>
                <a:lnTo>
                  <a:pt x="2516" y="206301"/>
                </a:lnTo>
                <a:lnTo>
                  <a:pt x="436" y="258173"/>
                </a:lnTo>
                <a:lnTo>
                  <a:pt x="0" y="310085"/>
                </a:lnTo>
                <a:lnTo>
                  <a:pt x="1208" y="361998"/>
                </a:lnTo>
                <a:lnTo>
                  <a:pt x="4063" y="413872"/>
                </a:lnTo>
                <a:lnTo>
                  <a:pt x="8564" y="465668"/>
                </a:lnTo>
                <a:lnTo>
                  <a:pt x="14712" y="517347"/>
                </a:lnTo>
                <a:lnTo>
                  <a:pt x="1638712" y="297916"/>
                </a:lnTo>
                <a:lnTo>
                  <a:pt x="27260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885324" y="3798749"/>
            <a:ext cx="1638935" cy="517525"/>
          </a:xfrm>
          <a:custGeom>
            <a:avLst/>
            <a:gdLst/>
            <a:ahLst/>
            <a:cxnLst/>
            <a:rect l="l" t="t" r="r" b="b"/>
            <a:pathLst>
              <a:path w="1638934" h="517525">
                <a:moveTo>
                  <a:pt x="14712" y="517347"/>
                </a:moveTo>
                <a:lnTo>
                  <a:pt x="8564" y="465668"/>
                </a:lnTo>
                <a:lnTo>
                  <a:pt x="4063" y="413872"/>
                </a:lnTo>
                <a:lnTo>
                  <a:pt x="1208" y="361998"/>
                </a:lnTo>
                <a:lnTo>
                  <a:pt x="0" y="310085"/>
                </a:lnTo>
                <a:lnTo>
                  <a:pt x="436" y="258173"/>
                </a:lnTo>
                <a:lnTo>
                  <a:pt x="2516" y="206301"/>
                </a:lnTo>
                <a:lnTo>
                  <a:pt x="6239" y="154508"/>
                </a:lnTo>
                <a:lnTo>
                  <a:pt x="11605" y="102834"/>
                </a:lnTo>
                <a:lnTo>
                  <a:pt x="18612" y="51318"/>
                </a:lnTo>
                <a:lnTo>
                  <a:pt x="27260" y="0"/>
                </a:lnTo>
                <a:lnTo>
                  <a:pt x="1638712" y="297916"/>
                </a:lnTo>
                <a:lnTo>
                  <a:pt x="14712" y="51734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912587" y="3413475"/>
            <a:ext cx="1611630" cy="683260"/>
          </a:xfrm>
          <a:custGeom>
            <a:avLst/>
            <a:gdLst/>
            <a:ahLst/>
            <a:cxnLst/>
            <a:rect l="l" t="t" r="r" b="b"/>
            <a:pathLst>
              <a:path w="1611629" h="683260">
                <a:moveTo>
                  <a:pt x="121894" y="0"/>
                </a:moveTo>
                <a:lnTo>
                  <a:pt x="101479" y="46386"/>
                </a:lnTo>
                <a:lnTo>
                  <a:pt x="82522" y="93348"/>
                </a:lnTo>
                <a:lnTo>
                  <a:pt x="65035" y="140851"/>
                </a:lnTo>
                <a:lnTo>
                  <a:pt x="49026" y="188861"/>
                </a:lnTo>
                <a:lnTo>
                  <a:pt x="34508" y="237342"/>
                </a:lnTo>
                <a:lnTo>
                  <a:pt x="21490" y="286260"/>
                </a:lnTo>
                <a:lnTo>
                  <a:pt x="9984" y="335580"/>
                </a:lnTo>
                <a:lnTo>
                  <a:pt x="0" y="385267"/>
                </a:lnTo>
                <a:lnTo>
                  <a:pt x="1611452" y="683183"/>
                </a:lnTo>
                <a:lnTo>
                  <a:pt x="121894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912587" y="3413475"/>
            <a:ext cx="1611630" cy="683260"/>
          </a:xfrm>
          <a:custGeom>
            <a:avLst/>
            <a:gdLst/>
            <a:ahLst/>
            <a:cxnLst/>
            <a:rect l="l" t="t" r="r" b="b"/>
            <a:pathLst>
              <a:path w="1611629" h="683260">
                <a:moveTo>
                  <a:pt x="0" y="385267"/>
                </a:moveTo>
                <a:lnTo>
                  <a:pt x="9984" y="335580"/>
                </a:lnTo>
                <a:lnTo>
                  <a:pt x="21490" y="286260"/>
                </a:lnTo>
                <a:lnTo>
                  <a:pt x="34508" y="237342"/>
                </a:lnTo>
                <a:lnTo>
                  <a:pt x="49026" y="188861"/>
                </a:lnTo>
                <a:lnTo>
                  <a:pt x="65035" y="140851"/>
                </a:lnTo>
                <a:lnTo>
                  <a:pt x="82522" y="93348"/>
                </a:lnTo>
                <a:lnTo>
                  <a:pt x="101479" y="46386"/>
                </a:lnTo>
                <a:lnTo>
                  <a:pt x="121894" y="0"/>
                </a:lnTo>
                <a:lnTo>
                  <a:pt x="1611452" y="683183"/>
                </a:lnTo>
                <a:lnTo>
                  <a:pt x="0" y="38526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034481" y="3173873"/>
            <a:ext cx="1489710" cy="923290"/>
          </a:xfrm>
          <a:custGeom>
            <a:avLst/>
            <a:gdLst/>
            <a:ahLst/>
            <a:cxnLst/>
            <a:rect l="l" t="t" r="r" b="b"/>
            <a:pathLst>
              <a:path w="1489709" h="923289">
                <a:moveTo>
                  <a:pt x="135305" y="0"/>
                </a:moveTo>
                <a:lnTo>
                  <a:pt x="105043" y="46059"/>
                </a:lnTo>
                <a:lnTo>
                  <a:pt x="76357" y="93089"/>
                </a:lnTo>
                <a:lnTo>
                  <a:pt x="49273" y="141049"/>
                </a:lnTo>
                <a:lnTo>
                  <a:pt x="23813" y="189899"/>
                </a:lnTo>
                <a:lnTo>
                  <a:pt x="0" y="239598"/>
                </a:lnTo>
                <a:lnTo>
                  <a:pt x="1489557" y="922781"/>
                </a:lnTo>
                <a:lnTo>
                  <a:pt x="135305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034481" y="3173874"/>
            <a:ext cx="1489710" cy="923290"/>
          </a:xfrm>
          <a:custGeom>
            <a:avLst/>
            <a:gdLst/>
            <a:ahLst/>
            <a:cxnLst/>
            <a:rect l="l" t="t" r="r" b="b"/>
            <a:pathLst>
              <a:path w="1489709" h="923289">
                <a:moveTo>
                  <a:pt x="0" y="239598"/>
                </a:moveTo>
                <a:lnTo>
                  <a:pt x="23813" y="189899"/>
                </a:lnTo>
                <a:lnTo>
                  <a:pt x="49273" y="141049"/>
                </a:lnTo>
                <a:lnTo>
                  <a:pt x="76357" y="93089"/>
                </a:lnTo>
                <a:lnTo>
                  <a:pt x="105043" y="46059"/>
                </a:lnTo>
                <a:lnTo>
                  <a:pt x="135305" y="0"/>
                </a:lnTo>
                <a:lnTo>
                  <a:pt x="1489557" y="922781"/>
                </a:lnTo>
                <a:lnTo>
                  <a:pt x="0" y="23959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169785" y="3027649"/>
            <a:ext cx="1354455" cy="1069340"/>
          </a:xfrm>
          <a:custGeom>
            <a:avLst/>
            <a:gdLst/>
            <a:ahLst/>
            <a:cxnLst/>
            <a:rect l="l" t="t" r="r" b="b"/>
            <a:pathLst>
              <a:path w="1354454" h="1069339">
                <a:moveTo>
                  <a:pt x="112179" y="0"/>
                </a:moveTo>
                <a:lnTo>
                  <a:pt x="82599" y="35360"/>
                </a:lnTo>
                <a:lnTo>
                  <a:pt x="54032" y="71532"/>
                </a:lnTo>
                <a:lnTo>
                  <a:pt x="26493" y="108495"/>
                </a:lnTo>
                <a:lnTo>
                  <a:pt x="0" y="146227"/>
                </a:lnTo>
                <a:lnTo>
                  <a:pt x="1354251" y="1069009"/>
                </a:lnTo>
                <a:lnTo>
                  <a:pt x="112179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169785" y="3027649"/>
            <a:ext cx="1354455" cy="1069340"/>
          </a:xfrm>
          <a:custGeom>
            <a:avLst/>
            <a:gdLst/>
            <a:ahLst/>
            <a:cxnLst/>
            <a:rect l="l" t="t" r="r" b="b"/>
            <a:pathLst>
              <a:path w="1354454" h="1069339">
                <a:moveTo>
                  <a:pt x="0" y="146227"/>
                </a:moveTo>
                <a:lnTo>
                  <a:pt x="26493" y="108495"/>
                </a:lnTo>
                <a:lnTo>
                  <a:pt x="54032" y="71532"/>
                </a:lnTo>
                <a:lnTo>
                  <a:pt x="82599" y="35360"/>
                </a:lnTo>
                <a:lnTo>
                  <a:pt x="112179" y="0"/>
                </a:lnTo>
                <a:lnTo>
                  <a:pt x="1354251" y="1069009"/>
                </a:lnTo>
                <a:lnTo>
                  <a:pt x="0" y="14622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281968" y="2914108"/>
            <a:ext cx="1242695" cy="1183005"/>
          </a:xfrm>
          <a:custGeom>
            <a:avLst/>
            <a:gdLst/>
            <a:ahLst/>
            <a:cxnLst/>
            <a:rect l="l" t="t" r="r" b="b"/>
            <a:pathLst>
              <a:path w="1242695" h="1183004">
                <a:moveTo>
                  <a:pt x="107569" y="0"/>
                </a:moveTo>
                <a:lnTo>
                  <a:pt x="79665" y="27412"/>
                </a:lnTo>
                <a:lnTo>
                  <a:pt x="52427" y="55483"/>
                </a:lnTo>
                <a:lnTo>
                  <a:pt x="25867" y="84196"/>
                </a:lnTo>
                <a:lnTo>
                  <a:pt x="0" y="113537"/>
                </a:lnTo>
                <a:lnTo>
                  <a:pt x="1242072" y="1182547"/>
                </a:lnTo>
                <a:lnTo>
                  <a:pt x="107569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281968" y="2914108"/>
            <a:ext cx="1242695" cy="1183005"/>
          </a:xfrm>
          <a:custGeom>
            <a:avLst/>
            <a:gdLst/>
            <a:ahLst/>
            <a:cxnLst/>
            <a:rect l="l" t="t" r="r" b="b"/>
            <a:pathLst>
              <a:path w="1242695" h="1183004">
                <a:moveTo>
                  <a:pt x="0" y="113537"/>
                </a:moveTo>
                <a:lnTo>
                  <a:pt x="25867" y="84196"/>
                </a:lnTo>
                <a:lnTo>
                  <a:pt x="52427" y="55483"/>
                </a:lnTo>
                <a:lnTo>
                  <a:pt x="79665" y="27412"/>
                </a:lnTo>
                <a:lnTo>
                  <a:pt x="107569" y="0"/>
                </a:lnTo>
                <a:lnTo>
                  <a:pt x="1242072" y="1182547"/>
                </a:lnTo>
                <a:lnTo>
                  <a:pt x="0" y="11353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389539" y="2839543"/>
            <a:ext cx="1134745" cy="1257300"/>
          </a:xfrm>
          <a:custGeom>
            <a:avLst/>
            <a:gdLst/>
            <a:ahLst/>
            <a:cxnLst/>
            <a:rect l="l" t="t" r="r" b="b"/>
            <a:pathLst>
              <a:path w="1134745" h="1257300">
                <a:moveTo>
                  <a:pt x="83223" y="0"/>
                </a:moveTo>
                <a:lnTo>
                  <a:pt x="61939" y="18106"/>
                </a:lnTo>
                <a:lnTo>
                  <a:pt x="40973" y="36571"/>
                </a:lnTo>
                <a:lnTo>
                  <a:pt x="20325" y="55390"/>
                </a:lnTo>
                <a:lnTo>
                  <a:pt x="0" y="74561"/>
                </a:lnTo>
                <a:lnTo>
                  <a:pt x="1134503" y="1257122"/>
                </a:lnTo>
                <a:lnTo>
                  <a:pt x="83223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389539" y="2839544"/>
            <a:ext cx="1134745" cy="1257300"/>
          </a:xfrm>
          <a:custGeom>
            <a:avLst/>
            <a:gdLst/>
            <a:ahLst/>
            <a:cxnLst/>
            <a:rect l="l" t="t" r="r" b="b"/>
            <a:pathLst>
              <a:path w="1134745" h="1257300">
                <a:moveTo>
                  <a:pt x="0" y="74561"/>
                </a:moveTo>
                <a:lnTo>
                  <a:pt x="20325" y="55390"/>
                </a:lnTo>
                <a:lnTo>
                  <a:pt x="40973" y="36571"/>
                </a:lnTo>
                <a:lnTo>
                  <a:pt x="61939" y="18106"/>
                </a:lnTo>
                <a:lnTo>
                  <a:pt x="83223" y="0"/>
                </a:lnTo>
                <a:lnTo>
                  <a:pt x="1134503" y="1257122"/>
                </a:lnTo>
                <a:lnTo>
                  <a:pt x="0" y="7456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472759" y="2775433"/>
            <a:ext cx="1051560" cy="1321435"/>
          </a:xfrm>
          <a:custGeom>
            <a:avLst/>
            <a:gdLst/>
            <a:ahLst/>
            <a:cxnLst/>
            <a:rect l="l" t="t" r="r" b="b"/>
            <a:pathLst>
              <a:path w="1051559" h="1321435">
                <a:moveTo>
                  <a:pt x="81788" y="0"/>
                </a:moveTo>
                <a:lnTo>
                  <a:pt x="60964" y="15539"/>
                </a:lnTo>
                <a:lnTo>
                  <a:pt x="40389" y="31407"/>
                </a:lnTo>
                <a:lnTo>
                  <a:pt x="20065" y="47598"/>
                </a:lnTo>
                <a:lnTo>
                  <a:pt x="0" y="64109"/>
                </a:lnTo>
                <a:lnTo>
                  <a:pt x="1051280" y="1321231"/>
                </a:lnTo>
                <a:lnTo>
                  <a:pt x="81788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472759" y="2775435"/>
            <a:ext cx="1051560" cy="1321435"/>
          </a:xfrm>
          <a:custGeom>
            <a:avLst/>
            <a:gdLst/>
            <a:ahLst/>
            <a:cxnLst/>
            <a:rect l="l" t="t" r="r" b="b"/>
            <a:pathLst>
              <a:path w="1051559" h="1321435">
                <a:moveTo>
                  <a:pt x="0" y="64109"/>
                </a:moveTo>
                <a:lnTo>
                  <a:pt x="20065" y="47598"/>
                </a:lnTo>
                <a:lnTo>
                  <a:pt x="40389" y="31407"/>
                </a:lnTo>
                <a:lnTo>
                  <a:pt x="60964" y="15539"/>
                </a:lnTo>
                <a:lnTo>
                  <a:pt x="81788" y="0"/>
                </a:lnTo>
                <a:lnTo>
                  <a:pt x="1051280" y="1321231"/>
                </a:lnTo>
                <a:lnTo>
                  <a:pt x="0" y="6410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554551" y="2675911"/>
            <a:ext cx="969644" cy="1421130"/>
          </a:xfrm>
          <a:custGeom>
            <a:avLst/>
            <a:gdLst/>
            <a:ahLst/>
            <a:cxnLst/>
            <a:rect l="l" t="t" r="r" b="b"/>
            <a:pathLst>
              <a:path w="969645" h="1421129">
                <a:moveTo>
                  <a:pt x="152793" y="0"/>
                </a:moveTo>
                <a:lnTo>
                  <a:pt x="113565" y="23279"/>
                </a:lnTo>
                <a:lnTo>
                  <a:pt x="75010" y="47636"/>
                </a:lnTo>
                <a:lnTo>
                  <a:pt x="37148" y="73057"/>
                </a:lnTo>
                <a:lnTo>
                  <a:pt x="0" y="99529"/>
                </a:lnTo>
                <a:lnTo>
                  <a:pt x="969492" y="1420748"/>
                </a:lnTo>
                <a:lnTo>
                  <a:pt x="152793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707344" y="2552247"/>
            <a:ext cx="817244" cy="1544955"/>
          </a:xfrm>
          <a:custGeom>
            <a:avLst/>
            <a:gdLst/>
            <a:ahLst/>
            <a:cxnLst/>
            <a:rect l="l" t="t" r="r" b="b"/>
            <a:pathLst>
              <a:path w="817245" h="1544954">
                <a:moveTo>
                  <a:pt x="268668" y="0"/>
                </a:moveTo>
                <a:lnTo>
                  <a:pt x="222387" y="17214"/>
                </a:lnTo>
                <a:lnTo>
                  <a:pt x="176667" y="35805"/>
                </a:lnTo>
                <a:lnTo>
                  <a:pt x="131538" y="55757"/>
                </a:lnTo>
                <a:lnTo>
                  <a:pt x="87031" y="77059"/>
                </a:lnTo>
                <a:lnTo>
                  <a:pt x="43175" y="99698"/>
                </a:lnTo>
                <a:lnTo>
                  <a:pt x="0" y="123659"/>
                </a:lnTo>
                <a:lnTo>
                  <a:pt x="816698" y="1544408"/>
                </a:lnTo>
                <a:lnTo>
                  <a:pt x="26866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976012" y="2457903"/>
            <a:ext cx="548640" cy="1638935"/>
          </a:xfrm>
          <a:custGeom>
            <a:avLst/>
            <a:gdLst/>
            <a:ahLst/>
            <a:cxnLst/>
            <a:rect l="l" t="t" r="r" b="b"/>
            <a:pathLst>
              <a:path w="548640" h="1638935">
                <a:moveTo>
                  <a:pt x="548030" y="0"/>
                </a:moveTo>
                <a:lnTo>
                  <a:pt x="497148" y="789"/>
                </a:lnTo>
                <a:lnTo>
                  <a:pt x="446369" y="3155"/>
                </a:lnTo>
                <a:lnTo>
                  <a:pt x="395731" y="7091"/>
                </a:lnTo>
                <a:lnTo>
                  <a:pt x="345269" y="12590"/>
                </a:lnTo>
                <a:lnTo>
                  <a:pt x="295020" y="19646"/>
                </a:lnTo>
                <a:lnTo>
                  <a:pt x="245018" y="28254"/>
                </a:lnTo>
                <a:lnTo>
                  <a:pt x="195301" y="38407"/>
                </a:lnTo>
                <a:lnTo>
                  <a:pt x="145905" y="50099"/>
                </a:lnTo>
                <a:lnTo>
                  <a:pt x="96865" y="63324"/>
                </a:lnTo>
                <a:lnTo>
                  <a:pt x="48218" y="78075"/>
                </a:lnTo>
                <a:lnTo>
                  <a:pt x="0" y="94348"/>
                </a:lnTo>
                <a:lnTo>
                  <a:pt x="548030" y="1638757"/>
                </a:lnTo>
                <a:lnTo>
                  <a:pt x="548030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976012" y="2457903"/>
            <a:ext cx="548640" cy="1638935"/>
          </a:xfrm>
          <a:custGeom>
            <a:avLst/>
            <a:gdLst/>
            <a:ahLst/>
            <a:cxnLst/>
            <a:rect l="l" t="t" r="r" b="b"/>
            <a:pathLst>
              <a:path w="548640" h="1638935">
                <a:moveTo>
                  <a:pt x="0" y="94348"/>
                </a:moveTo>
                <a:lnTo>
                  <a:pt x="48218" y="78075"/>
                </a:lnTo>
                <a:lnTo>
                  <a:pt x="96865" y="63324"/>
                </a:lnTo>
                <a:lnTo>
                  <a:pt x="145905" y="50099"/>
                </a:lnTo>
                <a:lnTo>
                  <a:pt x="195301" y="38407"/>
                </a:lnTo>
                <a:lnTo>
                  <a:pt x="245018" y="28254"/>
                </a:lnTo>
                <a:lnTo>
                  <a:pt x="295020" y="19646"/>
                </a:lnTo>
                <a:lnTo>
                  <a:pt x="345269" y="12590"/>
                </a:lnTo>
                <a:lnTo>
                  <a:pt x="395731" y="7091"/>
                </a:lnTo>
                <a:lnTo>
                  <a:pt x="446369" y="3155"/>
                </a:lnTo>
                <a:lnTo>
                  <a:pt x="497148" y="789"/>
                </a:lnTo>
                <a:lnTo>
                  <a:pt x="548030" y="0"/>
                </a:lnTo>
                <a:lnTo>
                  <a:pt x="548030" y="1638757"/>
                </a:lnTo>
                <a:lnTo>
                  <a:pt x="0" y="9434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8891438" y="2591230"/>
            <a:ext cx="283210" cy="4883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30480" marR="5080" indent="-18415">
              <a:lnSpc>
                <a:spcPct val="102000"/>
              </a:lnSpc>
              <a:spcBef>
                <a:spcPts val="70"/>
              </a:spcBef>
            </a:pPr>
            <a:r>
              <a:rPr dirty="0" sz="1000" spc="-5" b="1">
                <a:latin typeface="Calibri"/>
                <a:cs typeface="Calibri"/>
              </a:rPr>
              <a:t>N</a:t>
            </a:r>
            <a:r>
              <a:rPr dirty="0" sz="1000" spc="-10" b="1">
                <a:latin typeface="Calibri"/>
                <a:cs typeface="Calibri"/>
              </a:rPr>
              <a:t>SW  </a:t>
            </a:r>
            <a:r>
              <a:rPr dirty="0" sz="1000" spc="-10" b="1">
                <a:latin typeface="Calibri"/>
                <a:cs typeface="Calibri"/>
              </a:rPr>
              <a:t>34%</a:t>
            </a:r>
            <a:endParaRPr sz="10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25"/>
              </a:spcBef>
            </a:pPr>
            <a:r>
              <a:rPr dirty="0" sz="1000" spc="-5">
                <a:latin typeface="Calibri"/>
                <a:cs typeface="Calibri"/>
              </a:rPr>
              <a:t>(7)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76" name="object 76"/>
          <p:cNvSpPr txBox="1"/>
          <p:nvPr/>
        </p:nvSpPr>
        <p:spPr>
          <a:xfrm>
            <a:off x="8908008" y="5261350"/>
            <a:ext cx="245745" cy="4883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22860">
              <a:lnSpc>
                <a:spcPct val="102000"/>
              </a:lnSpc>
              <a:spcBef>
                <a:spcPts val="70"/>
              </a:spcBef>
            </a:pPr>
            <a:r>
              <a:rPr dirty="0" sz="1000" spc="-10" b="1">
                <a:latin typeface="Calibri"/>
                <a:cs typeface="Calibri"/>
              </a:rPr>
              <a:t>VIC  </a:t>
            </a:r>
            <a:r>
              <a:rPr dirty="0" sz="1000" spc="-10" b="1">
                <a:latin typeface="Calibri"/>
                <a:cs typeface="Calibri"/>
              </a:rPr>
              <a:t>23%</a:t>
            </a:r>
            <a:endParaRPr sz="100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25"/>
              </a:spcBef>
            </a:pPr>
            <a:r>
              <a:rPr dirty="0" sz="1000" spc="-5">
                <a:latin typeface="Calibri"/>
                <a:cs typeface="Calibri"/>
              </a:rPr>
              <a:t>(7)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482732" y="3812510"/>
            <a:ext cx="247015" cy="4883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1270">
              <a:lnSpc>
                <a:spcPct val="102000"/>
              </a:lnSpc>
              <a:spcBef>
                <a:spcPts val="70"/>
              </a:spcBef>
            </a:pPr>
            <a:r>
              <a:rPr dirty="0" sz="1000" spc="-5" b="1">
                <a:latin typeface="Calibri"/>
                <a:cs typeface="Calibri"/>
              </a:rPr>
              <a:t>Q</a:t>
            </a:r>
            <a:r>
              <a:rPr dirty="0" sz="1000" spc="-10" b="1">
                <a:latin typeface="Calibri"/>
                <a:cs typeface="Calibri"/>
              </a:rPr>
              <a:t>LD  32%</a:t>
            </a:r>
            <a:endParaRPr sz="100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25"/>
              </a:spcBef>
            </a:pPr>
            <a:r>
              <a:rPr dirty="0" sz="1000" spc="-5">
                <a:latin typeface="Calibri"/>
                <a:cs typeface="Calibri"/>
              </a:rPr>
              <a:t>(9)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467725" y="2197461"/>
            <a:ext cx="2317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Calibri"/>
                <a:cs typeface="Calibri"/>
              </a:rPr>
              <a:t>A</a:t>
            </a:r>
            <a:r>
              <a:rPr dirty="0" sz="1000" spc="-5" b="1">
                <a:latin typeface="Calibri"/>
                <a:cs typeface="Calibri"/>
              </a:rPr>
              <a:t>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492138" y="2352919"/>
            <a:ext cx="181610" cy="332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Calibri"/>
                <a:cs typeface="Calibri"/>
              </a:rPr>
              <a:t>3%</a:t>
            </a:r>
            <a:endParaRPr sz="10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25"/>
              </a:spcBef>
            </a:pPr>
            <a:r>
              <a:rPr dirty="0" sz="1000" spc="-5">
                <a:latin typeface="Calibri"/>
                <a:cs typeface="Calibri"/>
              </a:rPr>
              <a:t>(1)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954719" y="2113090"/>
            <a:ext cx="381000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11125" marR="5080" indent="-99060">
              <a:lnSpc>
                <a:spcPct val="102000"/>
              </a:lnSpc>
              <a:spcBef>
                <a:spcPts val="70"/>
              </a:spcBef>
            </a:pPr>
            <a:r>
              <a:rPr dirty="0" sz="1000" spc="-10" b="1">
                <a:latin typeface="Calibri"/>
                <a:cs typeface="Calibri"/>
              </a:rPr>
              <a:t>A</a:t>
            </a:r>
            <a:r>
              <a:rPr dirty="0" sz="1000" spc="-5" b="1">
                <a:latin typeface="Calibri"/>
                <a:cs typeface="Calibri"/>
              </a:rPr>
              <a:t>R</a:t>
            </a:r>
            <a:r>
              <a:rPr dirty="0" sz="1000" spc="-15" b="1">
                <a:latin typeface="Calibri"/>
                <a:cs typeface="Calibri"/>
              </a:rPr>
              <a:t>E</a:t>
            </a:r>
            <a:r>
              <a:rPr dirty="0" sz="1000" spc="-10" b="1">
                <a:latin typeface="Calibri"/>
                <a:cs typeface="Calibri"/>
              </a:rPr>
              <a:t>ITs  </a:t>
            </a:r>
            <a:r>
              <a:rPr dirty="0" sz="1000" spc="-10" b="1">
                <a:latin typeface="Calibri"/>
                <a:cs typeface="Calibri"/>
              </a:rPr>
              <a:t>5%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170343" y="2440578"/>
            <a:ext cx="181610" cy="4883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10160">
              <a:lnSpc>
                <a:spcPct val="102000"/>
              </a:lnSpc>
              <a:spcBef>
                <a:spcPts val="70"/>
              </a:spcBef>
            </a:pPr>
            <a:r>
              <a:rPr dirty="0" sz="1000" spc="-10" b="1">
                <a:latin typeface="Calibri"/>
                <a:cs typeface="Calibri"/>
              </a:rPr>
              <a:t>SA  2%</a:t>
            </a:r>
            <a:endParaRPr sz="10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25"/>
              </a:spcBef>
            </a:pPr>
            <a:r>
              <a:rPr dirty="0" sz="1000" spc="-5">
                <a:latin typeface="Calibri"/>
                <a:cs typeface="Calibri"/>
              </a:rPr>
              <a:t>(1)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146976" y="1859012"/>
            <a:ext cx="22332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Calibri"/>
                <a:cs typeface="Calibri"/>
              </a:rPr>
              <a:t>Diversification by Asset:</a:t>
            </a:r>
            <a:r>
              <a:rPr dirty="0" sz="1400" spc="22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2018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8364" y="4980432"/>
            <a:ext cx="1629750" cy="9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4424" y="3357371"/>
            <a:ext cx="3601720" cy="254635"/>
          </a:xfrm>
          <a:custGeom>
            <a:avLst/>
            <a:gdLst/>
            <a:ahLst/>
            <a:cxnLst/>
            <a:rect l="l" t="t" r="r" b="b"/>
            <a:pathLst>
              <a:path w="3601720" h="254635">
                <a:moveTo>
                  <a:pt x="0" y="0"/>
                </a:moveTo>
                <a:lnTo>
                  <a:pt x="3601212" y="0"/>
                </a:lnTo>
                <a:lnTo>
                  <a:pt x="3601212" y="254507"/>
                </a:lnTo>
                <a:lnTo>
                  <a:pt x="0" y="254507"/>
                </a:lnTo>
                <a:lnTo>
                  <a:pt x="0" y="0"/>
                </a:lnTo>
                <a:close/>
              </a:path>
            </a:pathLst>
          </a:custGeom>
          <a:solidFill>
            <a:srgbClr val="182B49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96746" y="3392843"/>
            <a:ext cx="20955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Connect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Corporate Centre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B2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(2017)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98364" y="5934455"/>
            <a:ext cx="1626235" cy="254635"/>
          </a:xfrm>
          <a:custGeom>
            <a:avLst/>
            <a:gdLst/>
            <a:ahLst/>
            <a:cxnLst/>
            <a:rect l="l" t="t" r="r" b="b"/>
            <a:pathLst>
              <a:path w="1626234" h="254635">
                <a:moveTo>
                  <a:pt x="0" y="0"/>
                </a:moveTo>
                <a:lnTo>
                  <a:pt x="1626108" y="0"/>
                </a:lnTo>
                <a:lnTo>
                  <a:pt x="1626108" y="254508"/>
                </a:lnTo>
                <a:lnTo>
                  <a:pt x="0" y="254508"/>
                </a:lnTo>
                <a:lnTo>
                  <a:pt x="0" y="0"/>
                </a:lnTo>
                <a:close/>
              </a:path>
            </a:pathLst>
          </a:custGeom>
          <a:solidFill>
            <a:srgbClr val="182B49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461601" y="5969862"/>
            <a:ext cx="10991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199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Grey St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(2008)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97623" y="5925311"/>
            <a:ext cx="2880360" cy="256540"/>
          </a:xfrm>
          <a:custGeom>
            <a:avLst/>
            <a:gdLst/>
            <a:ahLst/>
            <a:cxnLst/>
            <a:rect l="l" t="t" r="r" b="b"/>
            <a:pathLst>
              <a:path w="2880359" h="256539">
                <a:moveTo>
                  <a:pt x="0" y="0"/>
                </a:moveTo>
                <a:lnTo>
                  <a:pt x="2880360" y="0"/>
                </a:lnTo>
                <a:lnTo>
                  <a:pt x="2880360" y="256031"/>
                </a:lnTo>
                <a:lnTo>
                  <a:pt x="0" y="256031"/>
                </a:lnTo>
                <a:lnTo>
                  <a:pt x="0" y="0"/>
                </a:lnTo>
                <a:close/>
              </a:path>
            </a:pathLst>
          </a:custGeom>
          <a:solidFill>
            <a:srgbClr val="182B49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289372" y="5960924"/>
            <a:ext cx="20955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Corporate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Connect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Centre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B1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(2016)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8144" y="4686300"/>
            <a:ext cx="1658620" cy="256540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48260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380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Gasworks Workspace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(2016)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17264" y="3357371"/>
            <a:ext cx="2796540" cy="254635"/>
          </a:xfrm>
          <a:custGeom>
            <a:avLst/>
            <a:gdLst/>
            <a:ahLst/>
            <a:cxnLst/>
            <a:rect l="l" t="t" r="r" b="b"/>
            <a:pathLst>
              <a:path w="2796540" h="254635">
                <a:moveTo>
                  <a:pt x="0" y="0"/>
                </a:moveTo>
                <a:lnTo>
                  <a:pt x="2796540" y="0"/>
                </a:lnTo>
                <a:lnTo>
                  <a:pt x="2796540" y="254507"/>
                </a:lnTo>
                <a:lnTo>
                  <a:pt x="0" y="254507"/>
                </a:lnTo>
                <a:lnTo>
                  <a:pt x="0" y="0"/>
                </a:lnTo>
                <a:close/>
              </a:path>
            </a:pathLst>
          </a:custGeom>
          <a:solidFill>
            <a:srgbClr val="182B49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83352" y="3392843"/>
            <a:ext cx="166306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Gasworks 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Plaza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(2014-2018)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4424" y="5925311"/>
            <a:ext cx="3025140" cy="256540"/>
          </a:xfrm>
          <a:custGeom>
            <a:avLst/>
            <a:gdLst/>
            <a:ahLst/>
            <a:cxnLst/>
            <a:rect l="l" t="t" r="r" b="b"/>
            <a:pathLst>
              <a:path w="3025140" h="256539">
                <a:moveTo>
                  <a:pt x="0" y="0"/>
                </a:moveTo>
                <a:lnTo>
                  <a:pt x="3025140" y="0"/>
                </a:lnTo>
                <a:lnTo>
                  <a:pt x="3025140" y="256031"/>
                </a:lnTo>
                <a:lnTo>
                  <a:pt x="0" y="256031"/>
                </a:lnTo>
                <a:lnTo>
                  <a:pt x="0" y="0"/>
                </a:lnTo>
                <a:close/>
              </a:path>
            </a:pathLst>
          </a:custGeom>
          <a:solidFill>
            <a:srgbClr val="182B49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232482" y="5960816"/>
            <a:ext cx="12452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Stanley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House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(2008)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42715" y="4989576"/>
            <a:ext cx="1653539" cy="928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442715" y="5934455"/>
            <a:ext cx="1659889" cy="247015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50800" rIns="0" bIns="0" rtlCol="0" vert="horz">
            <a:spAutoFit/>
          </a:bodyPr>
          <a:lstStyle/>
          <a:p>
            <a:pPr marL="418465">
              <a:lnSpc>
                <a:spcPct val="100000"/>
              </a:lnSpc>
              <a:spcBef>
                <a:spcPts val="400"/>
              </a:spcBef>
            </a:pP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Brendale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(2012)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99888" y="4686300"/>
            <a:ext cx="1614170" cy="256540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48260" rIns="0" bIns="0" rtlCol="0" vert="horz">
            <a:spAutoFit/>
          </a:bodyPr>
          <a:lstStyle/>
          <a:p>
            <a:pPr marL="153670">
              <a:lnSpc>
                <a:spcPct val="100000"/>
              </a:lnSpc>
              <a:spcBef>
                <a:spcPts val="380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Brickworks (from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2004)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98364" y="3689603"/>
            <a:ext cx="1628787" cy="982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78015" y="297572"/>
            <a:ext cx="7049134" cy="6229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670">
              <a:lnSpc>
                <a:spcPts val="271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PORTFOLIO</a:t>
            </a:r>
            <a:r>
              <a:rPr dirty="0" spc="-3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20" b="1">
                <a:solidFill>
                  <a:srgbClr val="0075AD"/>
                </a:solidFill>
                <a:latin typeface="Arial"/>
                <a:cs typeface="Arial"/>
              </a:rPr>
              <a:t>REJUVENATION:</a:t>
            </a:r>
          </a:p>
          <a:p>
            <a:pPr marL="12700">
              <a:lnSpc>
                <a:spcPts val="1989"/>
              </a:lnSpc>
            </a:pP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ACQUISITIONS </a:t>
            </a:r>
            <a:r>
              <a:rPr dirty="0" sz="1800" spc="-40" b="0">
                <a:solidFill>
                  <a:srgbClr val="0075AD"/>
                </a:solidFill>
                <a:latin typeface="Arial"/>
                <a:cs typeface="Arial"/>
              </a:rPr>
              <a:t>HAVE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INCREASED </a:t>
            </a: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QUALITY OF THE</a:t>
            </a:r>
            <a:r>
              <a:rPr dirty="0" sz="1800" spc="-3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PORTFOLIO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4424" y="3692652"/>
            <a:ext cx="3026638" cy="2210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23360" y="1196339"/>
            <a:ext cx="2790443" cy="2135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38144" y="3683508"/>
            <a:ext cx="1653539" cy="988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3568" y="1185672"/>
            <a:ext cx="3592067" cy="21457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92187" y="6395826"/>
            <a:ext cx="215963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* </a:t>
            </a:r>
            <a:r>
              <a:rPr dirty="0" sz="700" spc="-15">
                <a:latin typeface="Arial"/>
                <a:cs typeface="Arial"/>
              </a:rPr>
              <a:t>(20XX) </a:t>
            </a:r>
            <a:r>
              <a:rPr dirty="0" sz="700" spc="-5">
                <a:latin typeface="Arial"/>
                <a:cs typeface="Arial"/>
              </a:rPr>
              <a:t>= </a:t>
            </a:r>
            <a:r>
              <a:rPr dirty="0" sz="700" spc="-15">
                <a:latin typeface="Arial"/>
                <a:cs typeface="Arial"/>
              </a:rPr>
              <a:t>year </a:t>
            </a:r>
            <a:r>
              <a:rPr dirty="0" sz="700" spc="-5">
                <a:latin typeface="Arial"/>
                <a:cs typeface="Arial"/>
              </a:rPr>
              <a:t>of </a:t>
            </a:r>
            <a:r>
              <a:rPr dirty="0" sz="700" spc="-10">
                <a:latin typeface="Arial"/>
                <a:cs typeface="Arial"/>
              </a:rPr>
              <a:t>construction </a:t>
            </a:r>
            <a:r>
              <a:rPr dirty="0" sz="700" spc="-5">
                <a:latin typeface="Arial"/>
                <a:cs typeface="Arial"/>
              </a:rPr>
              <a:t>or major</a:t>
            </a:r>
            <a:r>
              <a:rPr dirty="0" sz="700" spc="-5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refurbishment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99147" y="1196340"/>
            <a:ext cx="2887979" cy="47061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5944707"/>
            <a:ext cx="12617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0075AD"/>
                </a:solidFill>
                <a:latin typeface="Arial"/>
                <a:cs typeface="Arial"/>
              </a:rPr>
              <a:t>Tenant</a:t>
            </a:r>
            <a:r>
              <a:rPr dirty="0" sz="1600" spc="-6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75AD"/>
                </a:solidFill>
                <a:latin typeface="Arial"/>
                <a:cs typeface="Arial"/>
              </a:rPr>
              <a:t>base: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0288" y="5944707"/>
            <a:ext cx="69830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0075AD"/>
                </a:solidFill>
                <a:latin typeface="Arial"/>
                <a:cs typeface="Arial"/>
              </a:rPr>
              <a:t>up 250% from </a:t>
            </a:r>
            <a:r>
              <a:rPr dirty="0" sz="1600" spc="-45">
                <a:solidFill>
                  <a:srgbClr val="0075AD"/>
                </a:solidFill>
                <a:latin typeface="Arial"/>
                <a:cs typeface="Arial"/>
              </a:rPr>
              <a:t>110 </a:t>
            </a:r>
            <a:r>
              <a:rPr dirty="0" sz="1600" spc="-5">
                <a:solidFill>
                  <a:srgbClr val="0075AD"/>
                </a:solidFill>
                <a:latin typeface="Arial"/>
                <a:cs typeface="Arial"/>
              </a:rPr>
              <a:t>tenants to 385 tenants. </a:t>
            </a:r>
            <a:r>
              <a:rPr dirty="0" sz="1600" spc="-65">
                <a:solidFill>
                  <a:srgbClr val="0075AD"/>
                </a:solidFill>
                <a:latin typeface="Arial"/>
                <a:cs typeface="Arial"/>
              </a:rPr>
              <a:t>Top </a:t>
            </a:r>
            <a:r>
              <a:rPr dirty="0" sz="1600" spc="-5">
                <a:solidFill>
                  <a:srgbClr val="0075AD"/>
                </a:solidFill>
                <a:latin typeface="Arial"/>
                <a:cs typeface="Arial"/>
              </a:rPr>
              <a:t>10 reduced from 60% to</a:t>
            </a:r>
            <a:r>
              <a:rPr dirty="0" sz="1600" spc="33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5AD"/>
                </a:solidFill>
                <a:latin typeface="Arial"/>
                <a:cs typeface="Arial"/>
              </a:rPr>
              <a:t>25%.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07580" y="4849367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 h="0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55008" y="4849367"/>
            <a:ext cx="1831975" cy="0"/>
          </a:xfrm>
          <a:custGeom>
            <a:avLst/>
            <a:gdLst/>
            <a:ahLst/>
            <a:cxnLst/>
            <a:rect l="l" t="t" r="r" b="b"/>
            <a:pathLst>
              <a:path w="1831975" h="0">
                <a:moveTo>
                  <a:pt x="0" y="0"/>
                </a:moveTo>
                <a:lnTo>
                  <a:pt x="18318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18360" y="4849367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5" h="0">
                <a:moveTo>
                  <a:pt x="0" y="0"/>
                </a:moveTo>
                <a:lnTo>
                  <a:pt x="915923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07580" y="4369308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 h="0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55008" y="4369308"/>
            <a:ext cx="1831975" cy="0"/>
          </a:xfrm>
          <a:custGeom>
            <a:avLst/>
            <a:gdLst/>
            <a:ahLst/>
            <a:cxnLst/>
            <a:rect l="l" t="t" r="r" b="b"/>
            <a:pathLst>
              <a:path w="1831975" h="0">
                <a:moveTo>
                  <a:pt x="0" y="0"/>
                </a:moveTo>
                <a:lnTo>
                  <a:pt x="18318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18360" y="4369308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5" h="0">
                <a:moveTo>
                  <a:pt x="0" y="0"/>
                </a:moveTo>
                <a:lnTo>
                  <a:pt x="915923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55008" y="3889247"/>
            <a:ext cx="3968750" cy="0"/>
          </a:xfrm>
          <a:custGeom>
            <a:avLst/>
            <a:gdLst/>
            <a:ahLst/>
            <a:cxnLst/>
            <a:rect l="l" t="t" r="r" b="b"/>
            <a:pathLst>
              <a:path w="3968750" h="0">
                <a:moveTo>
                  <a:pt x="0" y="0"/>
                </a:moveTo>
                <a:lnTo>
                  <a:pt x="396849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18360" y="3889247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5" h="0">
                <a:moveTo>
                  <a:pt x="0" y="0"/>
                </a:moveTo>
                <a:lnTo>
                  <a:pt x="915923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55008" y="3409188"/>
            <a:ext cx="3968750" cy="0"/>
          </a:xfrm>
          <a:custGeom>
            <a:avLst/>
            <a:gdLst/>
            <a:ahLst/>
            <a:cxnLst/>
            <a:rect l="l" t="t" r="r" b="b"/>
            <a:pathLst>
              <a:path w="3968750" h="0">
                <a:moveTo>
                  <a:pt x="0" y="0"/>
                </a:moveTo>
                <a:lnTo>
                  <a:pt x="396849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18360" y="3409188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5" h="0">
                <a:moveTo>
                  <a:pt x="0" y="0"/>
                </a:moveTo>
                <a:lnTo>
                  <a:pt x="915923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55008" y="2929127"/>
            <a:ext cx="3968750" cy="0"/>
          </a:xfrm>
          <a:custGeom>
            <a:avLst/>
            <a:gdLst/>
            <a:ahLst/>
            <a:cxnLst/>
            <a:rect l="l" t="t" r="r" b="b"/>
            <a:pathLst>
              <a:path w="3968750" h="0">
                <a:moveTo>
                  <a:pt x="0" y="0"/>
                </a:moveTo>
                <a:lnTo>
                  <a:pt x="396849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18360" y="2929127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5" h="0">
                <a:moveTo>
                  <a:pt x="0" y="0"/>
                </a:moveTo>
                <a:lnTo>
                  <a:pt x="915923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18360" y="2449067"/>
            <a:ext cx="6105525" cy="0"/>
          </a:xfrm>
          <a:custGeom>
            <a:avLst/>
            <a:gdLst/>
            <a:ahLst/>
            <a:cxnLst/>
            <a:rect l="l" t="t" r="r" b="b"/>
            <a:pathLst>
              <a:path w="6105525" h="0">
                <a:moveTo>
                  <a:pt x="0" y="0"/>
                </a:moveTo>
                <a:lnTo>
                  <a:pt x="610514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18360" y="1969007"/>
            <a:ext cx="6105525" cy="0"/>
          </a:xfrm>
          <a:custGeom>
            <a:avLst/>
            <a:gdLst/>
            <a:ahLst/>
            <a:cxnLst/>
            <a:rect l="l" t="t" r="r" b="b"/>
            <a:pathLst>
              <a:path w="6105525" h="0">
                <a:moveTo>
                  <a:pt x="0" y="0"/>
                </a:moveTo>
                <a:lnTo>
                  <a:pt x="610514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34283" y="4738115"/>
            <a:ext cx="1221105" cy="591820"/>
          </a:xfrm>
          <a:custGeom>
            <a:avLst/>
            <a:gdLst/>
            <a:ahLst/>
            <a:cxnLst/>
            <a:rect l="l" t="t" r="r" b="b"/>
            <a:pathLst>
              <a:path w="1221104" h="591820">
                <a:moveTo>
                  <a:pt x="1220723" y="0"/>
                </a:moveTo>
                <a:lnTo>
                  <a:pt x="0" y="0"/>
                </a:lnTo>
                <a:lnTo>
                  <a:pt x="0" y="591311"/>
                </a:lnTo>
                <a:lnTo>
                  <a:pt x="1220723" y="591311"/>
                </a:lnTo>
                <a:lnTo>
                  <a:pt x="1220723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86855" y="5131308"/>
            <a:ext cx="1221105" cy="198120"/>
          </a:xfrm>
          <a:custGeom>
            <a:avLst/>
            <a:gdLst/>
            <a:ahLst/>
            <a:cxnLst/>
            <a:rect l="l" t="t" r="r" b="b"/>
            <a:pathLst>
              <a:path w="1221104" h="198120">
                <a:moveTo>
                  <a:pt x="1220724" y="0"/>
                </a:moveTo>
                <a:lnTo>
                  <a:pt x="0" y="0"/>
                </a:lnTo>
                <a:lnTo>
                  <a:pt x="0" y="198120"/>
                </a:lnTo>
                <a:lnTo>
                  <a:pt x="1220724" y="198120"/>
                </a:lnTo>
                <a:lnTo>
                  <a:pt x="1220724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34283" y="4738115"/>
            <a:ext cx="1221105" cy="591820"/>
          </a:xfrm>
          <a:custGeom>
            <a:avLst/>
            <a:gdLst/>
            <a:ahLst/>
            <a:cxnLst/>
            <a:rect l="l" t="t" r="r" b="b"/>
            <a:pathLst>
              <a:path w="1221104" h="591820">
                <a:moveTo>
                  <a:pt x="0" y="0"/>
                </a:moveTo>
                <a:lnTo>
                  <a:pt x="1220723" y="0"/>
                </a:lnTo>
                <a:lnTo>
                  <a:pt x="1220723" y="591311"/>
                </a:lnTo>
                <a:lnTo>
                  <a:pt x="0" y="5913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34283" y="4317491"/>
            <a:ext cx="1221105" cy="421005"/>
          </a:xfrm>
          <a:custGeom>
            <a:avLst/>
            <a:gdLst/>
            <a:ahLst/>
            <a:cxnLst/>
            <a:rect l="l" t="t" r="r" b="b"/>
            <a:pathLst>
              <a:path w="1221104" h="421004">
                <a:moveTo>
                  <a:pt x="1220723" y="0"/>
                </a:moveTo>
                <a:lnTo>
                  <a:pt x="0" y="0"/>
                </a:lnTo>
                <a:lnTo>
                  <a:pt x="0" y="420623"/>
                </a:lnTo>
                <a:lnTo>
                  <a:pt x="1220723" y="420623"/>
                </a:lnTo>
                <a:lnTo>
                  <a:pt x="1220723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86855" y="4959096"/>
            <a:ext cx="1221105" cy="172720"/>
          </a:xfrm>
          <a:custGeom>
            <a:avLst/>
            <a:gdLst/>
            <a:ahLst/>
            <a:cxnLst/>
            <a:rect l="l" t="t" r="r" b="b"/>
            <a:pathLst>
              <a:path w="1221104" h="172720">
                <a:moveTo>
                  <a:pt x="1220724" y="0"/>
                </a:moveTo>
                <a:lnTo>
                  <a:pt x="0" y="0"/>
                </a:lnTo>
                <a:lnTo>
                  <a:pt x="0" y="172211"/>
                </a:lnTo>
                <a:lnTo>
                  <a:pt x="1220724" y="172211"/>
                </a:lnTo>
                <a:lnTo>
                  <a:pt x="1220724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34283" y="4317491"/>
            <a:ext cx="1221105" cy="421005"/>
          </a:xfrm>
          <a:custGeom>
            <a:avLst/>
            <a:gdLst/>
            <a:ahLst/>
            <a:cxnLst/>
            <a:rect l="l" t="t" r="r" b="b"/>
            <a:pathLst>
              <a:path w="1221104" h="421004">
                <a:moveTo>
                  <a:pt x="0" y="0"/>
                </a:moveTo>
                <a:lnTo>
                  <a:pt x="1220723" y="0"/>
                </a:lnTo>
                <a:lnTo>
                  <a:pt x="1220723" y="420623"/>
                </a:lnTo>
                <a:lnTo>
                  <a:pt x="0" y="4206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86855" y="4959096"/>
            <a:ext cx="1221105" cy="172720"/>
          </a:xfrm>
          <a:custGeom>
            <a:avLst/>
            <a:gdLst/>
            <a:ahLst/>
            <a:cxnLst/>
            <a:rect l="l" t="t" r="r" b="b"/>
            <a:pathLst>
              <a:path w="1221104" h="172720">
                <a:moveTo>
                  <a:pt x="0" y="0"/>
                </a:moveTo>
                <a:lnTo>
                  <a:pt x="1220724" y="0"/>
                </a:lnTo>
                <a:lnTo>
                  <a:pt x="1220724" y="172211"/>
                </a:lnTo>
                <a:lnTo>
                  <a:pt x="0" y="17221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34283" y="3966971"/>
            <a:ext cx="1221105" cy="350520"/>
          </a:xfrm>
          <a:custGeom>
            <a:avLst/>
            <a:gdLst/>
            <a:ahLst/>
            <a:cxnLst/>
            <a:rect l="l" t="t" r="r" b="b"/>
            <a:pathLst>
              <a:path w="1221104" h="350520">
                <a:moveTo>
                  <a:pt x="1220723" y="0"/>
                </a:moveTo>
                <a:lnTo>
                  <a:pt x="0" y="0"/>
                </a:lnTo>
                <a:lnTo>
                  <a:pt x="0" y="350519"/>
                </a:lnTo>
                <a:lnTo>
                  <a:pt x="1220723" y="350519"/>
                </a:lnTo>
                <a:lnTo>
                  <a:pt x="1220723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86855" y="4814315"/>
            <a:ext cx="1221105" cy="144780"/>
          </a:xfrm>
          <a:custGeom>
            <a:avLst/>
            <a:gdLst/>
            <a:ahLst/>
            <a:cxnLst/>
            <a:rect l="l" t="t" r="r" b="b"/>
            <a:pathLst>
              <a:path w="1221104" h="144779">
                <a:moveTo>
                  <a:pt x="1220724" y="0"/>
                </a:moveTo>
                <a:lnTo>
                  <a:pt x="0" y="0"/>
                </a:lnTo>
                <a:lnTo>
                  <a:pt x="0" y="144779"/>
                </a:lnTo>
                <a:lnTo>
                  <a:pt x="1220724" y="144779"/>
                </a:lnTo>
                <a:lnTo>
                  <a:pt x="1220724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34283" y="3966971"/>
            <a:ext cx="1221105" cy="350520"/>
          </a:xfrm>
          <a:custGeom>
            <a:avLst/>
            <a:gdLst/>
            <a:ahLst/>
            <a:cxnLst/>
            <a:rect l="l" t="t" r="r" b="b"/>
            <a:pathLst>
              <a:path w="1221104" h="350520">
                <a:moveTo>
                  <a:pt x="0" y="0"/>
                </a:moveTo>
                <a:lnTo>
                  <a:pt x="1220723" y="0"/>
                </a:lnTo>
                <a:lnTo>
                  <a:pt x="1220723" y="350519"/>
                </a:lnTo>
                <a:lnTo>
                  <a:pt x="0" y="35051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086855" y="4814315"/>
            <a:ext cx="1221105" cy="144780"/>
          </a:xfrm>
          <a:custGeom>
            <a:avLst/>
            <a:gdLst/>
            <a:ahLst/>
            <a:cxnLst/>
            <a:rect l="l" t="t" r="r" b="b"/>
            <a:pathLst>
              <a:path w="1221104" h="144779">
                <a:moveTo>
                  <a:pt x="0" y="0"/>
                </a:moveTo>
                <a:lnTo>
                  <a:pt x="1220724" y="0"/>
                </a:lnTo>
                <a:lnTo>
                  <a:pt x="1220724" y="144779"/>
                </a:lnTo>
                <a:lnTo>
                  <a:pt x="0" y="14477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34283" y="3680459"/>
            <a:ext cx="1221105" cy="287020"/>
          </a:xfrm>
          <a:custGeom>
            <a:avLst/>
            <a:gdLst/>
            <a:ahLst/>
            <a:cxnLst/>
            <a:rect l="l" t="t" r="r" b="b"/>
            <a:pathLst>
              <a:path w="1221104" h="287020">
                <a:moveTo>
                  <a:pt x="1220723" y="0"/>
                </a:moveTo>
                <a:lnTo>
                  <a:pt x="0" y="0"/>
                </a:lnTo>
                <a:lnTo>
                  <a:pt x="0" y="286512"/>
                </a:lnTo>
                <a:lnTo>
                  <a:pt x="1220723" y="286512"/>
                </a:lnTo>
                <a:lnTo>
                  <a:pt x="1220723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086855" y="4690871"/>
            <a:ext cx="1221105" cy="123825"/>
          </a:xfrm>
          <a:custGeom>
            <a:avLst/>
            <a:gdLst/>
            <a:ahLst/>
            <a:cxnLst/>
            <a:rect l="l" t="t" r="r" b="b"/>
            <a:pathLst>
              <a:path w="1221104" h="123825">
                <a:moveTo>
                  <a:pt x="1220724" y="0"/>
                </a:moveTo>
                <a:lnTo>
                  <a:pt x="0" y="0"/>
                </a:lnTo>
                <a:lnTo>
                  <a:pt x="0" y="123443"/>
                </a:lnTo>
                <a:lnTo>
                  <a:pt x="1220724" y="123443"/>
                </a:lnTo>
                <a:lnTo>
                  <a:pt x="1220724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34283" y="3680459"/>
            <a:ext cx="1221105" cy="287020"/>
          </a:xfrm>
          <a:custGeom>
            <a:avLst/>
            <a:gdLst/>
            <a:ahLst/>
            <a:cxnLst/>
            <a:rect l="l" t="t" r="r" b="b"/>
            <a:pathLst>
              <a:path w="1221104" h="287020">
                <a:moveTo>
                  <a:pt x="0" y="0"/>
                </a:moveTo>
                <a:lnTo>
                  <a:pt x="1220723" y="0"/>
                </a:lnTo>
                <a:lnTo>
                  <a:pt x="1220723" y="286512"/>
                </a:lnTo>
                <a:lnTo>
                  <a:pt x="0" y="28651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086855" y="4690871"/>
            <a:ext cx="1221105" cy="123825"/>
          </a:xfrm>
          <a:custGeom>
            <a:avLst/>
            <a:gdLst/>
            <a:ahLst/>
            <a:cxnLst/>
            <a:rect l="l" t="t" r="r" b="b"/>
            <a:pathLst>
              <a:path w="1221104" h="123825">
                <a:moveTo>
                  <a:pt x="0" y="0"/>
                </a:moveTo>
                <a:lnTo>
                  <a:pt x="1220724" y="0"/>
                </a:lnTo>
                <a:lnTo>
                  <a:pt x="1220724" y="123443"/>
                </a:lnTo>
                <a:lnTo>
                  <a:pt x="0" y="1234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34283" y="3436620"/>
            <a:ext cx="1221105" cy="243840"/>
          </a:xfrm>
          <a:custGeom>
            <a:avLst/>
            <a:gdLst/>
            <a:ahLst/>
            <a:cxnLst/>
            <a:rect l="l" t="t" r="r" b="b"/>
            <a:pathLst>
              <a:path w="1221104" h="243839">
                <a:moveTo>
                  <a:pt x="1220723" y="0"/>
                </a:moveTo>
                <a:lnTo>
                  <a:pt x="0" y="0"/>
                </a:lnTo>
                <a:lnTo>
                  <a:pt x="0" y="243839"/>
                </a:lnTo>
                <a:lnTo>
                  <a:pt x="1220723" y="243839"/>
                </a:lnTo>
                <a:lnTo>
                  <a:pt x="1220723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086855" y="4581144"/>
            <a:ext cx="1221105" cy="109855"/>
          </a:xfrm>
          <a:custGeom>
            <a:avLst/>
            <a:gdLst/>
            <a:ahLst/>
            <a:cxnLst/>
            <a:rect l="l" t="t" r="r" b="b"/>
            <a:pathLst>
              <a:path w="1221104" h="109854">
                <a:moveTo>
                  <a:pt x="1220724" y="0"/>
                </a:moveTo>
                <a:lnTo>
                  <a:pt x="0" y="0"/>
                </a:lnTo>
                <a:lnTo>
                  <a:pt x="0" y="109727"/>
                </a:lnTo>
                <a:lnTo>
                  <a:pt x="1220724" y="109727"/>
                </a:lnTo>
                <a:lnTo>
                  <a:pt x="1220724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34283" y="3436620"/>
            <a:ext cx="1221105" cy="243840"/>
          </a:xfrm>
          <a:custGeom>
            <a:avLst/>
            <a:gdLst/>
            <a:ahLst/>
            <a:cxnLst/>
            <a:rect l="l" t="t" r="r" b="b"/>
            <a:pathLst>
              <a:path w="1221104" h="243839">
                <a:moveTo>
                  <a:pt x="0" y="0"/>
                </a:moveTo>
                <a:lnTo>
                  <a:pt x="1220723" y="0"/>
                </a:lnTo>
                <a:lnTo>
                  <a:pt x="1220723" y="243839"/>
                </a:lnTo>
                <a:lnTo>
                  <a:pt x="0" y="24383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086855" y="4581144"/>
            <a:ext cx="1221105" cy="109855"/>
          </a:xfrm>
          <a:custGeom>
            <a:avLst/>
            <a:gdLst/>
            <a:ahLst/>
            <a:cxnLst/>
            <a:rect l="l" t="t" r="r" b="b"/>
            <a:pathLst>
              <a:path w="1221104" h="109854">
                <a:moveTo>
                  <a:pt x="0" y="0"/>
                </a:moveTo>
                <a:lnTo>
                  <a:pt x="1220724" y="0"/>
                </a:lnTo>
                <a:lnTo>
                  <a:pt x="1220724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34283" y="3217164"/>
            <a:ext cx="1221105" cy="219710"/>
          </a:xfrm>
          <a:custGeom>
            <a:avLst/>
            <a:gdLst/>
            <a:ahLst/>
            <a:cxnLst/>
            <a:rect l="l" t="t" r="r" b="b"/>
            <a:pathLst>
              <a:path w="1221104" h="219710">
                <a:moveTo>
                  <a:pt x="1220723" y="0"/>
                </a:moveTo>
                <a:lnTo>
                  <a:pt x="0" y="0"/>
                </a:lnTo>
                <a:lnTo>
                  <a:pt x="0" y="219456"/>
                </a:lnTo>
                <a:lnTo>
                  <a:pt x="1220723" y="219456"/>
                </a:lnTo>
                <a:lnTo>
                  <a:pt x="1220723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086855" y="4472940"/>
            <a:ext cx="1221105" cy="108585"/>
          </a:xfrm>
          <a:custGeom>
            <a:avLst/>
            <a:gdLst/>
            <a:ahLst/>
            <a:cxnLst/>
            <a:rect l="l" t="t" r="r" b="b"/>
            <a:pathLst>
              <a:path w="1221104" h="108585">
                <a:moveTo>
                  <a:pt x="1220724" y="0"/>
                </a:moveTo>
                <a:lnTo>
                  <a:pt x="0" y="0"/>
                </a:lnTo>
                <a:lnTo>
                  <a:pt x="0" y="108204"/>
                </a:lnTo>
                <a:lnTo>
                  <a:pt x="1220724" y="108204"/>
                </a:lnTo>
                <a:lnTo>
                  <a:pt x="1220724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34283" y="3217164"/>
            <a:ext cx="1221105" cy="219710"/>
          </a:xfrm>
          <a:custGeom>
            <a:avLst/>
            <a:gdLst/>
            <a:ahLst/>
            <a:cxnLst/>
            <a:rect l="l" t="t" r="r" b="b"/>
            <a:pathLst>
              <a:path w="1221104" h="219710">
                <a:moveTo>
                  <a:pt x="0" y="0"/>
                </a:moveTo>
                <a:lnTo>
                  <a:pt x="1220723" y="0"/>
                </a:lnTo>
                <a:lnTo>
                  <a:pt x="1220723" y="219456"/>
                </a:lnTo>
                <a:lnTo>
                  <a:pt x="0" y="21945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086855" y="4472940"/>
            <a:ext cx="1221105" cy="108585"/>
          </a:xfrm>
          <a:custGeom>
            <a:avLst/>
            <a:gdLst/>
            <a:ahLst/>
            <a:cxnLst/>
            <a:rect l="l" t="t" r="r" b="b"/>
            <a:pathLst>
              <a:path w="1221104" h="108585">
                <a:moveTo>
                  <a:pt x="0" y="0"/>
                </a:moveTo>
                <a:lnTo>
                  <a:pt x="1220724" y="0"/>
                </a:lnTo>
                <a:lnTo>
                  <a:pt x="1220724" y="108204"/>
                </a:lnTo>
                <a:lnTo>
                  <a:pt x="0" y="10820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34283" y="3014472"/>
            <a:ext cx="1221105" cy="203200"/>
          </a:xfrm>
          <a:custGeom>
            <a:avLst/>
            <a:gdLst/>
            <a:ahLst/>
            <a:cxnLst/>
            <a:rect l="l" t="t" r="r" b="b"/>
            <a:pathLst>
              <a:path w="1221104" h="203200">
                <a:moveTo>
                  <a:pt x="1220723" y="0"/>
                </a:moveTo>
                <a:lnTo>
                  <a:pt x="0" y="0"/>
                </a:lnTo>
                <a:lnTo>
                  <a:pt x="0" y="202691"/>
                </a:lnTo>
                <a:lnTo>
                  <a:pt x="1220723" y="202691"/>
                </a:lnTo>
                <a:lnTo>
                  <a:pt x="1220723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086855" y="4373879"/>
            <a:ext cx="1221105" cy="99060"/>
          </a:xfrm>
          <a:custGeom>
            <a:avLst/>
            <a:gdLst/>
            <a:ahLst/>
            <a:cxnLst/>
            <a:rect l="l" t="t" r="r" b="b"/>
            <a:pathLst>
              <a:path w="1221104" h="99060">
                <a:moveTo>
                  <a:pt x="1220724" y="0"/>
                </a:moveTo>
                <a:lnTo>
                  <a:pt x="0" y="0"/>
                </a:lnTo>
                <a:lnTo>
                  <a:pt x="0" y="99060"/>
                </a:lnTo>
                <a:lnTo>
                  <a:pt x="1220724" y="99060"/>
                </a:lnTo>
                <a:lnTo>
                  <a:pt x="1220724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34283" y="3014472"/>
            <a:ext cx="1221105" cy="203200"/>
          </a:xfrm>
          <a:custGeom>
            <a:avLst/>
            <a:gdLst/>
            <a:ahLst/>
            <a:cxnLst/>
            <a:rect l="l" t="t" r="r" b="b"/>
            <a:pathLst>
              <a:path w="1221104" h="203200">
                <a:moveTo>
                  <a:pt x="0" y="0"/>
                </a:moveTo>
                <a:lnTo>
                  <a:pt x="1220723" y="0"/>
                </a:lnTo>
                <a:lnTo>
                  <a:pt x="1220723" y="202691"/>
                </a:lnTo>
                <a:lnTo>
                  <a:pt x="0" y="20269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086855" y="4373879"/>
            <a:ext cx="1221105" cy="99060"/>
          </a:xfrm>
          <a:custGeom>
            <a:avLst/>
            <a:gdLst/>
            <a:ahLst/>
            <a:cxnLst/>
            <a:rect l="l" t="t" r="r" b="b"/>
            <a:pathLst>
              <a:path w="1221104" h="99060">
                <a:moveTo>
                  <a:pt x="0" y="0"/>
                </a:moveTo>
                <a:lnTo>
                  <a:pt x="1220724" y="0"/>
                </a:lnTo>
                <a:lnTo>
                  <a:pt x="1220724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034283" y="2827020"/>
            <a:ext cx="1221105" cy="187960"/>
          </a:xfrm>
          <a:custGeom>
            <a:avLst/>
            <a:gdLst/>
            <a:ahLst/>
            <a:cxnLst/>
            <a:rect l="l" t="t" r="r" b="b"/>
            <a:pathLst>
              <a:path w="1221104" h="187960">
                <a:moveTo>
                  <a:pt x="1220723" y="0"/>
                </a:moveTo>
                <a:lnTo>
                  <a:pt x="0" y="0"/>
                </a:lnTo>
                <a:lnTo>
                  <a:pt x="0" y="187451"/>
                </a:lnTo>
                <a:lnTo>
                  <a:pt x="1220723" y="187451"/>
                </a:lnTo>
                <a:lnTo>
                  <a:pt x="1220723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086855" y="4288535"/>
            <a:ext cx="1221105" cy="85725"/>
          </a:xfrm>
          <a:custGeom>
            <a:avLst/>
            <a:gdLst/>
            <a:ahLst/>
            <a:cxnLst/>
            <a:rect l="l" t="t" r="r" b="b"/>
            <a:pathLst>
              <a:path w="1221104" h="85725">
                <a:moveTo>
                  <a:pt x="0" y="85344"/>
                </a:moveTo>
                <a:lnTo>
                  <a:pt x="1220724" y="85344"/>
                </a:lnTo>
                <a:lnTo>
                  <a:pt x="122072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034283" y="2827020"/>
            <a:ext cx="1221105" cy="187960"/>
          </a:xfrm>
          <a:custGeom>
            <a:avLst/>
            <a:gdLst/>
            <a:ahLst/>
            <a:cxnLst/>
            <a:rect l="l" t="t" r="r" b="b"/>
            <a:pathLst>
              <a:path w="1221104" h="187960">
                <a:moveTo>
                  <a:pt x="0" y="0"/>
                </a:moveTo>
                <a:lnTo>
                  <a:pt x="1220723" y="0"/>
                </a:lnTo>
                <a:lnTo>
                  <a:pt x="1220723" y="187451"/>
                </a:lnTo>
                <a:lnTo>
                  <a:pt x="0" y="1874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086855" y="4288535"/>
            <a:ext cx="1221105" cy="85725"/>
          </a:xfrm>
          <a:custGeom>
            <a:avLst/>
            <a:gdLst/>
            <a:ahLst/>
            <a:cxnLst/>
            <a:rect l="l" t="t" r="r" b="b"/>
            <a:pathLst>
              <a:path w="1221104" h="85725">
                <a:moveTo>
                  <a:pt x="0" y="0"/>
                </a:moveTo>
                <a:lnTo>
                  <a:pt x="1220724" y="0"/>
                </a:lnTo>
                <a:lnTo>
                  <a:pt x="1220724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034283" y="2657855"/>
            <a:ext cx="1221105" cy="169545"/>
          </a:xfrm>
          <a:custGeom>
            <a:avLst/>
            <a:gdLst/>
            <a:ahLst/>
            <a:cxnLst/>
            <a:rect l="l" t="t" r="r" b="b"/>
            <a:pathLst>
              <a:path w="1221104" h="169544">
                <a:moveTo>
                  <a:pt x="1220723" y="0"/>
                </a:moveTo>
                <a:lnTo>
                  <a:pt x="0" y="0"/>
                </a:lnTo>
                <a:lnTo>
                  <a:pt x="0" y="169163"/>
                </a:lnTo>
                <a:lnTo>
                  <a:pt x="1220723" y="169163"/>
                </a:lnTo>
                <a:lnTo>
                  <a:pt x="1220723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086855" y="4203191"/>
            <a:ext cx="1221105" cy="85725"/>
          </a:xfrm>
          <a:custGeom>
            <a:avLst/>
            <a:gdLst/>
            <a:ahLst/>
            <a:cxnLst/>
            <a:rect l="l" t="t" r="r" b="b"/>
            <a:pathLst>
              <a:path w="1221104" h="85725">
                <a:moveTo>
                  <a:pt x="0" y="85344"/>
                </a:moveTo>
                <a:lnTo>
                  <a:pt x="1220724" y="85344"/>
                </a:lnTo>
                <a:lnTo>
                  <a:pt x="1220724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034283" y="2657855"/>
            <a:ext cx="1221105" cy="169545"/>
          </a:xfrm>
          <a:custGeom>
            <a:avLst/>
            <a:gdLst/>
            <a:ahLst/>
            <a:cxnLst/>
            <a:rect l="l" t="t" r="r" b="b"/>
            <a:pathLst>
              <a:path w="1221104" h="169544">
                <a:moveTo>
                  <a:pt x="0" y="0"/>
                </a:moveTo>
                <a:lnTo>
                  <a:pt x="1220723" y="0"/>
                </a:lnTo>
                <a:lnTo>
                  <a:pt x="1220723" y="169163"/>
                </a:lnTo>
                <a:lnTo>
                  <a:pt x="0" y="16916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086855" y="4203191"/>
            <a:ext cx="1221105" cy="85725"/>
          </a:xfrm>
          <a:custGeom>
            <a:avLst/>
            <a:gdLst/>
            <a:ahLst/>
            <a:cxnLst/>
            <a:rect l="l" t="t" r="r" b="b"/>
            <a:pathLst>
              <a:path w="1221104" h="85725">
                <a:moveTo>
                  <a:pt x="0" y="0"/>
                </a:moveTo>
                <a:lnTo>
                  <a:pt x="1220724" y="0"/>
                </a:lnTo>
                <a:lnTo>
                  <a:pt x="1220724" y="85343"/>
                </a:lnTo>
                <a:lnTo>
                  <a:pt x="0" y="853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034283" y="2508504"/>
            <a:ext cx="1221105" cy="149860"/>
          </a:xfrm>
          <a:custGeom>
            <a:avLst/>
            <a:gdLst/>
            <a:ahLst/>
            <a:cxnLst/>
            <a:rect l="l" t="t" r="r" b="b"/>
            <a:pathLst>
              <a:path w="1221104" h="149860">
                <a:moveTo>
                  <a:pt x="1220723" y="0"/>
                </a:moveTo>
                <a:lnTo>
                  <a:pt x="0" y="0"/>
                </a:lnTo>
                <a:lnTo>
                  <a:pt x="0" y="149351"/>
                </a:lnTo>
                <a:lnTo>
                  <a:pt x="1220723" y="149351"/>
                </a:lnTo>
                <a:lnTo>
                  <a:pt x="1220723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086855" y="4120896"/>
            <a:ext cx="1221105" cy="82550"/>
          </a:xfrm>
          <a:custGeom>
            <a:avLst/>
            <a:gdLst/>
            <a:ahLst/>
            <a:cxnLst/>
            <a:rect l="l" t="t" r="r" b="b"/>
            <a:pathLst>
              <a:path w="1221104" h="82550">
                <a:moveTo>
                  <a:pt x="0" y="82296"/>
                </a:moveTo>
                <a:lnTo>
                  <a:pt x="1220724" y="82296"/>
                </a:lnTo>
                <a:lnTo>
                  <a:pt x="1220724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034283" y="2508504"/>
            <a:ext cx="1221105" cy="149860"/>
          </a:xfrm>
          <a:custGeom>
            <a:avLst/>
            <a:gdLst/>
            <a:ahLst/>
            <a:cxnLst/>
            <a:rect l="l" t="t" r="r" b="b"/>
            <a:pathLst>
              <a:path w="1221104" h="149860">
                <a:moveTo>
                  <a:pt x="0" y="0"/>
                </a:moveTo>
                <a:lnTo>
                  <a:pt x="1220723" y="0"/>
                </a:lnTo>
                <a:lnTo>
                  <a:pt x="1220723" y="149351"/>
                </a:lnTo>
                <a:lnTo>
                  <a:pt x="0" y="149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086855" y="4120896"/>
            <a:ext cx="1221105" cy="82550"/>
          </a:xfrm>
          <a:custGeom>
            <a:avLst/>
            <a:gdLst/>
            <a:ahLst/>
            <a:cxnLst/>
            <a:rect l="l" t="t" r="r" b="b"/>
            <a:pathLst>
              <a:path w="1221104" h="82550">
                <a:moveTo>
                  <a:pt x="0" y="0"/>
                </a:moveTo>
                <a:lnTo>
                  <a:pt x="1220724" y="0"/>
                </a:lnTo>
                <a:lnTo>
                  <a:pt x="1220724" y="82295"/>
                </a:lnTo>
                <a:lnTo>
                  <a:pt x="0" y="822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118360" y="1969007"/>
            <a:ext cx="0" cy="3360420"/>
          </a:xfrm>
          <a:custGeom>
            <a:avLst/>
            <a:gdLst/>
            <a:ahLst/>
            <a:cxnLst/>
            <a:rect l="l" t="t" r="r" b="b"/>
            <a:pathLst>
              <a:path w="0" h="3360420">
                <a:moveTo>
                  <a:pt x="0" y="3360420"/>
                </a:moveTo>
                <a:lnTo>
                  <a:pt x="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078735" y="532942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078735" y="484936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078735" y="436930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078735" y="388924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078735" y="340918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078735" y="292912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078735" y="244906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078735" y="196900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118360" y="5329428"/>
            <a:ext cx="6105525" cy="0"/>
          </a:xfrm>
          <a:custGeom>
            <a:avLst/>
            <a:gdLst/>
            <a:ahLst/>
            <a:cxnLst/>
            <a:rect l="l" t="t" r="r" b="b"/>
            <a:pathLst>
              <a:path w="6105525" h="0">
                <a:moveTo>
                  <a:pt x="0" y="0"/>
                </a:moveTo>
                <a:lnTo>
                  <a:pt x="610514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118360" y="5329428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170932" y="5329428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223504" y="5329428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1672074" y="1866569"/>
            <a:ext cx="341630" cy="3537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7</a:t>
            </a:r>
            <a:r>
              <a:rPr dirty="0" sz="1000" spc="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Calibri"/>
                <a:cs typeface="Calibri"/>
              </a:rPr>
              <a:t>6</a:t>
            </a:r>
            <a:r>
              <a:rPr dirty="0" sz="1000" spc="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Calibri"/>
                <a:cs typeface="Calibri"/>
              </a:rPr>
              <a:t>5</a:t>
            </a:r>
            <a:r>
              <a:rPr dirty="0" sz="1000" spc="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Calibri"/>
                <a:cs typeface="Calibri"/>
              </a:rPr>
              <a:t>4</a:t>
            </a:r>
            <a:r>
              <a:rPr dirty="0" sz="1000" spc="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Calibri"/>
                <a:cs typeface="Calibri"/>
              </a:rPr>
              <a:t>3</a:t>
            </a:r>
            <a:r>
              <a:rPr dirty="0" sz="1000" spc="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-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24</a:t>
            </a:fld>
          </a:p>
        </p:txBody>
      </p:sp>
      <p:sp>
        <p:nvSpPr>
          <p:cNvPr id="71" name="object 71"/>
          <p:cNvSpPr txBox="1"/>
          <p:nvPr/>
        </p:nvSpPr>
        <p:spPr>
          <a:xfrm>
            <a:off x="3376934" y="5392154"/>
            <a:ext cx="5346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Mar</a:t>
            </a:r>
            <a:r>
              <a:rPr dirty="0" sz="1000">
                <a:latin typeface="Calibri"/>
                <a:cs typeface="Calibri"/>
              </a:rPr>
              <a:t>-</a:t>
            </a:r>
            <a:r>
              <a:rPr dirty="0" sz="1000" spc="-10">
                <a:latin typeface="Calibri"/>
                <a:cs typeface="Calibri"/>
              </a:rPr>
              <a:t>2014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429059" y="5392154"/>
            <a:ext cx="5346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Mar</a:t>
            </a:r>
            <a:r>
              <a:rPr dirty="0" sz="1000">
                <a:latin typeface="Calibri"/>
                <a:cs typeface="Calibri"/>
              </a:rPr>
              <a:t>-</a:t>
            </a:r>
            <a:r>
              <a:rPr dirty="0" sz="1000" spc="-10">
                <a:latin typeface="Calibri"/>
                <a:cs typeface="Calibri"/>
              </a:rPr>
              <a:t>2018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598749" y="1414174"/>
            <a:ext cx="2705100" cy="45783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Calibri"/>
                <a:cs typeface="Calibri"/>
              </a:rPr>
              <a:t>Diversification by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Tenant: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400" spc="-40">
                <a:latin typeface="Calibri"/>
                <a:cs typeface="Calibri"/>
              </a:rPr>
              <a:t>Top </a:t>
            </a:r>
            <a:r>
              <a:rPr dirty="0" sz="1400" spc="-5">
                <a:latin typeface="Calibri"/>
                <a:cs typeface="Calibri"/>
              </a:rPr>
              <a:t>10 </a:t>
            </a:r>
            <a:r>
              <a:rPr dirty="0" sz="1400" spc="-10">
                <a:latin typeface="Calibri"/>
                <a:cs typeface="Calibri"/>
              </a:rPr>
              <a:t>tenants </a:t>
            </a:r>
            <a:r>
              <a:rPr dirty="0" sz="1400" spc="-5">
                <a:latin typeface="Calibri"/>
                <a:cs typeface="Calibri"/>
              </a:rPr>
              <a:t>as </a:t>
            </a:r>
            <a:r>
              <a:rPr dirty="0" sz="1400">
                <a:latin typeface="Calibri"/>
                <a:cs typeface="Calibri"/>
              </a:rPr>
              <a:t>% of </a:t>
            </a:r>
            <a:r>
              <a:rPr dirty="0" sz="1400" spc="-5">
                <a:latin typeface="Calibri"/>
                <a:cs typeface="Calibri"/>
              </a:rPr>
              <a:t>Fund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Revenue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385635" y="297572"/>
            <a:ext cx="8672195" cy="6229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ts val="2710"/>
              </a:lnSpc>
              <a:spcBef>
                <a:spcPts val="100"/>
              </a:spcBef>
            </a:pPr>
            <a:r>
              <a:rPr dirty="0" spc="-20" b="1">
                <a:solidFill>
                  <a:srgbClr val="0075AD"/>
                </a:solidFill>
                <a:latin typeface="Arial"/>
                <a:cs typeface="Arial"/>
              </a:rPr>
              <a:t>TOP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10 TENANTS ACCOUNT FOR </a:t>
            </a:r>
            <a:r>
              <a:rPr dirty="0" spc="-60" b="1">
                <a:solidFill>
                  <a:srgbClr val="0075AD"/>
                </a:solidFill>
                <a:latin typeface="Arial"/>
                <a:cs typeface="Arial"/>
              </a:rPr>
              <a:t>ONLY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25% </a:t>
            </a:r>
            <a:r>
              <a:rPr dirty="0" b="1">
                <a:solidFill>
                  <a:srgbClr val="0075AD"/>
                </a:solidFill>
                <a:latin typeface="Arial"/>
                <a:cs typeface="Arial"/>
              </a:rPr>
              <a:t>OF</a:t>
            </a:r>
            <a:r>
              <a:rPr dirty="0" spc="-12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REVENUE:</a:t>
            </a:r>
          </a:p>
          <a:p>
            <a:pPr marL="12700">
              <a:lnSpc>
                <a:spcPts val="1989"/>
              </a:lnSpc>
            </a:pP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EXPOSURE MORE </a:t>
            </a: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THAN</a:t>
            </a:r>
            <a:r>
              <a:rPr dirty="0" sz="1800" spc="-3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25" b="0">
                <a:solidFill>
                  <a:srgbClr val="0075AD"/>
                </a:solidFill>
                <a:latin typeface="Arial"/>
                <a:cs typeface="Arial"/>
              </a:rPr>
              <a:t>HALVED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764" y="5944707"/>
            <a:ext cx="91401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0075AD"/>
                </a:solidFill>
                <a:latin typeface="Arial"/>
                <a:cs typeface="Arial"/>
              </a:rPr>
              <a:t>Increased Scale &amp; Quality : </a:t>
            </a:r>
            <a:r>
              <a:rPr dirty="0" sz="1600" spc="-5">
                <a:solidFill>
                  <a:srgbClr val="0075AD"/>
                </a:solidFill>
                <a:latin typeface="Arial"/>
                <a:cs typeface="Arial"/>
              </a:rPr>
              <a:t>has assisted in getting cheaper debt on longer tenor </a:t>
            </a:r>
            <a:r>
              <a:rPr dirty="0" sz="16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600" spc="-5">
                <a:solidFill>
                  <a:srgbClr val="0075AD"/>
                </a:solidFill>
                <a:latin typeface="Arial"/>
                <a:cs typeface="Arial"/>
              </a:rPr>
              <a:t>multiple</a:t>
            </a:r>
            <a:r>
              <a:rPr dirty="0" sz="1600" spc="32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75AD"/>
                </a:solidFill>
                <a:latin typeface="Arial"/>
                <a:cs typeface="Arial"/>
              </a:rPr>
              <a:t>banks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635" y="297572"/>
            <a:ext cx="3187700" cy="6229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ts val="2710"/>
              </a:lnSpc>
              <a:spcBef>
                <a:spcPts val="100"/>
              </a:spcBef>
            </a:pPr>
            <a:r>
              <a:rPr dirty="0" spc="-60" b="1">
                <a:solidFill>
                  <a:srgbClr val="0075AD"/>
                </a:solidFill>
                <a:latin typeface="Arial"/>
                <a:cs typeface="Arial"/>
              </a:rPr>
              <a:t>DEBT:</a:t>
            </a:r>
          </a:p>
          <a:p>
            <a:pPr marL="12700">
              <a:lnSpc>
                <a:spcPts val="1989"/>
              </a:lnSpc>
            </a:pP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LOWER, CHEAPER,</a:t>
            </a:r>
            <a:r>
              <a:rPr dirty="0" sz="1800" spc="-3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LONGER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99432" y="4599432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92879" y="4599432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9208" y="4599432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99432" y="423976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92879" y="423976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69208" y="423976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99432" y="387857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92879" y="3878579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69208" y="3878579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99432" y="351739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92879" y="3517391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69208" y="3517391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99432" y="315772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92879" y="315772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69208" y="315772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99432" y="279653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92879" y="2796539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69208" y="2796539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92879" y="2435351"/>
            <a:ext cx="789940" cy="0"/>
          </a:xfrm>
          <a:custGeom>
            <a:avLst/>
            <a:gdLst/>
            <a:ahLst/>
            <a:cxnLst/>
            <a:rect l="l" t="t" r="r" b="b"/>
            <a:pathLst>
              <a:path w="789939" h="0">
                <a:moveTo>
                  <a:pt x="0" y="0"/>
                </a:moveTo>
                <a:lnTo>
                  <a:pt x="78943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69208" y="2435351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92879" y="2075688"/>
            <a:ext cx="789940" cy="0"/>
          </a:xfrm>
          <a:custGeom>
            <a:avLst/>
            <a:gdLst/>
            <a:ahLst/>
            <a:cxnLst/>
            <a:rect l="l" t="t" r="r" b="b"/>
            <a:pathLst>
              <a:path w="789939" h="0">
                <a:moveTo>
                  <a:pt x="0" y="0"/>
                </a:moveTo>
                <a:lnTo>
                  <a:pt x="78943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69208" y="2075688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569208" y="1714500"/>
            <a:ext cx="1213485" cy="0"/>
          </a:xfrm>
          <a:custGeom>
            <a:avLst/>
            <a:gdLst/>
            <a:ahLst/>
            <a:cxnLst/>
            <a:rect l="l" t="t" r="r" b="b"/>
            <a:pathLst>
              <a:path w="1213485" h="0">
                <a:moveTo>
                  <a:pt x="0" y="0"/>
                </a:moveTo>
                <a:lnTo>
                  <a:pt x="121310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750564" y="1903476"/>
            <a:ext cx="242570" cy="3057525"/>
          </a:xfrm>
          <a:custGeom>
            <a:avLst/>
            <a:gdLst/>
            <a:ahLst/>
            <a:cxnLst/>
            <a:rect l="l" t="t" r="r" b="b"/>
            <a:pathLst>
              <a:path w="242570" h="3057525">
                <a:moveTo>
                  <a:pt x="242315" y="0"/>
                </a:moveTo>
                <a:lnTo>
                  <a:pt x="0" y="0"/>
                </a:lnTo>
                <a:lnTo>
                  <a:pt x="0" y="3057144"/>
                </a:lnTo>
                <a:lnTo>
                  <a:pt x="242315" y="3057144"/>
                </a:lnTo>
                <a:lnTo>
                  <a:pt x="242315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57115" y="2705100"/>
            <a:ext cx="242570" cy="2255520"/>
          </a:xfrm>
          <a:custGeom>
            <a:avLst/>
            <a:gdLst/>
            <a:ahLst/>
            <a:cxnLst/>
            <a:rect l="l" t="t" r="r" b="b"/>
            <a:pathLst>
              <a:path w="242570" h="2255520">
                <a:moveTo>
                  <a:pt x="242315" y="0"/>
                </a:moveTo>
                <a:lnTo>
                  <a:pt x="0" y="0"/>
                </a:lnTo>
                <a:lnTo>
                  <a:pt x="0" y="2255520"/>
                </a:lnTo>
                <a:lnTo>
                  <a:pt x="242315" y="2255520"/>
                </a:lnTo>
                <a:lnTo>
                  <a:pt x="242315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69208" y="1714500"/>
            <a:ext cx="0" cy="3246120"/>
          </a:xfrm>
          <a:custGeom>
            <a:avLst/>
            <a:gdLst/>
            <a:ahLst/>
            <a:cxnLst/>
            <a:rect l="l" t="t" r="r" b="b"/>
            <a:pathLst>
              <a:path w="0" h="3246120">
                <a:moveTo>
                  <a:pt x="0" y="3246120"/>
                </a:moveTo>
                <a:lnTo>
                  <a:pt x="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28059" y="496062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28059" y="459943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28059" y="423976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528059" y="387857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528059" y="351739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528059" y="315772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528059" y="279653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528059" y="24353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528059" y="207568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528059" y="171450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569208" y="4960620"/>
            <a:ext cx="1213485" cy="0"/>
          </a:xfrm>
          <a:custGeom>
            <a:avLst/>
            <a:gdLst/>
            <a:ahLst/>
            <a:cxnLst/>
            <a:rect l="l" t="t" r="r" b="b"/>
            <a:pathLst>
              <a:path w="1213485" h="0">
                <a:moveTo>
                  <a:pt x="0" y="0"/>
                </a:moveTo>
                <a:lnTo>
                  <a:pt x="121310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569208" y="4960620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75759" y="4960620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782311" y="4960620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122090" y="4857272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22090" y="4496517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5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22090" y="4135762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22090" y="3775006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5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22090" y="3414251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22090" y="3053623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5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22090" y="2692867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3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122090" y="2332112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3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5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22090" y="1971357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4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122090" y="1610602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4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5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846576" y="5327903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0" y="0"/>
                </a:moveTo>
                <a:lnTo>
                  <a:pt x="70103" y="0"/>
                </a:lnTo>
                <a:lnTo>
                  <a:pt x="70103" y="70104"/>
                </a:lnTo>
                <a:lnTo>
                  <a:pt x="0" y="70104"/>
                </a:lnTo>
                <a:lnTo>
                  <a:pt x="0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668536" y="4935750"/>
            <a:ext cx="1013460" cy="501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130" marR="5080" indent="-266065">
              <a:lnSpc>
                <a:spcPct val="156200"/>
              </a:lnSpc>
              <a:spcBef>
                <a:spcPts val="100"/>
              </a:spcBef>
              <a:tabLst>
                <a:tab pos="619125" algn="l"/>
              </a:tabLst>
            </a:pPr>
            <a:r>
              <a:rPr dirty="0" sz="1000" spc="-5">
                <a:latin typeface="Calibri"/>
                <a:cs typeface="Calibri"/>
              </a:rPr>
              <a:t>Mar</a:t>
            </a:r>
            <a:r>
              <a:rPr dirty="0" sz="1000">
                <a:latin typeface="Calibri"/>
                <a:cs typeface="Calibri"/>
              </a:rPr>
              <a:t>-</a:t>
            </a: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-5">
                <a:latin typeface="Calibri"/>
                <a:cs typeface="Calibri"/>
              </a:rPr>
              <a:t>4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-5">
                <a:latin typeface="Calibri"/>
                <a:cs typeface="Calibri"/>
              </a:rPr>
              <a:t>Mar</a:t>
            </a:r>
            <a:r>
              <a:rPr dirty="0" sz="1000">
                <a:latin typeface="Calibri"/>
                <a:cs typeface="Calibri"/>
              </a:rPr>
              <a:t>-</a:t>
            </a:r>
            <a:r>
              <a:rPr dirty="0" sz="1000" spc="-10">
                <a:latin typeface="Calibri"/>
                <a:cs typeface="Calibri"/>
              </a:rPr>
              <a:t>18  </a:t>
            </a:r>
            <a:r>
              <a:rPr dirty="0" sz="1000" spc="-5">
                <a:latin typeface="Calibri"/>
                <a:cs typeface="Calibri"/>
              </a:rPr>
              <a:t>Interest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Rate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688835" y="4582667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082284" y="4582667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658611" y="4582667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688835" y="4223003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082284" y="4223003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658611" y="4223003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688835" y="386181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082284" y="386181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658611" y="386181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688835" y="3500628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082284" y="3500628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658611" y="3500628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688835" y="3140964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082284" y="3140964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658611" y="314096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082284" y="2779776"/>
            <a:ext cx="789940" cy="0"/>
          </a:xfrm>
          <a:custGeom>
            <a:avLst/>
            <a:gdLst/>
            <a:ahLst/>
            <a:cxnLst/>
            <a:rect l="l" t="t" r="r" b="b"/>
            <a:pathLst>
              <a:path w="789940" h="0">
                <a:moveTo>
                  <a:pt x="0" y="0"/>
                </a:moveTo>
                <a:lnTo>
                  <a:pt x="78943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658611" y="2779776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082284" y="2418588"/>
            <a:ext cx="789940" cy="0"/>
          </a:xfrm>
          <a:custGeom>
            <a:avLst/>
            <a:gdLst/>
            <a:ahLst/>
            <a:cxnLst/>
            <a:rect l="l" t="t" r="r" b="b"/>
            <a:pathLst>
              <a:path w="789940" h="0">
                <a:moveTo>
                  <a:pt x="0" y="0"/>
                </a:moveTo>
                <a:lnTo>
                  <a:pt x="78943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658611" y="2418588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658611" y="2058923"/>
            <a:ext cx="1213485" cy="0"/>
          </a:xfrm>
          <a:custGeom>
            <a:avLst/>
            <a:gdLst/>
            <a:ahLst/>
            <a:cxnLst/>
            <a:rect l="l" t="t" r="r" b="b"/>
            <a:pathLst>
              <a:path w="1213484" h="0">
                <a:moveTo>
                  <a:pt x="0" y="0"/>
                </a:moveTo>
                <a:lnTo>
                  <a:pt x="121310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658611" y="1697735"/>
            <a:ext cx="1213485" cy="0"/>
          </a:xfrm>
          <a:custGeom>
            <a:avLst/>
            <a:gdLst/>
            <a:ahLst/>
            <a:cxnLst/>
            <a:rect l="l" t="t" r="r" b="b"/>
            <a:pathLst>
              <a:path w="1213484" h="0">
                <a:moveTo>
                  <a:pt x="0" y="0"/>
                </a:moveTo>
                <a:lnTo>
                  <a:pt x="121310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839967" y="2058923"/>
            <a:ext cx="242570" cy="2885440"/>
          </a:xfrm>
          <a:custGeom>
            <a:avLst/>
            <a:gdLst/>
            <a:ahLst/>
            <a:cxnLst/>
            <a:rect l="l" t="t" r="r" b="b"/>
            <a:pathLst>
              <a:path w="242570" h="2885440">
                <a:moveTo>
                  <a:pt x="242315" y="0"/>
                </a:moveTo>
                <a:lnTo>
                  <a:pt x="0" y="0"/>
                </a:lnTo>
                <a:lnTo>
                  <a:pt x="0" y="2884932"/>
                </a:lnTo>
                <a:lnTo>
                  <a:pt x="242315" y="2884932"/>
                </a:lnTo>
                <a:lnTo>
                  <a:pt x="242315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446520" y="3044951"/>
            <a:ext cx="242570" cy="1899285"/>
          </a:xfrm>
          <a:custGeom>
            <a:avLst/>
            <a:gdLst/>
            <a:ahLst/>
            <a:cxnLst/>
            <a:rect l="l" t="t" r="r" b="b"/>
            <a:pathLst>
              <a:path w="242570" h="1899285">
                <a:moveTo>
                  <a:pt x="242316" y="0"/>
                </a:moveTo>
                <a:lnTo>
                  <a:pt x="0" y="0"/>
                </a:lnTo>
                <a:lnTo>
                  <a:pt x="0" y="1898904"/>
                </a:lnTo>
                <a:lnTo>
                  <a:pt x="242316" y="1898904"/>
                </a:lnTo>
                <a:lnTo>
                  <a:pt x="242316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658611" y="1697735"/>
            <a:ext cx="0" cy="3246120"/>
          </a:xfrm>
          <a:custGeom>
            <a:avLst/>
            <a:gdLst/>
            <a:ahLst/>
            <a:cxnLst/>
            <a:rect l="l" t="t" r="r" b="b"/>
            <a:pathLst>
              <a:path w="0" h="3246120">
                <a:moveTo>
                  <a:pt x="0" y="3246120"/>
                </a:moveTo>
                <a:lnTo>
                  <a:pt x="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617464" y="494385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617464" y="458266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617464" y="422300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617464" y="386181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617464" y="350062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617464" y="314096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617464" y="277977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617464" y="241858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617464" y="205892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617464" y="169773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658611" y="4943855"/>
            <a:ext cx="1213485" cy="0"/>
          </a:xfrm>
          <a:custGeom>
            <a:avLst/>
            <a:gdLst/>
            <a:ahLst/>
            <a:cxnLst/>
            <a:rect l="l" t="t" r="r" b="b"/>
            <a:pathLst>
              <a:path w="1213484" h="0">
                <a:moveTo>
                  <a:pt x="0" y="0"/>
                </a:moveTo>
                <a:lnTo>
                  <a:pt x="121310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658611" y="4943855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265164" y="4943855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871716" y="4943855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5211775" y="4840721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0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211775" y="4479966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1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211775" y="4119211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2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211775" y="3758456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3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211775" y="3397701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4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211775" y="3037072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5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211775" y="2676317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6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211775" y="2315561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7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211775" y="1954806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8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211775" y="1594051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0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0">
                <a:latin typeface="Calibri"/>
                <a:cs typeface="Calibri"/>
              </a:rPr>
              <a:t>9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758220" y="5005414"/>
            <a:ext cx="4064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Mar</a:t>
            </a:r>
            <a:r>
              <a:rPr dirty="0" sz="1000">
                <a:latin typeface="Calibri"/>
                <a:cs typeface="Calibri"/>
              </a:rPr>
              <a:t>-</a:t>
            </a:r>
            <a:r>
              <a:rPr dirty="0" sz="1000" spc="-10">
                <a:latin typeface="Calibri"/>
                <a:cs typeface="Calibri"/>
              </a:rPr>
              <a:t>14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364749" y="5005414"/>
            <a:ext cx="4064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Mar</a:t>
            </a:r>
            <a:r>
              <a:rPr dirty="0" sz="1000">
                <a:latin typeface="Calibri"/>
                <a:cs typeface="Calibri"/>
              </a:rPr>
              <a:t>-</a:t>
            </a:r>
            <a:r>
              <a:rPr dirty="0" sz="1000" spc="-10">
                <a:latin typeface="Calibri"/>
                <a:cs typeface="Calibri"/>
              </a:rPr>
              <a:t>18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035040" y="5326379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0" y="0"/>
                </a:moveTo>
                <a:lnTo>
                  <a:pt x="70103" y="0"/>
                </a:lnTo>
                <a:lnTo>
                  <a:pt x="70103" y="70104"/>
                </a:lnTo>
                <a:lnTo>
                  <a:pt x="0" y="70104"/>
                </a:lnTo>
                <a:lnTo>
                  <a:pt x="0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 txBox="1"/>
          <p:nvPr/>
        </p:nvSpPr>
        <p:spPr>
          <a:xfrm>
            <a:off x="6122498" y="5258132"/>
            <a:ext cx="5810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Credit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Line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467355" y="448055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 h="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860804" y="4480559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437132" y="4480559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35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467355" y="4017264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 h="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860804" y="4017264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437132" y="401726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35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860804" y="3552444"/>
            <a:ext cx="789940" cy="0"/>
          </a:xfrm>
          <a:custGeom>
            <a:avLst/>
            <a:gdLst/>
            <a:ahLst/>
            <a:cxnLst/>
            <a:rect l="l" t="t" r="r" b="b"/>
            <a:pathLst>
              <a:path w="789939" h="0">
                <a:moveTo>
                  <a:pt x="0" y="0"/>
                </a:moveTo>
                <a:lnTo>
                  <a:pt x="78943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437132" y="355244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35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860804" y="3089148"/>
            <a:ext cx="789940" cy="0"/>
          </a:xfrm>
          <a:custGeom>
            <a:avLst/>
            <a:gdLst/>
            <a:ahLst/>
            <a:cxnLst/>
            <a:rect l="l" t="t" r="r" b="b"/>
            <a:pathLst>
              <a:path w="789939" h="0">
                <a:moveTo>
                  <a:pt x="0" y="0"/>
                </a:moveTo>
                <a:lnTo>
                  <a:pt x="78943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437132" y="3089148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35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860804" y="2625851"/>
            <a:ext cx="789940" cy="0"/>
          </a:xfrm>
          <a:custGeom>
            <a:avLst/>
            <a:gdLst/>
            <a:ahLst/>
            <a:cxnLst/>
            <a:rect l="l" t="t" r="r" b="b"/>
            <a:pathLst>
              <a:path w="789939" h="0">
                <a:moveTo>
                  <a:pt x="0" y="0"/>
                </a:moveTo>
                <a:lnTo>
                  <a:pt x="78943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437132" y="2625851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35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860804" y="2161032"/>
            <a:ext cx="789940" cy="0"/>
          </a:xfrm>
          <a:custGeom>
            <a:avLst/>
            <a:gdLst/>
            <a:ahLst/>
            <a:cxnLst/>
            <a:rect l="l" t="t" r="r" b="b"/>
            <a:pathLst>
              <a:path w="789939" h="0">
                <a:moveTo>
                  <a:pt x="0" y="0"/>
                </a:moveTo>
                <a:lnTo>
                  <a:pt x="78943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37132" y="2161032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35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437132" y="1697735"/>
            <a:ext cx="1213485" cy="0"/>
          </a:xfrm>
          <a:custGeom>
            <a:avLst/>
            <a:gdLst/>
            <a:ahLst/>
            <a:cxnLst/>
            <a:rect l="l" t="t" r="r" b="b"/>
            <a:pathLst>
              <a:path w="1213485" h="0">
                <a:moveTo>
                  <a:pt x="0" y="0"/>
                </a:moveTo>
                <a:lnTo>
                  <a:pt x="121310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618488" y="1938527"/>
            <a:ext cx="242570" cy="3005455"/>
          </a:xfrm>
          <a:custGeom>
            <a:avLst/>
            <a:gdLst/>
            <a:ahLst/>
            <a:cxnLst/>
            <a:rect l="l" t="t" r="r" b="b"/>
            <a:pathLst>
              <a:path w="242569" h="3005454">
                <a:moveTo>
                  <a:pt x="242315" y="0"/>
                </a:moveTo>
                <a:lnTo>
                  <a:pt x="0" y="0"/>
                </a:lnTo>
                <a:lnTo>
                  <a:pt x="0" y="3005328"/>
                </a:lnTo>
                <a:lnTo>
                  <a:pt x="242315" y="3005328"/>
                </a:lnTo>
                <a:lnTo>
                  <a:pt x="242315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225039" y="3645408"/>
            <a:ext cx="242570" cy="1298575"/>
          </a:xfrm>
          <a:custGeom>
            <a:avLst/>
            <a:gdLst/>
            <a:ahLst/>
            <a:cxnLst/>
            <a:rect l="l" t="t" r="r" b="b"/>
            <a:pathLst>
              <a:path w="242569" h="1298575">
                <a:moveTo>
                  <a:pt x="242315" y="0"/>
                </a:moveTo>
                <a:lnTo>
                  <a:pt x="0" y="0"/>
                </a:lnTo>
                <a:lnTo>
                  <a:pt x="0" y="1298447"/>
                </a:lnTo>
                <a:lnTo>
                  <a:pt x="242315" y="1298447"/>
                </a:lnTo>
                <a:lnTo>
                  <a:pt x="242315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437132" y="1697735"/>
            <a:ext cx="0" cy="3246120"/>
          </a:xfrm>
          <a:custGeom>
            <a:avLst/>
            <a:gdLst/>
            <a:ahLst/>
            <a:cxnLst/>
            <a:rect l="l" t="t" r="r" b="b"/>
            <a:pathLst>
              <a:path w="0" h="3246120">
                <a:moveTo>
                  <a:pt x="0" y="3246120"/>
                </a:moveTo>
                <a:lnTo>
                  <a:pt x="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395983" y="494385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395983" y="44805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395983" y="401726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395983" y="355244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395983" y="308914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395983" y="26258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395983" y="216103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395983" y="169773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 h="0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37132" y="4943855"/>
            <a:ext cx="1213485" cy="0"/>
          </a:xfrm>
          <a:custGeom>
            <a:avLst/>
            <a:gdLst/>
            <a:ahLst/>
            <a:cxnLst/>
            <a:rect l="l" t="t" r="r" b="b"/>
            <a:pathLst>
              <a:path w="1213485" h="0">
                <a:moveTo>
                  <a:pt x="0" y="0"/>
                </a:moveTo>
                <a:lnTo>
                  <a:pt x="121310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437132" y="4943855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043683" y="4943855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650235" y="4943855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 txBox="1"/>
          <p:nvPr/>
        </p:nvSpPr>
        <p:spPr>
          <a:xfrm>
            <a:off x="990401" y="4840721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0">
                <a:latin typeface="Calibri"/>
                <a:cs typeface="Calibri"/>
              </a:rPr>
              <a:t>4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5%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990401" y="4377002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0">
                <a:latin typeface="Calibri"/>
                <a:cs typeface="Calibri"/>
              </a:rPr>
              <a:t>5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90401" y="3913282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0">
                <a:latin typeface="Calibri"/>
                <a:cs typeface="Calibri"/>
              </a:rPr>
              <a:t>5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5%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990401" y="3449563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0">
                <a:latin typeface="Calibri"/>
                <a:cs typeface="Calibri"/>
              </a:rPr>
              <a:t>6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990401" y="2985843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0">
                <a:latin typeface="Calibri"/>
                <a:cs typeface="Calibri"/>
              </a:rPr>
              <a:t>6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5%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90401" y="2522123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0">
                <a:latin typeface="Calibri"/>
                <a:cs typeface="Calibri"/>
              </a:rPr>
              <a:t>7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990401" y="2058403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0">
                <a:latin typeface="Calibri"/>
                <a:cs typeface="Calibri"/>
              </a:rPr>
              <a:t>7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5%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990401" y="1594683"/>
            <a:ext cx="3416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0">
                <a:latin typeface="Calibri"/>
                <a:cs typeface="Calibri"/>
              </a:rPr>
              <a:t>8</a:t>
            </a:r>
            <a:r>
              <a:rPr dirty="0" sz="1000" spc="-5">
                <a:latin typeface="Calibri"/>
                <a:cs typeface="Calibri"/>
              </a:rPr>
              <a:t>.</a:t>
            </a:r>
            <a:r>
              <a:rPr dirty="0" sz="1000" spc="-10"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705355" y="5311140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0" y="0"/>
                </a:moveTo>
                <a:lnTo>
                  <a:pt x="70104" y="0"/>
                </a:lnTo>
                <a:lnTo>
                  <a:pt x="70104" y="70104"/>
                </a:lnTo>
                <a:lnTo>
                  <a:pt x="0" y="70104"/>
                </a:lnTo>
                <a:lnTo>
                  <a:pt x="0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 txBox="1"/>
          <p:nvPr/>
        </p:nvSpPr>
        <p:spPr>
          <a:xfrm>
            <a:off x="1536847" y="4920464"/>
            <a:ext cx="1013460" cy="50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7970" marR="5080" indent="-255904">
              <a:lnSpc>
                <a:spcPct val="155800"/>
              </a:lnSpc>
              <a:spcBef>
                <a:spcPts val="100"/>
              </a:spcBef>
              <a:tabLst>
                <a:tab pos="619125" algn="l"/>
              </a:tabLst>
            </a:pPr>
            <a:r>
              <a:rPr dirty="0" sz="1000" spc="-5">
                <a:latin typeface="Calibri"/>
                <a:cs typeface="Calibri"/>
              </a:rPr>
              <a:t>Mar</a:t>
            </a:r>
            <a:r>
              <a:rPr dirty="0" sz="1000">
                <a:latin typeface="Calibri"/>
                <a:cs typeface="Calibri"/>
              </a:rPr>
              <a:t>-</a:t>
            </a: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-5">
                <a:latin typeface="Calibri"/>
                <a:cs typeface="Calibri"/>
              </a:rPr>
              <a:t>4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-5">
                <a:latin typeface="Calibri"/>
                <a:cs typeface="Calibri"/>
              </a:rPr>
              <a:t>Mar</a:t>
            </a:r>
            <a:r>
              <a:rPr dirty="0" sz="1000">
                <a:latin typeface="Calibri"/>
                <a:cs typeface="Calibri"/>
              </a:rPr>
              <a:t>-</a:t>
            </a:r>
            <a:r>
              <a:rPr dirty="0" sz="1000" spc="-10">
                <a:latin typeface="Calibri"/>
                <a:cs typeface="Calibri"/>
              </a:rPr>
              <a:t>18  </a:t>
            </a:r>
            <a:r>
              <a:rPr dirty="0" sz="1000" spc="-5">
                <a:latin typeface="Calibri"/>
                <a:cs typeface="Calibri"/>
              </a:rPr>
              <a:t>Debt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Ratio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744711" y="4538471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 h="0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8061959" y="4538471"/>
            <a:ext cx="410209" cy="0"/>
          </a:xfrm>
          <a:custGeom>
            <a:avLst/>
            <a:gdLst/>
            <a:ahLst/>
            <a:cxnLst/>
            <a:rect l="l" t="t" r="r" b="b"/>
            <a:pathLst>
              <a:path w="410209" h="0">
                <a:moveTo>
                  <a:pt x="0" y="0"/>
                </a:moveTo>
                <a:lnTo>
                  <a:pt x="4099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581900" y="4538471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 h="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8744711" y="4133088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 h="0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8061959" y="4133088"/>
            <a:ext cx="410209" cy="0"/>
          </a:xfrm>
          <a:custGeom>
            <a:avLst/>
            <a:gdLst/>
            <a:ahLst/>
            <a:cxnLst/>
            <a:rect l="l" t="t" r="r" b="b"/>
            <a:pathLst>
              <a:path w="410209" h="0">
                <a:moveTo>
                  <a:pt x="0" y="0"/>
                </a:moveTo>
                <a:lnTo>
                  <a:pt x="409955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7581900" y="4133088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 h="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8744711" y="3726179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 h="0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581900" y="3726179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 h="0">
                <a:moveTo>
                  <a:pt x="0" y="0"/>
                </a:moveTo>
                <a:lnTo>
                  <a:pt x="8900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744711" y="3320796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 h="0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581900" y="3320796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 h="0">
                <a:moveTo>
                  <a:pt x="0" y="0"/>
                </a:moveTo>
                <a:lnTo>
                  <a:pt x="8900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8744711" y="2915411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 h="0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581900" y="2915411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 h="0">
                <a:moveTo>
                  <a:pt x="0" y="0"/>
                </a:moveTo>
                <a:lnTo>
                  <a:pt x="8900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744711" y="251002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 h="0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581900" y="2510027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 h="0">
                <a:moveTo>
                  <a:pt x="0" y="0"/>
                </a:moveTo>
                <a:lnTo>
                  <a:pt x="8900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744711" y="210312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 h="0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581900" y="2103120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 h="0">
                <a:moveTo>
                  <a:pt x="0" y="0"/>
                </a:moveTo>
                <a:lnTo>
                  <a:pt x="89001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581900" y="1697735"/>
            <a:ext cx="1369060" cy="0"/>
          </a:xfrm>
          <a:custGeom>
            <a:avLst/>
            <a:gdLst/>
            <a:ahLst/>
            <a:cxnLst/>
            <a:rect l="l" t="t" r="r" b="b"/>
            <a:pathLst>
              <a:path w="1369059" h="0">
                <a:moveTo>
                  <a:pt x="0" y="0"/>
                </a:moveTo>
                <a:lnTo>
                  <a:pt x="13685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471916" y="2093976"/>
            <a:ext cx="273050" cy="2849880"/>
          </a:xfrm>
          <a:custGeom>
            <a:avLst/>
            <a:gdLst/>
            <a:ahLst/>
            <a:cxnLst/>
            <a:rect l="l" t="t" r="r" b="b"/>
            <a:pathLst>
              <a:path w="273050" h="2849879">
                <a:moveTo>
                  <a:pt x="272796" y="0"/>
                </a:moveTo>
                <a:lnTo>
                  <a:pt x="0" y="0"/>
                </a:lnTo>
                <a:lnTo>
                  <a:pt x="0" y="2849880"/>
                </a:lnTo>
                <a:lnTo>
                  <a:pt x="272796" y="2849880"/>
                </a:lnTo>
                <a:lnTo>
                  <a:pt x="272796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787640" y="3726179"/>
            <a:ext cx="274320" cy="1217930"/>
          </a:xfrm>
          <a:custGeom>
            <a:avLst/>
            <a:gdLst/>
            <a:ahLst/>
            <a:cxnLst/>
            <a:rect l="l" t="t" r="r" b="b"/>
            <a:pathLst>
              <a:path w="274320" h="1217929">
                <a:moveTo>
                  <a:pt x="274320" y="0"/>
                </a:moveTo>
                <a:lnTo>
                  <a:pt x="0" y="0"/>
                </a:lnTo>
                <a:lnTo>
                  <a:pt x="0" y="1217676"/>
                </a:lnTo>
                <a:lnTo>
                  <a:pt x="274320" y="1217676"/>
                </a:lnTo>
                <a:lnTo>
                  <a:pt x="274320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581900" y="1697735"/>
            <a:ext cx="0" cy="3246120"/>
          </a:xfrm>
          <a:custGeom>
            <a:avLst/>
            <a:gdLst/>
            <a:ahLst/>
            <a:cxnLst/>
            <a:rect l="l" t="t" r="r" b="b"/>
            <a:pathLst>
              <a:path w="0" h="3246120">
                <a:moveTo>
                  <a:pt x="0" y="3246120"/>
                </a:moveTo>
                <a:lnTo>
                  <a:pt x="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542276" y="494385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542276" y="4538471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542276" y="413308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542276" y="372617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542276" y="332079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542276" y="2915411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542276" y="251002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7542276" y="210312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542276" y="16977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581900" y="4943855"/>
            <a:ext cx="1369060" cy="0"/>
          </a:xfrm>
          <a:custGeom>
            <a:avLst/>
            <a:gdLst/>
            <a:ahLst/>
            <a:cxnLst/>
            <a:rect l="l" t="t" r="r" b="b"/>
            <a:pathLst>
              <a:path w="1369059" h="0">
                <a:moveTo>
                  <a:pt x="0" y="0"/>
                </a:moveTo>
                <a:lnTo>
                  <a:pt x="13685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581900" y="4943855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8266176" y="4943855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8950452" y="4943855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 txBox="1"/>
          <p:nvPr/>
        </p:nvSpPr>
        <p:spPr>
          <a:xfrm>
            <a:off x="7290957" y="4840721"/>
            <a:ext cx="186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-5">
                <a:latin typeface="Calibri"/>
                <a:cs typeface="Calibri"/>
              </a:rPr>
              <a:t>.9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7290957" y="4434935"/>
            <a:ext cx="186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-5">
                <a:latin typeface="Calibri"/>
                <a:cs typeface="Calibri"/>
              </a:rPr>
              <a:t>.9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7290957" y="4029149"/>
            <a:ext cx="186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-5">
                <a:latin typeface="Calibri"/>
                <a:cs typeface="Calibri"/>
              </a:rPr>
              <a:t>.0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7290957" y="3623362"/>
            <a:ext cx="186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-5">
                <a:latin typeface="Calibri"/>
                <a:cs typeface="Calibri"/>
              </a:rPr>
              <a:t>.0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7290957" y="3217576"/>
            <a:ext cx="186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-5">
                <a:latin typeface="Calibri"/>
                <a:cs typeface="Calibri"/>
              </a:rPr>
              <a:t>.1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7290957" y="2811790"/>
            <a:ext cx="186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-5">
                <a:latin typeface="Calibri"/>
                <a:cs typeface="Calibri"/>
              </a:rPr>
              <a:t>.1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7290957" y="2406003"/>
            <a:ext cx="186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-5">
                <a:latin typeface="Calibri"/>
                <a:cs typeface="Calibri"/>
              </a:rPr>
              <a:t>.2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7290957" y="2000217"/>
            <a:ext cx="186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-5">
                <a:latin typeface="Calibri"/>
                <a:cs typeface="Calibri"/>
              </a:rPr>
              <a:t>.2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7290957" y="1594431"/>
            <a:ext cx="186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</a:t>
            </a:r>
            <a:r>
              <a:rPr dirty="0" sz="1000" spc="-5">
                <a:latin typeface="Calibri"/>
                <a:cs typeface="Calibri"/>
              </a:rPr>
              <a:t>.3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7938516" y="5311140"/>
            <a:ext cx="68580" cy="70485"/>
          </a:xfrm>
          <a:custGeom>
            <a:avLst/>
            <a:gdLst/>
            <a:ahLst/>
            <a:cxnLst/>
            <a:rect l="l" t="t" r="r" b="b"/>
            <a:pathLst>
              <a:path w="68579" h="70485">
                <a:moveTo>
                  <a:pt x="0" y="0"/>
                </a:moveTo>
                <a:lnTo>
                  <a:pt x="68579" y="0"/>
                </a:lnTo>
                <a:lnTo>
                  <a:pt x="68579" y="70104"/>
                </a:lnTo>
                <a:lnTo>
                  <a:pt x="0" y="70104"/>
                </a:lnTo>
                <a:lnTo>
                  <a:pt x="0" y="0"/>
                </a:lnTo>
                <a:close/>
              </a:path>
            </a:pathLst>
          </a:custGeom>
          <a:solidFill>
            <a:srgbClr val="0075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 txBox="1"/>
          <p:nvPr/>
        </p:nvSpPr>
        <p:spPr>
          <a:xfrm>
            <a:off x="7721029" y="4919958"/>
            <a:ext cx="1090930" cy="501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230" marR="5080" indent="-304165">
              <a:lnSpc>
                <a:spcPct val="155900"/>
              </a:lnSpc>
              <a:spcBef>
                <a:spcPts val="100"/>
              </a:spcBef>
              <a:tabLst>
                <a:tab pos="696595" algn="l"/>
              </a:tabLst>
            </a:pPr>
            <a:r>
              <a:rPr dirty="0" sz="1000" spc="-5">
                <a:latin typeface="Calibri"/>
                <a:cs typeface="Calibri"/>
              </a:rPr>
              <a:t>Mar</a:t>
            </a:r>
            <a:r>
              <a:rPr dirty="0" sz="1000">
                <a:latin typeface="Calibri"/>
                <a:cs typeface="Calibri"/>
              </a:rPr>
              <a:t>-</a:t>
            </a:r>
            <a:r>
              <a:rPr dirty="0" sz="1000" spc="-10">
                <a:latin typeface="Calibri"/>
                <a:cs typeface="Calibri"/>
              </a:rPr>
              <a:t>1</a:t>
            </a:r>
            <a:r>
              <a:rPr dirty="0" sz="1000" spc="-5">
                <a:latin typeface="Calibri"/>
                <a:cs typeface="Calibri"/>
              </a:rPr>
              <a:t>4</a:t>
            </a:r>
            <a:r>
              <a:rPr dirty="0" sz="1000">
                <a:latin typeface="Calibri"/>
                <a:cs typeface="Calibri"/>
              </a:rPr>
              <a:t>	</a:t>
            </a:r>
            <a:r>
              <a:rPr dirty="0" sz="1000" spc="-5">
                <a:latin typeface="Calibri"/>
                <a:cs typeface="Calibri"/>
              </a:rPr>
              <a:t>Mar</a:t>
            </a:r>
            <a:r>
              <a:rPr dirty="0" sz="1000">
                <a:latin typeface="Calibri"/>
                <a:cs typeface="Calibri"/>
              </a:rPr>
              <a:t>-</a:t>
            </a:r>
            <a:r>
              <a:rPr dirty="0" sz="1000" spc="-10">
                <a:latin typeface="Calibri"/>
                <a:cs typeface="Calibri"/>
              </a:rPr>
              <a:t>18  </a:t>
            </a:r>
            <a:r>
              <a:rPr dirty="0" sz="1000" spc="-5">
                <a:latin typeface="Calibri"/>
                <a:cs typeface="Calibri"/>
              </a:rPr>
              <a:t>Tenor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(years)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2" name="object 19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990447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3" y="2529839"/>
            <a:ext cx="9904730" cy="1797050"/>
          </a:xfrm>
          <a:custGeom>
            <a:avLst/>
            <a:gdLst/>
            <a:ahLst/>
            <a:cxnLst/>
            <a:rect l="l" t="t" r="r" b="b"/>
            <a:pathLst>
              <a:path w="9904730" h="1797050">
                <a:moveTo>
                  <a:pt x="0" y="1796795"/>
                </a:moveTo>
                <a:lnTo>
                  <a:pt x="9904488" y="1796795"/>
                </a:lnTo>
                <a:lnTo>
                  <a:pt x="9904488" y="0"/>
                </a:lnTo>
                <a:lnTo>
                  <a:pt x="0" y="0"/>
                </a:lnTo>
                <a:lnTo>
                  <a:pt x="0" y="1796795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1137" y="2631453"/>
            <a:ext cx="5481955" cy="1275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42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FFFFFF"/>
                </a:solidFill>
                <a:latin typeface="Arial Black"/>
                <a:cs typeface="Arial Black"/>
              </a:rPr>
              <a:t>ACQUISITIONS:</a:t>
            </a:r>
            <a:endParaRPr sz="3200">
              <a:latin typeface="Arial Black"/>
              <a:cs typeface="Arial Black"/>
            </a:endParaRPr>
          </a:p>
          <a:p>
            <a:pPr marL="12700" marR="5080">
              <a:lnSpc>
                <a:spcPct val="78100"/>
              </a:lnSpc>
              <a:spcBef>
                <a:spcPts val="420"/>
              </a:spcBef>
              <a:tabLst>
                <a:tab pos="5468620" algn="l"/>
              </a:tabLst>
            </a:pPr>
            <a:r>
              <a:rPr dirty="0" sz="3200" spc="-25" b="1">
                <a:solidFill>
                  <a:srgbClr val="FFFFFF"/>
                </a:solidFill>
                <a:latin typeface="Arial Black"/>
                <a:cs typeface="Arial Black"/>
              </a:rPr>
              <a:t>HOW </a:t>
            </a:r>
            <a:r>
              <a:rPr dirty="0" sz="3200" spc="-55" b="1">
                <a:solidFill>
                  <a:srgbClr val="FFFFFF"/>
                </a:solidFill>
                <a:latin typeface="Arial Black"/>
                <a:cs typeface="Arial Black"/>
              </a:rPr>
              <a:t>TO </a:t>
            </a:r>
            <a:r>
              <a:rPr dirty="0" sz="3200" spc="-30" b="1">
                <a:solidFill>
                  <a:srgbClr val="FFFFFF"/>
                </a:solidFill>
                <a:latin typeface="Arial Black"/>
                <a:cs typeface="Arial Black"/>
              </a:rPr>
              <a:t>BUY </a:t>
            </a: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IN A  </a:t>
            </a:r>
            <a:r>
              <a:rPr dirty="0" u="heavy" sz="3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COMPETITIVE</a:t>
            </a:r>
            <a:r>
              <a:rPr dirty="0" u="heavy" sz="3200" spc="-1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3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MARKET	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13436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A</a:t>
            </a:r>
            <a:r>
              <a:rPr dirty="0" b="1">
                <a:solidFill>
                  <a:srgbClr val="0075AD"/>
                </a:solidFill>
                <a:latin typeface="Arial"/>
                <a:cs typeface="Arial"/>
              </a:rPr>
              <a:t>G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ENDA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35880" y="2196523"/>
          <a:ext cx="3799840" cy="225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9840"/>
              </a:tblGrid>
              <a:tr h="281940">
                <a:tc>
                  <a:txBody>
                    <a:bodyPr/>
                    <a:lstStyle/>
                    <a:p>
                      <a:pPr marL="127000">
                        <a:lnSpc>
                          <a:spcPts val="1764"/>
                        </a:lnSpc>
                      </a:pPr>
                      <a:r>
                        <a:rPr dirty="0" sz="16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Why direct</a:t>
                      </a:r>
                      <a:r>
                        <a:rPr dirty="0" sz="1600" spc="1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property?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3718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6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The Fund in a</a:t>
                      </a:r>
                      <a:r>
                        <a:rPr dirty="0" sz="16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nutshell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</a:tr>
              <a:tr h="33718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6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Safe hands – management of the</a:t>
                      </a:r>
                      <a:r>
                        <a:rPr dirty="0" sz="1600" spc="4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Fund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</a:tr>
              <a:tr h="33718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6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600" spc="-1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you’re buying </a:t>
                      </a:r>
                      <a:r>
                        <a:rPr dirty="0" sz="16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– portfolio</a:t>
                      </a:r>
                      <a:r>
                        <a:rPr dirty="0" sz="1600" spc="10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overview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</a:tr>
              <a:tr h="33718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6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Selected properties – a deep</a:t>
                      </a:r>
                      <a:r>
                        <a:rPr dirty="0" sz="1600" spc="3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dive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</a:tr>
              <a:tr h="33718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600" spc="-2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Ways </a:t>
                      </a:r>
                      <a:r>
                        <a:rPr dirty="0" sz="16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to invest: direct vs</a:t>
                      </a:r>
                      <a:r>
                        <a:rPr dirty="0" sz="1600" spc="6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fund?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</a:tr>
              <a:tr h="281940">
                <a:tc>
                  <a:txBody>
                    <a:bodyPr/>
                    <a:lstStyle/>
                    <a:p>
                      <a:pPr marL="127000">
                        <a:lnSpc>
                          <a:spcPts val="1839"/>
                        </a:lnSpc>
                        <a:spcBef>
                          <a:spcPts val="280"/>
                        </a:spcBef>
                      </a:pPr>
                      <a:r>
                        <a:rPr dirty="0" sz="16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Summary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556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44424" y="1988820"/>
            <a:ext cx="3390899" cy="2520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69893" y="6591720"/>
            <a:ext cx="121285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800">
                <a:latin typeface="Arial"/>
                <a:cs typeface="Arial"/>
              </a:rPr>
              <a:t>2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051" y="1237488"/>
            <a:ext cx="3960876" cy="255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6051" y="4148328"/>
            <a:ext cx="3959085" cy="236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6051" y="6251447"/>
            <a:ext cx="3961129" cy="256540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48260" rIns="0" bIns="0" rtlCol="0" vert="horz">
            <a:spAutoFit/>
          </a:bodyPr>
          <a:lstStyle/>
          <a:p>
            <a:pPr marL="1139825">
              <a:lnSpc>
                <a:spcPct val="100000"/>
              </a:lnSpc>
              <a:spcBef>
                <a:spcPts val="380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636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Kilda Road,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Melbourne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5024" y="4148328"/>
            <a:ext cx="4125467" cy="2363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02299" y="3925681"/>
            <a:ext cx="41916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STRONG </a:t>
            </a:r>
            <a:r>
              <a:rPr dirty="0" sz="1400" spc="-15" b="1">
                <a:solidFill>
                  <a:srgbClr val="0075AD"/>
                </a:solidFill>
                <a:latin typeface="Arial"/>
                <a:cs typeface="Arial"/>
              </a:rPr>
              <a:t>RELATIONSHIPS: </a:t>
            </a:r>
            <a:r>
              <a:rPr dirty="0" sz="1400" spc="-10" b="1">
                <a:solidFill>
                  <a:srgbClr val="0075AD"/>
                </a:solidFill>
                <a:latin typeface="Arial"/>
                <a:cs typeface="Arial"/>
              </a:rPr>
              <a:t>OFF-MARKET</a:t>
            </a:r>
            <a:r>
              <a:rPr dirty="0" sz="1400" spc="2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75AD"/>
                </a:solidFill>
                <a:latin typeface="Arial"/>
                <a:cs typeface="Arial"/>
              </a:rPr>
              <a:t>DEALS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2299" y="1036735"/>
            <a:ext cx="30289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BE THOROUGH </a:t>
            </a:r>
            <a:r>
              <a:rPr dirty="0" sz="1400" b="1">
                <a:solidFill>
                  <a:srgbClr val="0075AD"/>
                </a:solidFill>
                <a:latin typeface="Arial"/>
                <a:cs typeface="Arial"/>
              </a:rPr>
              <a:t>IN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DUE</a:t>
            </a:r>
            <a:r>
              <a:rPr dirty="0" sz="1400" spc="-6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DILIGENCE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714" y="973257"/>
            <a:ext cx="23329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BE </a:t>
            </a:r>
            <a:r>
              <a:rPr dirty="0" sz="1400" spc="-15" b="1">
                <a:solidFill>
                  <a:srgbClr val="0075AD"/>
                </a:solidFill>
                <a:latin typeface="Arial"/>
                <a:cs typeface="Arial"/>
              </a:rPr>
              <a:t>ABLE TO </a:t>
            </a:r>
            <a:r>
              <a:rPr dirty="0" sz="1400" spc="-20" b="1">
                <a:solidFill>
                  <a:srgbClr val="0075AD"/>
                </a:solidFill>
                <a:latin typeface="Arial"/>
                <a:cs typeface="Arial"/>
              </a:rPr>
              <a:t>ACT</a:t>
            </a:r>
            <a:r>
              <a:rPr dirty="0" sz="1400" spc="-4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075AD"/>
                </a:solidFill>
                <a:latin typeface="Arial"/>
                <a:cs typeface="Arial"/>
              </a:rPr>
              <a:t>QUICKLY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714" y="3914091"/>
            <a:ext cx="40163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0075AD"/>
                </a:solidFill>
                <a:latin typeface="Arial"/>
                <a:cs typeface="Arial"/>
              </a:rPr>
              <a:t>CAPABILITY </a:t>
            </a:r>
            <a:r>
              <a:rPr dirty="0" sz="1400" spc="-15" b="1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400" spc="-10" b="1">
                <a:solidFill>
                  <a:srgbClr val="0075AD"/>
                </a:solidFill>
                <a:latin typeface="Arial"/>
                <a:cs typeface="Arial"/>
              </a:rPr>
              <a:t>STRUCTURE </a:t>
            </a:r>
            <a:r>
              <a:rPr dirty="0" sz="1400" b="1">
                <a:solidFill>
                  <a:srgbClr val="0075AD"/>
                </a:solidFill>
                <a:latin typeface="Arial"/>
                <a:cs typeface="Arial"/>
              </a:rPr>
              <a:t>A</a:t>
            </a:r>
            <a:r>
              <a:rPr dirty="0" sz="1400" spc="-4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75AD"/>
                </a:solidFill>
                <a:latin typeface="Arial"/>
                <a:cs typeface="Arial"/>
              </a:rPr>
              <a:t>TRANSACTION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39909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SELECTIVE</a:t>
            </a:r>
            <a:r>
              <a:rPr dirty="0" spc="-14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ACQUISITIONS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2187" y="574912"/>
            <a:ext cx="6527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75AD"/>
                </a:solidFill>
                <a:latin typeface="Arial"/>
                <a:cs typeface="Arial"/>
              </a:rPr>
              <a:t>&gt;$8 BILLION OPPORTUNITIES REVIEWED </a:t>
            </a:r>
            <a:r>
              <a:rPr dirty="0" sz="1800">
                <a:solidFill>
                  <a:srgbClr val="0075AD"/>
                </a:solidFill>
                <a:latin typeface="Arial"/>
                <a:cs typeface="Arial"/>
              </a:rPr>
              <a:t>IN </a:t>
            </a:r>
            <a:r>
              <a:rPr dirty="0" sz="1800" spc="-10">
                <a:solidFill>
                  <a:srgbClr val="0075AD"/>
                </a:solidFill>
                <a:latin typeface="Arial"/>
                <a:cs typeface="Arial"/>
              </a:rPr>
              <a:t>2016 </a:t>
            </a:r>
            <a:r>
              <a:rPr dirty="0" sz="1800" spc="-5">
                <a:solidFill>
                  <a:srgbClr val="0075AD"/>
                </a:solidFill>
                <a:latin typeface="Arial"/>
                <a:cs typeface="Arial"/>
              </a:rPr>
              <a:t>AND</a:t>
            </a:r>
            <a:r>
              <a:rPr dirty="0" sz="1800" spc="-12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075AD"/>
                </a:solidFill>
                <a:latin typeface="Arial"/>
                <a:cs typeface="Arial"/>
              </a:rPr>
              <a:t>2017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051" y="3514344"/>
            <a:ext cx="3961129" cy="254635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476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Brickworks,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Gold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Coast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45023" y="1257300"/>
            <a:ext cx="4126725" cy="251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145023" y="3514344"/>
            <a:ext cx="4125595" cy="254635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47625" rIns="0" bIns="0" rtlCol="0" vert="horz">
            <a:spAutoFit/>
          </a:bodyPr>
          <a:lstStyle/>
          <a:p>
            <a:pPr marL="1231265">
              <a:lnSpc>
                <a:spcPct val="100000"/>
              </a:lnSpc>
              <a:spcBef>
                <a:spcPts val="37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425 Collins Street,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Melbourne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15" name="object 15"/>
          <p:cNvSpPr txBox="1"/>
          <p:nvPr/>
        </p:nvSpPr>
        <p:spPr>
          <a:xfrm>
            <a:off x="5145023" y="6251447"/>
            <a:ext cx="4125595" cy="256540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48260" rIns="0" bIns="0" rtlCol="0" vert="horz">
            <a:spAutoFit/>
          </a:bodyPr>
          <a:lstStyle/>
          <a:p>
            <a:pPr marL="1185545">
              <a:lnSpc>
                <a:spcPct val="100000"/>
              </a:lnSpc>
              <a:spcBef>
                <a:spcPts val="380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Stanley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House,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South Brisbane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6423" y="1184147"/>
            <a:ext cx="3985260" cy="2519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42332" y="4076700"/>
            <a:ext cx="3958864" cy="2455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6051" y="4076700"/>
            <a:ext cx="3953280" cy="2521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56241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SOME </a:t>
            </a:r>
            <a:r>
              <a:rPr dirty="0" b="1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THE THINGS </a:t>
            </a:r>
            <a:r>
              <a:rPr dirty="0" b="1">
                <a:solidFill>
                  <a:srgbClr val="0075AD"/>
                </a:solidFill>
                <a:latin typeface="Arial"/>
                <a:cs typeface="Arial"/>
              </a:rPr>
              <a:t>WE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LOOK</a:t>
            </a:r>
            <a:r>
              <a:rPr dirty="0" spc="-10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FOR</a:t>
            </a:r>
          </a:p>
        </p:txBody>
      </p:sp>
      <p:sp>
        <p:nvSpPr>
          <p:cNvPr id="6" name="object 6"/>
          <p:cNvSpPr/>
          <p:nvPr/>
        </p:nvSpPr>
        <p:spPr>
          <a:xfrm>
            <a:off x="416051" y="1196340"/>
            <a:ext cx="3960875" cy="25168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16051" y="3453384"/>
            <a:ext cx="3961129" cy="256540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47625" rIns="0" bIns="0" rtlCol="0" vert="horz">
            <a:spAutoFit/>
          </a:bodyPr>
          <a:lstStyle/>
          <a:p>
            <a:pPr marL="973455">
              <a:lnSpc>
                <a:spcPct val="100000"/>
              </a:lnSpc>
              <a:spcBef>
                <a:spcPts val="37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704-744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Lorimer St, Port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Melbourne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30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416051" y="6341364"/>
            <a:ext cx="3961129" cy="256540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48260" rIns="0" bIns="0" rtlCol="0" vert="horz">
            <a:spAutoFit/>
          </a:bodyPr>
          <a:lstStyle/>
          <a:p>
            <a:pPr marL="1051560">
              <a:lnSpc>
                <a:spcPct val="100000"/>
              </a:lnSpc>
              <a:spcBef>
                <a:spcPts val="380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Central </a:t>
            </a:r>
            <a:r>
              <a:rPr dirty="0" sz="1000" spc="0">
                <a:solidFill>
                  <a:srgbClr val="FFFFFF"/>
                </a:solidFill>
                <a:latin typeface="Arial"/>
                <a:cs typeface="Arial"/>
              </a:rPr>
              <a:t>West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DC,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Laverton</a:t>
            </a:r>
            <a:r>
              <a:rPr dirty="0" sz="1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779" y="3853674"/>
            <a:ext cx="22821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CONSTRUCTION</a:t>
            </a:r>
            <a:r>
              <a:rPr dirty="0" sz="1400" spc="-3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75AD"/>
                </a:solidFill>
                <a:latin typeface="Arial"/>
                <a:cs typeface="Arial"/>
              </a:rPr>
              <a:t>QUALITY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9471" y="3462528"/>
            <a:ext cx="3982720" cy="236220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38735" rIns="0" bIns="0" rtlCol="0" vert="horz">
            <a:spAutoFit/>
          </a:bodyPr>
          <a:lstStyle/>
          <a:p>
            <a:pPr marL="1214120">
              <a:lnSpc>
                <a:spcPct val="100000"/>
              </a:lnSpc>
              <a:spcBef>
                <a:spcPts val="305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Second Avenue,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Adelaide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7" y="454726"/>
            <a:ext cx="5545455" cy="746760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2000">
                <a:solidFill>
                  <a:srgbClr val="0075AD"/>
                </a:solidFill>
                <a:latin typeface="Arial"/>
                <a:cs typeface="Arial"/>
              </a:rPr>
              <a:t>WHEN </a:t>
            </a:r>
            <a:r>
              <a:rPr dirty="0" sz="2000" spc="-5">
                <a:solidFill>
                  <a:srgbClr val="0075AD"/>
                </a:solidFill>
                <a:latin typeface="Arial"/>
                <a:cs typeface="Arial"/>
              </a:rPr>
              <a:t>BUYING</a:t>
            </a:r>
            <a:r>
              <a:rPr dirty="0" sz="2000" spc="-2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75AD"/>
                </a:solidFill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660"/>
              </a:spcBef>
              <a:tabLst>
                <a:tab pos="4506595" algn="l"/>
              </a:tabLst>
            </a:pPr>
            <a:r>
              <a:rPr dirty="0" sz="1400" b="1">
                <a:solidFill>
                  <a:srgbClr val="0075AD"/>
                </a:solidFill>
                <a:latin typeface="Arial"/>
                <a:cs typeface="Arial"/>
              </a:rPr>
              <a:t>REDEVELOPMENT</a:t>
            </a:r>
            <a:r>
              <a:rPr dirty="0" sz="1400" spc="-10" b="1">
                <a:solidFill>
                  <a:srgbClr val="0075AD"/>
                </a:solidFill>
                <a:latin typeface="Arial"/>
                <a:cs typeface="Arial"/>
              </a:rPr>
              <a:t> POTENTIAL	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YIELD</a:t>
            </a:r>
            <a:r>
              <a:rPr dirty="0" sz="1400" spc="-7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0075AD"/>
                </a:solidFill>
                <a:latin typeface="Arial"/>
                <a:cs typeface="Arial"/>
              </a:rPr>
              <a:t>PLAY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2332" y="6309359"/>
            <a:ext cx="3959860" cy="256540"/>
          </a:xfrm>
          <a:prstGeom prst="rect">
            <a:avLst/>
          </a:prstGeom>
          <a:solidFill>
            <a:srgbClr val="182B49">
              <a:alpha val="70195"/>
            </a:srgbClr>
          </a:solidFill>
        </p:spPr>
        <p:txBody>
          <a:bodyPr wrap="square" lIns="0" tIns="47625" rIns="0" bIns="0" rtlCol="0" vert="horz">
            <a:spAutoFit/>
          </a:bodyPr>
          <a:lstStyle/>
          <a:p>
            <a:pPr marL="1155700">
              <a:lnSpc>
                <a:spcPct val="100000"/>
              </a:lnSpc>
              <a:spcBef>
                <a:spcPts val="375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7-9 French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Avenue,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Brendale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5057" y="3853674"/>
            <a:ext cx="17875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0075AD"/>
                </a:solidFill>
                <a:latin typeface="Arial"/>
                <a:cs typeface="Arial"/>
              </a:rPr>
              <a:t>TENANT</a:t>
            </a:r>
            <a:r>
              <a:rPr dirty="0" sz="1400" spc="-2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75AD"/>
                </a:solidFill>
                <a:latin typeface="Arial"/>
                <a:cs typeface="Arial"/>
              </a:rPr>
              <a:t>COVENANT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1137" y="2756866"/>
            <a:ext cx="5417820" cy="894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42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SELECTED</a:t>
            </a:r>
            <a:r>
              <a:rPr dirty="0" sz="3200" spc="-80" b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Black"/>
                <a:cs typeface="Arial Black"/>
              </a:rPr>
              <a:t>PROPERTIES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ts val="3420"/>
              </a:lnSpc>
            </a:pP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– A DEEP</a:t>
            </a:r>
            <a:r>
              <a:rPr dirty="0" sz="3200" spc="-55" b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DIVE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2503" y="3940302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 h="0">
                <a:moveTo>
                  <a:pt x="0" y="0"/>
                </a:moveTo>
                <a:lnTo>
                  <a:pt x="5457444" y="0"/>
                </a:lnTo>
              </a:path>
            </a:pathLst>
          </a:custGeom>
          <a:ln w="1676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2952115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GASWORKS</a:t>
            </a:r>
            <a:r>
              <a:rPr dirty="0" spc="-6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PLAZA</a:t>
            </a:r>
          </a:p>
          <a:p>
            <a:pPr marL="12700">
              <a:lnSpc>
                <a:spcPts val="2050"/>
              </a:lnSpc>
            </a:pP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BRISBANE,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QLD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226280"/>
            <a:ext cx="5029835" cy="4283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02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Gasworks Plaza is comprised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retail precinct anchored by a full-line  Woolworths and accompanied by approximately 30 speciality tenancies,  which are largely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food,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beverage and lifestyle based.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sale productivity 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property is excellent and average rents are below market</a:t>
            </a:r>
            <a:r>
              <a:rPr dirty="0" sz="1200" spc="-7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levels.</a:t>
            </a:r>
            <a:endParaRPr sz="1200">
              <a:latin typeface="Arial"/>
              <a:cs typeface="Arial"/>
            </a:endParaRPr>
          </a:p>
          <a:p>
            <a:pPr marL="12700" marR="37465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is located approximately 2.5 kilometres north-east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 Brisbane CBD in one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city’s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fastest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growing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suburbs. This precinct is  also benefiting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growing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workforce as small scale industrial  buildings are converted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large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office</a:t>
            </a:r>
            <a:r>
              <a:rPr dirty="0" sz="1200" spc="-9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towers.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95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Another six tenancies are currently being developed and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will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be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purchased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later in 2018.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These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have been designed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very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high specification and  are expected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attract leading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food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and dining</a:t>
            </a:r>
            <a:r>
              <a:rPr dirty="0" sz="1200" spc="-12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operators.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$169.5m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8,700</a:t>
            </a:r>
            <a:r>
              <a:rPr dirty="0" sz="1200" spc="-3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4.7 years 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Woolworths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24" y="1226820"/>
            <a:ext cx="3790187" cy="2706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33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3926840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GASWORKS</a:t>
            </a:r>
            <a:r>
              <a:rPr dirty="0" spc="-6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25" b="1">
                <a:solidFill>
                  <a:srgbClr val="0075AD"/>
                </a:solidFill>
                <a:latin typeface="Arial"/>
                <a:cs typeface="Arial"/>
              </a:rPr>
              <a:t>WORKSPACE</a:t>
            </a:r>
          </a:p>
          <a:p>
            <a:pPr marL="12700">
              <a:lnSpc>
                <a:spcPts val="2050"/>
              </a:lnSpc>
            </a:pP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BRISBANE,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QLD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226280"/>
            <a:ext cx="4892040" cy="304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Gasworks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Workspace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consists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two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fully-let, low rise buildings totalling  8,994sqm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95 car spaces. Tower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A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has a 5-star NABERS rating and  has full height external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glazing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which provides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for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good natural light.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 offices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position, directly over Gasworks Plaza,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offers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tenants excellent  amenity and casual dining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options.</a:t>
            </a:r>
            <a:endParaRPr sz="1200">
              <a:latin typeface="Arial"/>
              <a:cs typeface="Arial"/>
            </a:endParaRPr>
          </a:p>
          <a:p>
            <a:pPr marL="12700" marR="161290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is full leased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combination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private and government  tenants.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$72.5m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8,994</a:t>
            </a:r>
            <a:r>
              <a:rPr dirty="0" sz="1200" spc="-10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4.0 years *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4235" y="4469352"/>
            <a:ext cx="1069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-4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5271" y="4469352"/>
            <a:ext cx="35490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National Heavy Vehicle Regulator, Defence Housing  Australia, Dentsu</a:t>
            </a:r>
            <a:r>
              <a:rPr dirty="0" sz="12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Aegis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1772" y="1196340"/>
            <a:ext cx="3195827" cy="377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33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6777355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CONNECT </a:t>
            </a:r>
            <a:r>
              <a:rPr dirty="0" spc="-25" b="1">
                <a:solidFill>
                  <a:srgbClr val="0075AD"/>
                </a:solidFill>
                <a:latin typeface="Arial"/>
                <a:cs typeface="Arial"/>
              </a:rPr>
              <a:t>CORPORATE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CENTRE, BUILDING</a:t>
            </a:r>
            <a:r>
              <a:rPr dirty="0" spc="5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2</a:t>
            </a:r>
          </a:p>
          <a:p>
            <a:pPr marL="12700">
              <a:lnSpc>
                <a:spcPts val="2050"/>
              </a:lnSpc>
            </a:pPr>
            <a:r>
              <a:rPr dirty="0" sz="2000" spc="-35" b="0">
                <a:solidFill>
                  <a:srgbClr val="0075AD"/>
                </a:solidFill>
                <a:latin typeface="Arial"/>
                <a:cs typeface="Arial"/>
              </a:rPr>
              <a:t>MASCOT,</a:t>
            </a:r>
            <a:r>
              <a:rPr dirty="0" sz="2000" spc="-3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NSW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226280"/>
            <a:ext cx="4980305" cy="4183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is situated in the established commercial precinct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Mascot,  approximately 8 kilometres south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Sydney CBD. Mascot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forms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part 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Sydney railway network and is in the vicinity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both the Sydney  Domestic and International Airport terminals and Port Botany, Sydney’s  major shipping container terminal.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Its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proximity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major infrastructure and  its accessibility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workforce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living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in Sydney’s eastern and southern  suburbs means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that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Mascot attracts a broad range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government and  private tenants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diverse group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</a:t>
            </a:r>
            <a:r>
              <a:rPr dirty="0" sz="1200" spc="-6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industries.</a:t>
            </a:r>
            <a:endParaRPr sz="1200">
              <a:latin typeface="Arial"/>
              <a:cs typeface="Arial"/>
            </a:endParaRPr>
          </a:p>
          <a:p>
            <a:pPr marL="12700" marR="288290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building comprises a recently completed tower containing ground  floor retail, car parking across three levels and modern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office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accommodation on levels</a:t>
            </a:r>
            <a:r>
              <a:rPr dirty="0" sz="1200" spc="-5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7-11.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$102.0m</a:t>
            </a:r>
            <a:r>
              <a:rPr dirty="0" sz="1200" spc="-8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11,390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100%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11.0 years</a:t>
            </a:r>
            <a:r>
              <a:rPr dirty="0" sz="1200" spc="-2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Commonwealth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Australia, Kone</a:t>
            </a:r>
            <a:r>
              <a:rPr dirty="0" sz="1200" spc="-8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Elevators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647" y="1231391"/>
            <a:ext cx="3944111" cy="262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446341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1887220" algn="l"/>
              </a:tabLst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</a:t>
            </a:r>
            <a:r>
              <a:rPr dirty="0" sz="700" spc="1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	</a:t>
            </a:r>
            <a:r>
              <a:rPr dirty="0" sz="700" spc="-5">
                <a:latin typeface="Arial"/>
                <a:cs typeface="Arial"/>
              </a:rPr>
              <a:t>** </a:t>
            </a:r>
            <a:r>
              <a:rPr dirty="0" sz="700" spc="-10">
                <a:latin typeface="Arial"/>
                <a:cs typeface="Arial"/>
              </a:rPr>
              <a:t>Includes areas </a:t>
            </a:r>
            <a:r>
              <a:rPr dirty="0" sz="700" spc="-5">
                <a:latin typeface="Arial"/>
                <a:cs typeface="Arial"/>
              </a:rPr>
              <a:t>subject to a </a:t>
            </a:r>
            <a:r>
              <a:rPr dirty="0" sz="700" spc="-10">
                <a:latin typeface="Arial"/>
                <a:cs typeface="Arial"/>
              </a:rPr>
              <a:t>rental guarantee </a:t>
            </a:r>
            <a:r>
              <a:rPr dirty="0" sz="700" spc="-5">
                <a:latin typeface="Arial"/>
                <a:cs typeface="Arial"/>
              </a:rPr>
              <a:t>or income</a:t>
            </a:r>
            <a:r>
              <a:rPr dirty="0" sz="700" spc="1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support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35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2938145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199 GREY</a:t>
            </a:r>
            <a:r>
              <a:rPr dirty="0" spc="-7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STREET</a:t>
            </a:r>
          </a:p>
          <a:p>
            <a:pPr marL="12700">
              <a:lnSpc>
                <a:spcPts val="2050"/>
              </a:lnSpc>
            </a:pP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SOUTH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BRISBANE,</a:t>
            </a:r>
            <a:r>
              <a:rPr dirty="0" sz="2000" spc="-4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QLD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226280"/>
            <a:ext cx="4893310" cy="3579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199 Grey Street is an A-grade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office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building which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was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constructed in  2008 and is located in South Brisbane.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is in close proximity 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recreational, retail and cultural precinct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South Bank. </a:t>
            </a:r>
            <a:r>
              <a:rPr dirty="0" sz="1200" spc="0">
                <a:solidFill>
                  <a:srgbClr val="0075AD"/>
                </a:solidFill>
                <a:latin typeface="Arial"/>
                <a:cs typeface="Arial"/>
              </a:rPr>
              <a:t>With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extensive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views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South Bank Parklands, Brisbane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River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and the  Brisbane CBD.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is also in close proximity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South Bank  train station, numerous bus routes, the City Cat and ferry</a:t>
            </a:r>
            <a:r>
              <a:rPr dirty="0" sz="12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services.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$93.0m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Site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2,041</a:t>
            </a:r>
            <a:r>
              <a:rPr dirty="0" sz="1200" spc="-10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11,845</a:t>
            </a:r>
            <a:r>
              <a:rPr dirty="0" sz="12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100%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4.1 years 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State 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Queensland, KBR,</a:t>
            </a:r>
            <a:r>
              <a:rPr dirty="0" sz="12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UGL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24" y="1239012"/>
            <a:ext cx="3933088" cy="2406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446341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1887220" algn="l"/>
              </a:tabLst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</a:t>
            </a:r>
            <a:r>
              <a:rPr dirty="0" sz="700" spc="1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	</a:t>
            </a:r>
            <a:r>
              <a:rPr dirty="0" sz="700" spc="-5">
                <a:latin typeface="Arial"/>
                <a:cs typeface="Arial"/>
              </a:rPr>
              <a:t>** </a:t>
            </a:r>
            <a:r>
              <a:rPr dirty="0" sz="700" spc="-10">
                <a:latin typeface="Arial"/>
                <a:cs typeface="Arial"/>
              </a:rPr>
              <a:t>Includes areas </a:t>
            </a:r>
            <a:r>
              <a:rPr dirty="0" sz="700" spc="-5">
                <a:latin typeface="Arial"/>
                <a:cs typeface="Arial"/>
              </a:rPr>
              <a:t>subject to a </a:t>
            </a:r>
            <a:r>
              <a:rPr dirty="0" sz="700" spc="-10">
                <a:latin typeface="Arial"/>
                <a:cs typeface="Arial"/>
              </a:rPr>
              <a:t>rental guarantee </a:t>
            </a:r>
            <a:r>
              <a:rPr dirty="0" sz="700" spc="-5">
                <a:latin typeface="Arial"/>
                <a:cs typeface="Arial"/>
              </a:rPr>
              <a:t>or income</a:t>
            </a:r>
            <a:r>
              <a:rPr dirty="0" sz="700" spc="1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support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35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2326640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BRICKWORKS</a:t>
            </a:r>
          </a:p>
          <a:p>
            <a:pPr marL="12700">
              <a:lnSpc>
                <a:spcPts val="2050"/>
              </a:lnSpc>
            </a:pP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GOLD </a:t>
            </a:r>
            <a:r>
              <a:rPr dirty="0" sz="2000" spc="-40" b="0">
                <a:solidFill>
                  <a:srgbClr val="0075AD"/>
                </a:solidFill>
                <a:latin typeface="Arial"/>
                <a:cs typeface="Arial"/>
              </a:rPr>
              <a:t>COAST,</a:t>
            </a:r>
            <a:r>
              <a:rPr dirty="0" sz="2000" spc="-9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QLD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226280"/>
            <a:ext cx="5028565" cy="4777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398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Brickworks Centre comprises a 15,183 square metre single level  lifestyle centre which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offers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fresh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food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markets eateries, furniture,  homewares and boutique retailing. Major tenants include Freedom  Australia,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TK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Maxx,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King Furniture and Chemist Warehouse. Most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 tenants have annual rent escalations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4-5% built into their</a:t>
            </a:r>
            <a:r>
              <a:rPr dirty="0" sz="1200" spc="-9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leases.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is located in Southport, approximately 3 kilometres northwest 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Surfers’ Paradise. Southport is a Key Regional Centre on the Gold  Coast. Population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growth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in the area is expected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be 2.4% per annum,  which is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well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above the national average.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Gold Coast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will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hold the  2018 Commonwealth Games and is benefiting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significant  investment in infrastructure over the last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few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years, including the light rail  which passes through</a:t>
            </a:r>
            <a:r>
              <a:rPr dirty="0" sz="1200" spc="-4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Southport.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$137.6m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Site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35,427m</a:t>
            </a:r>
            <a:r>
              <a:rPr dirty="0" baseline="24305" sz="1200" spc="-7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15,183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99.9%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4.8 years 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Freedom Furniture,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TK</a:t>
            </a:r>
            <a:r>
              <a:rPr dirty="0" sz="1200" spc="-3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Maxx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051" y="1237488"/>
            <a:ext cx="3529583" cy="255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446341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1887220" algn="l"/>
              </a:tabLst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</a:t>
            </a:r>
            <a:r>
              <a:rPr dirty="0" sz="700" spc="15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	</a:t>
            </a:r>
            <a:r>
              <a:rPr dirty="0" sz="700" spc="-5">
                <a:latin typeface="Arial"/>
                <a:cs typeface="Arial"/>
              </a:rPr>
              <a:t>** </a:t>
            </a:r>
            <a:r>
              <a:rPr dirty="0" sz="700" spc="-10">
                <a:latin typeface="Arial"/>
                <a:cs typeface="Arial"/>
              </a:rPr>
              <a:t>Includes areas </a:t>
            </a:r>
            <a:r>
              <a:rPr dirty="0" sz="700" spc="-5">
                <a:latin typeface="Arial"/>
                <a:cs typeface="Arial"/>
              </a:rPr>
              <a:t>subject to a </a:t>
            </a:r>
            <a:r>
              <a:rPr dirty="0" sz="700" spc="-10">
                <a:latin typeface="Arial"/>
                <a:cs typeface="Arial"/>
              </a:rPr>
              <a:t>rental guarantee </a:t>
            </a:r>
            <a:r>
              <a:rPr dirty="0" sz="700" spc="-5">
                <a:latin typeface="Arial"/>
                <a:cs typeface="Arial"/>
              </a:rPr>
              <a:t>or income</a:t>
            </a:r>
            <a:r>
              <a:rPr dirty="0" sz="700" spc="1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support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35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6777355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CONNECT </a:t>
            </a:r>
            <a:r>
              <a:rPr dirty="0" spc="-25" b="1">
                <a:solidFill>
                  <a:srgbClr val="0075AD"/>
                </a:solidFill>
                <a:latin typeface="Arial"/>
                <a:cs typeface="Arial"/>
              </a:rPr>
              <a:t>CORPORATE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CENTRE, BUILDING</a:t>
            </a:r>
            <a:r>
              <a:rPr dirty="0" spc="5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1</a:t>
            </a:r>
          </a:p>
          <a:p>
            <a:pPr marL="12700">
              <a:lnSpc>
                <a:spcPts val="2050"/>
              </a:lnSpc>
            </a:pPr>
            <a:r>
              <a:rPr dirty="0" sz="2000" spc="-35" b="0">
                <a:solidFill>
                  <a:srgbClr val="0075AD"/>
                </a:solidFill>
                <a:latin typeface="Arial"/>
                <a:cs typeface="Arial"/>
              </a:rPr>
              <a:t>MASCOT,</a:t>
            </a:r>
            <a:r>
              <a:rPr dirty="0" sz="2000" spc="-3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NSW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226280"/>
            <a:ext cx="4980305" cy="4960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is situated in the established commercial precinct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Mascot,  approximately 8 kilometres south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Sydney CBD. Mascot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forms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part 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Sydney railway network and is in the vicinity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both the Sydney  Domestic and International Airport terminals and Port Botany, Sydney’s  major shipping container terminal.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Its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proximity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major infrastructure and  its accessibility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workforce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living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in Sydney’s eastern and southern  suburbs means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that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Mascot attracts a broad range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government and  private tenants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diverse group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</a:t>
            </a:r>
            <a:r>
              <a:rPr dirty="0" sz="1200" spc="-6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industries.</a:t>
            </a:r>
            <a:endParaRPr sz="1200">
              <a:latin typeface="Arial"/>
              <a:cs typeface="Arial"/>
            </a:endParaRPr>
          </a:p>
          <a:p>
            <a:pPr marL="12700" marR="22860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building comprises a recently completed tower containing ground  floor retail, car parking across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four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levels and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office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accommodation on  levels 5-8.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net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lettable area is approximately 5,640 and there are 141  car spaces.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building is fully-leased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tenants including Qudos,  Boston Scientific and</a:t>
            </a:r>
            <a:r>
              <a:rPr dirty="0" sz="1200" spc="-7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JLL.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$46.0m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Site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2,385</a:t>
            </a:r>
            <a:r>
              <a:rPr dirty="0" sz="1200" spc="-10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5,640</a:t>
            </a:r>
            <a:r>
              <a:rPr dirty="0" sz="1200" spc="-10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6.6 years 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Qudos, Boston Scientific,</a:t>
            </a:r>
            <a:r>
              <a:rPr dirty="0" sz="1200" spc="-6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JLL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9204" y="1341120"/>
            <a:ext cx="2220467" cy="3311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2901315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2 SECOND</a:t>
            </a:r>
            <a:r>
              <a:rPr dirty="0" spc="-12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40" b="1">
                <a:solidFill>
                  <a:srgbClr val="0075AD"/>
                </a:solidFill>
                <a:latin typeface="Arial"/>
                <a:cs typeface="Arial"/>
              </a:rPr>
              <a:t>AVENUE</a:t>
            </a:r>
          </a:p>
          <a:p>
            <a:pPr marL="12700">
              <a:lnSpc>
                <a:spcPts val="2050"/>
              </a:lnSpc>
            </a:pPr>
            <a:r>
              <a:rPr dirty="0" sz="2000" spc="-15" b="0">
                <a:solidFill>
                  <a:srgbClr val="0075AD"/>
                </a:solidFill>
                <a:latin typeface="Arial"/>
                <a:cs typeface="Arial"/>
              </a:rPr>
              <a:t>MAWSON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LAKES,</a:t>
            </a:r>
            <a:r>
              <a:rPr dirty="0" sz="2000" spc="-1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SA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226280"/>
            <a:ext cx="4999990" cy="5060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This property is a campus-style facility located 12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kms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north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 Adelaide CBD in a precinct known as ‘Technology Park’. Technology Park  includes national and international businesses in the fields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defence,  aerospace, advanced electronics and</a:t>
            </a:r>
            <a:r>
              <a:rPr dirty="0" sz="1200" spc="-114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communications.</a:t>
            </a:r>
            <a:endParaRPr sz="1200">
              <a:latin typeface="Arial"/>
              <a:cs typeface="Arial"/>
            </a:endParaRPr>
          </a:p>
          <a:p>
            <a:pPr marL="12700" marR="18415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sits on a 3.5 hectare site and is comprised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8,642 sqm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linked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office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and warehouse spaces.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complex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was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constructed in  various stages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1995 and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was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completely refurbished and extended  in 2015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cost 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over $14 million. There is ample parking and excellent  tenant facilities including a tennis court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adjacent gazebo, a  gymnasium and a covered outdoor area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fitted out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BBQs,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pizza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oven, bar and a mounted large-screen</a:t>
            </a:r>
            <a:r>
              <a:rPr dirty="0" sz="1200" spc="-9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television.</a:t>
            </a:r>
            <a:endParaRPr sz="1200">
              <a:latin typeface="Arial"/>
              <a:cs typeface="Arial"/>
            </a:endParaRPr>
          </a:p>
          <a:p>
            <a:pPr marL="12700" marR="245110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It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is fully-leased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Codan, an ASX-listed tenant, on a lease which runs  through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</a:t>
            </a:r>
            <a:r>
              <a:rPr dirty="0" sz="1200" spc="-2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2030.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$32.65m</a:t>
            </a:r>
            <a:r>
              <a:rPr dirty="0" sz="1200" spc="-8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Site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34,450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8,642</a:t>
            </a:r>
            <a:r>
              <a:rPr dirty="0" sz="1200" spc="-3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12.7 years</a:t>
            </a:r>
            <a:r>
              <a:rPr dirty="0" sz="1200" spc="-2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Codan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168" y="1312164"/>
            <a:ext cx="3744467" cy="2650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1137" y="2756866"/>
            <a:ext cx="5380355" cy="894715"/>
          </a:xfrm>
          <a:prstGeom prst="rect">
            <a:avLst/>
          </a:prstGeom>
        </p:spPr>
        <p:txBody>
          <a:bodyPr wrap="square" lIns="0" tIns="120015" rIns="0" bIns="0" rtlCol="0" vert="horz">
            <a:spAutoFit/>
          </a:bodyPr>
          <a:lstStyle/>
          <a:p>
            <a:pPr marL="12700" marR="5080">
              <a:lnSpc>
                <a:spcPct val="78100"/>
              </a:lnSpc>
              <a:spcBef>
                <a:spcPts val="945"/>
              </a:spcBef>
            </a:pP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WHY INVEST IN</a:t>
            </a:r>
            <a:r>
              <a:rPr dirty="0" sz="3200" spc="-110" b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DIRECT  </a:t>
            </a:r>
            <a:r>
              <a:rPr dirty="0" sz="3200" spc="-10" b="1">
                <a:solidFill>
                  <a:srgbClr val="FFFFFF"/>
                </a:solidFill>
                <a:latin typeface="Arial Black"/>
                <a:cs typeface="Arial Black"/>
              </a:rPr>
              <a:t>PROPERTY?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2503" y="3940302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 h="0">
                <a:moveTo>
                  <a:pt x="0" y="0"/>
                </a:moveTo>
                <a:lnTo>
                  <a:pt x="5457444" y="0"/>
                </a:lnTo>
              </a:path>
            </a:pathLst>
          </a:custGeom>
          <a:ln w="1676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2272030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33 </a:t>
            </a:r>
            <a:r>
              <a:rPr dirty="0" spc="-50" b="1">
                <a:solidFill>
                  <a:srgbClr val="0075AD"/>
                </a:solidFill>
                <a:latin typeface="Arial"/>
                <a:cs typeface="Arial"/>
              </a:rPr>
              <a:t>PARK</a:t>
            </a:r>
            <a:r>
              <a:rPr dirty="0" spc="-6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ROAD</a:t>
            </a:r>
          </a:p>
          <a:p>
            <a:pPr marL="12700">
              <a:lnSpc>
                <a:spcPts val="2050"/>
              </a:lnSpc>
            </a:pPr>
            <a:r>
              <a:rPr dirty="0" sz="2000" spc="-30" b="0">
                <a:solidFill>
                  <a:srgbClr val="0075AD"/>
                </a:solidFill>
                <a:latin typeface="Arial"/>
                <a:cs typeface="Arial"/>
              </a:rPr>
              <a:t>MILTON,</a:t>
            </a:r>
            <a:r>
              <a:rPr dirty="0" sz="2000" spc="-5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QLD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99865" marR="2730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33 Park Road is a fully-leased </a:t>
            </a:r>
            <a:r>
              <a:rPr dirty="0"/>
              <a:t>office </a:t>
            </a:r>
            <a:r>
              <a:rPr dirty="0" spc="-5"/>
              <a:t>building located in the Brisbane  suburb </a:t>
            </a:r>
            <a:r>
              <a:rPr dirty="0"/>
              <a:t>of </a:t>
            </a:r>
            <a:r>
              <a:rPr dirty="0" spc="-5"/>
              <a:t>Milton. Milton is 2 </a:t>
            </a:r>
            <a:r>
              <a:rPr dirty="0"/>
              <a:t>kms from </a:t>
            </a:r>
            <a:r>
              <a:rPr dirty="0" spc="-5"/>
              <a:t>the Brisbane CBD and within this  market, Park Road is the premier commercial and retail precinct. </a:t>
            </a:r>
            <a:r>
              <a:rPr dirty="0"/>
              <a:t>The  </a:t>
            </a:r>
            <a:r>
              <a:rPr dirty="0" spc="-5"/>
              <a:t>property is well-serviced by public transport being closed </a:t>
            </a:r>
            <a:r>
              <a:rPr dirty="0"/>
              <a:t>to </a:t>
            </a:r>
            <a:r>
              <a:rPr dirty="0" spc="-5"/>
              <a:t>rail, bus and  ferry stations. Immediately opposite the property is the iconic alfresco  restaurant strip known as Savoir Faire which adds amenity </a:t>
            </a:r>
            <a:r>
              <a:rPr dirty="0"/>
              <a:t>to </a:t>
            </a:r>
            <a:r>
              <a:rPr dirty="0" spc="-5"/>
              <a:t>the</a:t>
            </a:r>
            <a:r>
              <a:rPr dirty="0" spc="-25"/>
              <a:t> </a:t>
            </a:r>
            <a:r>
              <a:rPr dirty="0" spc="-5"/>
              <a:t>area.</a:t>
            </a:r>
          </a:p>
          <a:p>
            <a:pPr marL="3999865" marR="38100">
              <a:lnSpc>
                <a:spcPct val="100000"/>
              </a:lnSpc>
              <a:spcBef>
                <a:spcPts val="790"/>
              </a:spcBef>
            </a:pPr>
            <a:r>
              <a:rPr dirty="0"/>
              <a:t>The </a:t>
            </a:r>
            <a:r>
              <a:rPr dirty="0" spc="-5"/>
              <a:t>building </a:t>
            </a:r>
            <a:r>
              <a:rPr dirty="0" spc="-10"/>
              <a:t>was </a:t>
            </a:r>
            <a:r>
              <a:rPr dirty="0" spc="-5"/>
              <a:t>constructed in 1989 and consists </a:t>
            </a:r>
            <a:r>
              <a:rPr dirty="0"/>
              <a:t>of </a:t>
            </a:r>
            <a:r>
              <a:rPr dirty="0" spc="-5"/>
              <a:t>ground-floor retail,  three levels </a:t>
            </a:r>
            <a:r>
              <a:rPr dirty="0"/>
              <a:t>of </a:t>
            </a:r>
            <a:r>
              <a:rPr dirty="0" spc="-5"/>
              <a:t>modern office space and 187 car</a:t>
            </a:r>
            <a:r>
              <a:rPr dirty="0" spc="-95"/>
              <a:t> </a:t>
            </a:r>
            <a:r>
              <a:rPr dirty="0" spc="-5"/>
              <a:t>spaces.</a:t>
            </a:r>
          </a:p>
          <a:p>
            <a:pPr marL="3999865" marR="5080">
              <a:lnSpc>
                <a:spcPct val="100000"/>
              </a:lnSpc>
              <a:spcBef>
                <a:spcPts val="795"/>
              </a:spcBef>
            </a:pPr>
            <a:r>
              <a:rPr dirty="0"/>
              <a:t>The </a:t>
            </a:r>
            <a:r>
              <a:rPr dirty="0" spc="-5"/>
              <a:t>building is fully-leased, being one </a:t>
            </a:r>
            <a:r>
              <a:rPr dirty="0"/>
              <a:t>of </a:t>
            </a:r>
            <a:r>
              <a:rPr dirty="0" spc="-5"/>
              <a:t>the </a:t>
            </a:r>
            <a:r>
              <a:rPr dirty="0"/>
              <a:t>few </a:t>
            </a:r>
            <a:r>
              <a:rPr dirty="0" spc="-5"/>
              <a:t>buildings in the precinct  </a:t>
            </a:r>
            <a:r>
              <a:rPr dirty="0" spc="-10"/>
              <a:t>with </a:t>
            </a:r>
            <a:r>
              <a:rPr dirty="0" spc="-5"/>
              <a:t>floor plates large enough </a:t>
            </a:r>
            <a:r>
              <a:rPr dirty="0"/>
              <a:t>to </a:t>
            </a:r>
            <a:r>
              <a:rPr dirty="0" spc="-5"/>
              <a:t>attract major</a:t>
            </a:r>
            <a:r>
              <a:rPr dirty="0" spc="-75"/>
              <a:t> </a:t>
            </a:r>
            <a:r>
              <a:rPr dirty="0" spc="-5"/>
              <a:t>tenants.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54235" y="3756120"/>
            <a:ext cx="763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5271" y="3756120"/>
            <a:ext cx="721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$49.30m</a:t>
            </a:r>
            <a:r>
              <a:rPr dirty="0" sz="1200" spc="-6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4235" y="4167600"/>
            <a:ext cx="714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Site</a:t>
            </a:r>
            <a:r>
              <a:rPr dirty="0" sz="1200" spc="-5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85271" y="4167600"/>
            <a:ext cx="632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4,715</a:t>
            </a:r>
            <a:r>
              <a:rPr dirty="0" sz="1200" spc="-8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4235" y="4579080"/>
            <a:ext cx="1019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-4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5271" y="4579080"/>
            <a:ext cx="632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7,245</a:t>
            </a:r>
            <a:r>
              <a:rPr dirty="0" sz="1200" spc="-8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4235" y="4990560"/>
            <a:ext cx="89661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85271" y="4990560"/>
            <a:ext cx="4178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4235" y="5402040"/>
            <a:ext cx="5213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W</a:t>
            </a:r>
            <a:r>
              <a:rPr dirty="0" sz="1200" spc="-40" b="1">
                <a:solidFill>
                  <a:srgbClr val="0075AD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</a:t>
            </a:r>
            <a:r>
              <a:rPr dirty="0" sz="1200" b="1">
                <a:solidFill>
                  <a:srgbClr val="0075AD"/>
                </a:solidFill>
                <a:latin typeface="Arial"/>
                <a:cs typeface="Arial"/>
              </a:rPr>
              <a:t>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5271" y="5402040"/>
            <a:ext cx="753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3.8 years</a:t>
            </a:r>
            <a:r>
              <a:rPr dirty="0" sz="1200" spc="-6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54235" y="5813520"/>
            <a:ext cx="1069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-4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85271" y="5813520"/>
            <a:ext cx="227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ConocoPhillips, Nautilus</a:t>
            </a:r>
            <a:r>
              <a:rPr dirty="0" sz="1200" spc="-8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Minerals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2315" y="1286255"/>
            <a:ext cx="4027932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2992755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636 ST KILDA</a:t>
            </a:r>
            <a:r>
              <a:rPr dirty="0" spc="-15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ROAD</a:t>
            </a:r>
          </a:p>
          <a:p>
            <a:pPr marL="12700">
              <a:lnSpc>
                <a:spcPts val="2050"/>
              </a:lnSpc>
              <a:tabLst>
                <a:tab pos="1347470" algn="l"/>
              </a:tabLst>
            </a:pP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ST</a:t>
            </a:r>
            <a:r>
              <a:rPr dirty="0" sz="2000" spc="-4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KILDA,	VIC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226280"/>
            <a:ext cx="5004435" cy="5060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636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St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Kilda Road, Melbourne is an iconic 18-level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office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building  prominently situated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St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Kilda Road, approximately five kilometres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 Melbourne</a:t>
            </a:r>
            <a:r>
              <a:rPr dirty="0" sz="12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CBD.</a:t>
            </a:r>
            <a:endParaRPr sz="1200">
              <a:latin typeface="Arial"/>
              <a:cs typeface="Arial"/>
            </a:endParaRPr>
          </a:p>
          <a:p>
            <a:pPr marL="12700" marR="31115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tower is free-standing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four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sides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natural light and excellent 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views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Port Philip Bay and Albert Park. There is a ground-floor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café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offering indoor and outdoor dining options and 206 car spaces.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is serviced by the Melbourne tram and rail network and is a short 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walk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Fitzroy Street’s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cafés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and</a:t>
            </a:r>
            <a:r>
              <a:rPr dirty="0" sz="12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restaurants.</a:t>
            </a:r>
            <a:endParaRPr sz="1200">
              <a:latin typeface="Arial"/>
              <a:cs typeface="Arial"/>
            </a:endParaRPr>
          </a:p>
          <a:p>
            <a:pPr marL="12700" marR="70485">
              <a:lnSpc>
                <a:spcPct val="100000"/>
              </a:lnSpc>
              <a:spcBef>
                <a:spcPts val="795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In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recent years, the building has benefited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substantial refurbishment  and capital upgrades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provide a high standard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commercial  accommodation.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building is fully-leased and is occupied by over 30  tenants.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leases generally provide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for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fixed annual rental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growth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between</a:t>
            </a:r>
            <a:r>
              <a:rPr dirty="0" sz="1200" spc="-3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3.50%-4.00%.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$100.0m</a:t>
            </a:r>
            <a:r>
              <a:rPr dirty="0" sz="1200" spc="-8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Site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32,352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17,050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90.0%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2.8 years 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Hertz Australia, Diversified</a:t>
            </a:r>
            <a:r>
              <a:rPr dirty="0" sz="12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Exhibitions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051" y="1269491"/>
            <a:ext cx="3742943" cy="2493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4809490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STUD </a:t>
            </a:r>
            <a:r>
              <a:rPr dirty="0" spc="-50" b="1">
                <a:solidFill>
                  <a:srgbClr val="0075AD"/>
                </a:solidFill>
                <a:latin typeface="Arial"/>
                <a:cs typeface="Arial"/>
              </a:rPr>
              <a:t>PARK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SHOPPING</a:t>
            </a:r>
            <a:r>
              <a:rPr dirty="0" spc="5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CENTRE</a:t>
            </a:r>
          </a:p>
          <a:p>
            <a:pPr marL="12700">
              <a:lnSpc>
                <a:spcPts val="2050"/>
              </a:lnSpc>
            </a:pP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ROWVILLE,</a:t>
            </a:r>
            <a:r>
              <a:rPr dirty="0" sz="2000" spc="-4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VIC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226280"/>
            <a:ext cx="4826000" cy="451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384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Stud Park Shopping Centre is an established sub-regional shopping  centre, located in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Rowville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approximately 32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kms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south east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 Melbourne</a:t>
            </a:r>
            <a:r>
              <a:rPr dirty="0" sz="12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CBD.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Major tenants include Woolworths, Coles and Kmart and there are 58  specialty stores, a library and car parking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for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over 1,500 vehicles.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buildings sit on approximately 11 hectares providing the option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future  expansion</a:t>
            </a:r>
            <a:r>
              <a:rPr dirty="0" sz="12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potential.</a:t>
            </a:r>
            <a:endParaRPr sz="1200">
              <a:latin typeface="Arial"/>
              <a:cs typeface="Arial"/>
            </a:endParaRPr>
          </a:p>
          <a:p>
            <a:pPr algn="just" marL="12700" marR="40005">
              <a:lnSpc>
                <a:spcPct val="100000"/>
              </a:lnSpc>
              <a:spcBef>
                <a:spcPts val="795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Incomes in the main trade area are 12% above the Melbourne average  and 75%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specialty tenants have annual rent escalations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4-5%  built into their</a:t>
            </a:r>
            <a:r>
              <a:rPr dirty="0" sz="1200" spc="-3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leases.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$155.00m</a:t>
            </a:r>
            <a:r>
              <a:rPr dirty="0" sz="1200" spc="-10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Site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109,220</a:t>
            </a:r>
            <a:r>
              <a:rPr dirty="0" sz="1200" spc="-114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25,573</a:t>
            </a:r>
            <a:r>
              <a:rPr dirty="0" sz="12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100%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2.6 years 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Woolworths, Coles,</a:t>
            </a:r>
            <a:r>
              <a:rPr dirty="0" sz="1200" spc="-5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Kmart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168" y="1281684"/>
            <a:ext cx="4075175" cy="2748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2938145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35" b="1">
                <a:solidFill>
                  <a:srgbClr val="0075AD"/>
                </a:solidFill>
                <a:latin typeface="Arial"/>
                <a:cs typeface="Arial"/>
              </a:rPr>
              <a:t>STANLEY</a:t>
            </a:r>
            <a:r>
              <a:rPr dirty="0" spc="-4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HOUSE</a:t>
            </a:r>
          </a:p>
          <a:p>
            <a:pPr marL="12700">
              <a:lnSpc>
                <a:spcPts val="2050"/>
              </a:lnSpc>
            </a:pP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SOUTH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BRISBANE,</a:t>
            </a:r>
            <a:r>
              <a:rPr dirty="0" sz="2000" spc="-4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QLD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154272"/>
            <a:ext cx="4993640" cy="4695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447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Stanley House is a boutique fully-leased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office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and retail building which 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was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constructed in</a:t>
            </a:r>
            <a:r>
              <a:rPr dirty="0" sz="1200" spc="-2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2008.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is located in the parklands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Southbank which is adjacent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Brisbane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River.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locality is well-known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for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its popular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cafes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and  restaurants and is close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Brisbane Museum, the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State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Library and  the Performing Arts Centre.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Brisbane CBD can be accessed by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two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footbridges and the area is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well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serviced by public transport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ferry and  rail</a:t>
            </a:r>
            <a:r>
              <a:rPr dirty="0" sz="1200" spc="-2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access.</a:t>
            </a:r>
            <a:endParaRPr sz="1200">
              <a:latin typeface="Arial"/>
              <a:cs typeface="Arial"/>
            </a:endParaRPr>
          </a:p>
          <a:p>
            <a:pPr marL="12700" marR="100330">
              <a:lnSpc>
                <a:spcPct val="100000"/>
              </a:lnSpc>
              <a:spcBef>
                <a:spcPts val="795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retail component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property is leased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Southbank Corporation  until July 2018 and the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office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space has recently been let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advertising  agency Young and Rubicam on a lease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that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expires in February</a:t>
            </a:r>
            <a:r>
              <a:rPr dirty="0" sz="1200" spc="-9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2024.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$28.00m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Site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1,250</a:t>
            </a:r>
            <a:r>
              <a:rPr dirty="0" sz="1200" spc="-10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2,338</a:t>
            </a:r>
            <a:r>
              <a:rPr dirty="0" sz="1200" spc="-10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4.4 years 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Young and Rubicam, South Bank</a:t>
            </a:r>
            <a:r>
              <a:rPr dirty="0" sz="1200" spc="-10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Corporation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24" y="1196340"/>
            <a:ext cx="3672839" cy="2439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2429510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425 COLLINS</a:t>
            </a:r>
            <a:r>
              <a:rPr dirty="0" spc="-7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ST</a:t>
            </a:r>
          </a:p>
          <a:p>
            <a:pPr marL="12700">
              <a:lnSpc>
                <a:spcPts val="2050"/>
              </a:lnSpc>
            </a:pP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MELBOURNE,</a:t>
            </a:r>
            <a:r>
              <a:rPr dirty="0" sz="2000" spc="-4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VIC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226280"/>
            <a:ext cx="4993005" cy="4695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764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425 Collins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St,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Melbourne is a 10-level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office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building situated on a high  profile corner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Melbourne</a:t>
            </a:r>
            <a:r>
              <a:rPr dirty="0" sz="1200" spc="-10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CBD.</a:t>
            </a:r>
            <a:endParaRPr sz="1200">
              <a:latin typeface="Arial"/>
              <a:cs typeface="Arial"/>
            </a:endParaRPr>
          </a:p>
          <a:p>
            <a:pPr marL="12700" marR="94615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comprises 5,380 sqm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office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and retail accommodation, a  double basement commercial car park and a substantial rear area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surplus land.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building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was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originally built in 1931 as the Melbourne  headquarters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AMP.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It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features a striking sandstone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façade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and is one 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few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buildings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its era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have natural light on three</a:t>
            </a:r>
            <a:r>
              <a:rPr dirty="0" sz="1200" spc="-9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sides.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95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is leased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range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professional firms including  Wisewould Mahony Lawyers, Terra Firm and Serraview. Over time, an  opportunity exists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refurbish the floors and upgrade the building services 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view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increasing the</a:t>
            </a:r>
            <a:r>
              <a:rPr dirty="0" sz="1200" spc="-1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rents.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$39.2m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Site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1,168</a:t>
            </a:r>
            <a:r>
              <a:rPr dirty="0" sz="1200" spc="-10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5,380</a:t>
            </a:r>
            <a:r>
              <a:rPr dirty="0" sz="1200" spc="-10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100%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2.9 years 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Wisewould Mahony</a:t>
            </a:r>
            <a:r>
              <a:rPr dirty="0" sz="1200" spc="-7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Lawyers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168" y="1269492"/>
            <a:ext cx="3523812" cy="3887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3108325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704-744 LORIMER</a:t>
            </a:r>
            <a:r>
              <a:rPr dirty="0" spc="-5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ST</a:t>
            </a:r>
          </a:p>
          <a:p>
            <a:pPr marL="12700">
              <a:lnSpc>
                <a:spcPts val="2050"/>
              </a:lnSpc>
            </a:pPr>
            <a:r>
              <a:rPr dirty="0" sz="2000" spc="-10" b="0">
                <a:solidFill>
                  <a:srgbClr val="0075AD"/>
                </a:solidFill>
                <a:latin typeface="Arial"/>
                <a:cs typeface="Arial"/>
              </a:rPr>
              <a:t>PORT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MELBOURNE,</a:t>
            </a:r>
            <a:r>
              <a:rPr dirty="0" sz="2000" spc="-10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VIC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226280"/>
            <a:ext cx="5027295" cy="5143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704-744 Lorimer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St,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Port Melbourne, is an industrial unit estate in  Melbourne located approximately 2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kms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southwest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Melbourne CBD.  Port Melbourne is currently undergoing a period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widespread  gentrification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traditional industrial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hub,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high-tech creative</a:t>
            </a:r>
            <a:r>
              <a:rPr dirty="0" sz="1200" spc="-4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uses.</a:t>
            </a:r>
            <a:endParaRPr sz="1200">
              <a:latin typeface="Arial"/>
              <a:cs typeface="Arial"/>
            </a:endParaRPr>
          </a:p>
          <a:p>
            <a:pPr marL="12700" marR="29209">
              <a:lnSpc>
                <a:spcPct val="100000"/>
              </a:lnSpc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benefits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strong transport links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access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Citylink,  Princess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Freeway,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Westgate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Freeway,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Monash Freeway and the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Western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Ring Road.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site is less than 400 metres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from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Fisherman’s Bend  region which has recently been rezoned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for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medium and high-density 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living.</a:t>
            </a:r>
            <a:endParaRPr sz="1200">
              <a:latin typeface="Arial"/>
              <a:cs typeface="Arial"/>
            </a:endParaRPr>
          </a:p>
          <a:p>
            <a:pPr marL="12700" marR="69850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comprises an industrial complex featuring various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office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and  warehouse units and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was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constructed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c.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1940s and refurbished and  extended in the late 2000s.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is fully-leased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St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Ali. Ability  Press, the largest tenant, having recently committed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new 10-year  lease.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$40.0m</a:t>
            </a:r>
            <a:r>
              <a:rPr dirty="0" sz="1200" spc="-4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Site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33,440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25,386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97.1%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5.2 years 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Ability Press,</a:t>
            </a:r>
            <a:r>
              <a:rPr dirty="0" sz="1200" spc="-2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Boral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4131" y="1354836"/>
            <a:ext cx="3939540" cy="2721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5273675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ACACIA </a:t>
            </a:r>
            <a:r>
              <a:rPr dirty="0" spc="-50" b="1">
                <a:solidFill>
                  <a:srgbClr val="0075AD"/>
                </a:solidFill>
                <a:latin typeface="Arial"/>
                <a:cs typeface="Arial"/>
              </a:rPr>
              <a:t>GATE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INDUSTRIAL</a:t>
            </a:r>
            <a:r>
              <a:rPr dirty="0" spc="-9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65" b="1">
                <a:solidFill>
                  <a:srgbClr val="0075AD"/>
                </a:solidFill>
                <a:latin typeface="Arial"/>
                <a:cs typeface="Arial"/>
              </a:rPr>
              <a:t>ESTATE</a:t>
            </a:r>
          </a:p>
          <a:p>
            <a:pPr marL="12700">
              <a:lnSpc>
                <a:spcPts val="2050"/>
              </a:lnSpc>
            </a:pP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ACACIA RIDGE,</a:t>
            </a:r>
            <a:r>
              <a:rPr dirty="0" sz="2000" spc="-14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QLD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226280"/>
            <a:ext cx="5017770" cy="422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16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Acacia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Gate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Industrial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Estate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is located in Acacia Ridge, approximately 16 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kms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south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Brisbane CBD, and is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well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serviced by key infrastructure  including the freight rail network, major arterial roads and the Port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Brisbane.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property consists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multi-unit estate comprising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four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separate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office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and warehouse buildings.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estate is currently divided into eight  tenancies across a total building area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18,488 sqm.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warehouses are  highly functional, offering high bay clearance and the flexibility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be  divided or merged into various sized</a:t>
            </a:r>
            <a:r>
              <a:rPr dirty="0" sz="12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tenancies.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$20.0m</a:t>
            </a:r>
            <a:r>
              <a:rPr dirty="0" sz="1200" spc="-4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Site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32,352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18,488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69%</a:t>
            </a:r>
            <a:r>
              <a:rPr dirty="0" sz="1200" spc="-3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2.4 years 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KAB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Seating,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BP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Australia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424" y="1269491"/>
            <a:ext cx="3637826" cy="3888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3139440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7-9 FRENCH</a:t>
            </a:r>
            <a:r>
              <a:rPr dirty="0" spc="-11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40" b="1">
                <a:solidFill>
                  <a:srgbClr val="0075AD"/>
                </a:solidFill>
                <a:latin typeface="Arial"/>
                <a:cs typeface="Arial"/>
              </a:rPr>
              <a:t>AVENUE</a:t>
            </a:r>
          </a:p>
          <a:p>
            <a:pPr marL="12700">
              <a:lnSpc>
                <a:spcPts val="2050"/>
              </a:lnSpc>
            </a:pP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BRENDALE,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QLD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35630" marR="82550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dirty="0" spc="-5"/>
              <a:t>property is located approximately 18 kilometres north </a:t>
            </a:r>
            <a:r>
              <a:rPr dirty="0"/>
              <a:t>of </a:t>
            </a:r>
            <a:r>
              <a:rPr dirty="0" spc="-5"/>
              <a:t>the Brisbane CBD and is  situated in a well-established and </a:t>
            </a:r>
            <a:r>
              <a:rPr dirty="0"/>
              <a:t>fast </a:t>
            </a:r>
            <a:r>
              <a:rPr dirty="0" spc="-10"/>
              <a:t>growing </a:t>
            </a:r>
            <a:r>
              <a:rPr dirty="0" spc="-5"/>
              <a:t>northern industrial</a:t>
            </a:r>
            <a:r>
              <a:rPr dirty="0" spc="-110"/>
              <a:t> </a:t>
            </a:r>
            <a:r>
              <a:rPr dirty="0" spc="-5"/>
              <a:t>precinct.</a:t>
            </a:r>
          </a:p>
          <a:p>
            <a:pPr marL="3135630" marR="625475">
              <a:lnSpc>
                <a:spcPct val="100000"/>
              </a:lnSpc>
              <a:spcBef>
                <a:spcPts val="790"/>
              </a:spcBef>
            </a:pPr>
            <a:r>
              <a:rPr dirty="0"/>
              <a:t>The </a:t>
            </a:r>
            <a:r>
              <a:rPr dirty="0" spc="-5"/>
              <a:t>improvements </a:t>
            </a:r>
            <a:r>
              <a:rPr dirty="0" spc="-10"/>
              <a:t>were </a:t>
            </a:r>
            <a:r>
              <a:rPr dirty="0" spc="-5"/>
              <a:t>constructed in 2012 </a:t>
            </a:r>
            <a:r>
              <a:rPr dirty="0"/>
              <a:t>to </a:t>
            </a:r>
            <a:r>
              <a:rPr dirty="0" spc="-5"/>
              <a:t>a high standard and include a  warehouse area </a:t>
            </a:r>
            <a:r>
              <a:rPr dirty="0"/>
              <a:t>of </a:t>
            </a:r>
            <a:r>
              <a:rPr dirty="0" spc="-5"/>
              <a:t>11,720 </a:t>
            </a:r>
            <a:r>
              <a:rPr dirty="0" spc="-10"/>
              <a:t>sqm </a:t>
            </a:r>
            <a:r>
              <a:rPr dirty="0" spc="-5"/>
              <a:t>and an </a:t>
            </a:r>
            <a:r>
              <a:rPr dirty="0"/>
              <a:t>office </a:t>
            </a:r>
            <a:r>
              <a:rPr dirty="0" spc="-5"/>
              <a:t>area </a:t>
            </a:r>
            <a:r>
              <a:rPr dirty="0"/>
              <a:t>of </a:t>
            </a:r>
            <a:r>
              <a:rPr dirty="0" spc="-5"/>
              <a:t>562</a:t>
            </a:r>
            <a:r>
              <a:rPr dirty="0" spc="-140"/>
              <a:t> </a:t>
            </a:r>
            <a:r>
              <a:rPr dirty="0" spc="-5"/>
              <a:t>sqm.</a:t>
            </a:r>
          </a:p>
          <a:p>
            <a:pPr marL="3135630" marR="5080">
              <a:lnSpc>
                <a:spcPct val="100000"/>
              </a:lnSpc>
              <a:spcBef>
                <a:spcPts val="795"/>
              </a:spcBef>
            </a:pPr>
            <a:r>
              <a:rPr dirty="0"/>
              <a:t>The </a:t>
            </a:r>
            <a:r>
              <a:rPr dirty="0" spc="-5"/>
              <a:t>property is leased </a:t>
            </a:r>
            <a:r>
              <a:rPr dirty="0"/>
              <a:t>to BJ </a:t>
            </a:r>
            <a:r>
              <a:rPr dirty="0" spc="-5"/>
              <a:t>Ball Group on a 10 year lease expiring in 2022, one </a:t>
            </a:r>
            <a:r>
              <a:rPr dirty="0"/>
              <a:t>of </a:t>
            </a:r>
            <a:r>
              <a:rPr dirty="0" spc="-5"/>
              <a:t>the  largest distributors </a:t>
            </a:r>
            <a:r>
              <a:rPr dirty="0"/>
              <a:t>of </a:t>
            </a:r>
            <a:r>
              <a:rPr dirty="0" spc="-5"/>
              <a:t>paper and packaging products in</a:t>
            </a:r>
            <a:r>
              <a:rPr dirty="0" spc="-130"/>
              <a:t> </a:t>
            </a:r>
            <a:r>
              <a:rPr dirty="0" spc="-5"/>
              <a:t>Australasia.</a:t>
            </a:r>
          </a:p>
          <a:p>
            <a:pPr marL="3122930"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3135630">
              <a:lnSpc>
                <a:spcPct val="100000"/>
              </a:lnSpc>
              <a:tabLst>
                <a:tab pos="4566920" algn="l"/>
              </a:tabLst>
            </a:pPr>
            <a:r>
              <a:rPr dirty="0" spc="-5" b="1">
                <a:latin typeface="Arial"/>
                <a:cs typeface="Arial"/>
              </a:rPr>
              <a:t>Valuation:	</a:t>
            </a:r>
            <a:r>
              <a:rPr dirty="0" spc="-5"/>
              <a:t>$18.6m</a:t>
            </a:r>
            <a:r>
              <a:rPr dirty="0" spc="-45"/>
              <a:t> </a:t>
            </a:r>
            <a:r>
              <a:rPr dirty="0" spc="-5"/>
              <a:t>*</a:t>
            </a:r>
          </a:p>
          <a:p>
            <a:pPr marL="3122930"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3135630">
              <a:lnSpc>
                <a:spcPct val="100000"/>
              </a:lnSpc>
              <a:tabLst>
                <a:tab pos="4566920" algn="l"/>
              </a:tabLst>
            </a:pPr>
            <a:r>
              <a:rPr dirty="0" spc="-5" b="1">
                <a:latin typeface="Arial"/>
                <a:cs typeface="Arial"/>
              </a:rPr>
              <a:t>Site</a:t>
            </a:r>
            <a:r>
              <a:rPr dirty="0" spc="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area:	</a:t>
            </a:r>
            <a:r>
              <a:rPr dirty="0" spc="-5"/>
              <a:t>19,120</a:t>
            </a:r>
            <a:r>
              <a:rPr dirty="0" spc="-105"/>
              <a:t> </a:t>
            </a:r>
            <a:r>
              <a:rPr dirty="0" spc="-5"/>
              <a:t>m2</a:t>
            </a:r>
          </a:p>
          <a:p>
            <a:pPr marL="3122930"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3135630">
              <a:lnSpc>
                <a:spcPct val="100000"/>
              </a:lnSpc>
              <a:tabLst>
                <a:tab pos="4566920" algn="l"/>
              </a:tabLst>
            </a:pPr>
            <a:r>
              <a:rPr dirty="0" spc="-5" b="1">
                <a:latin typeface="Arial"/>
                <a:cs typeface="Arial"/>
              </a:rPr>
              <a:t>Lettable</a:t>
            </a:r>
            <a:r>
              <a:rPr dirty="0" spc="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area:	</a:t>
            </a:r>
            <a:r>
              <a:rPr dirty="0" spc="-5"/>
              <a:t>12,282</a:t>
            </a:r>
            <a:r>
              <a:rPr dirty="0" spc="-105"/>
              <a:t> </a:t>
            </a:r>
            <a:r>
              <a:rPr dirty="0" spc="-5"/>
              <a:t>m2</a:t>
            </a:r>
          </a:p>
          <a:p>
            <a:pPr marL="3122930"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3135630">
              <a:lnSpc>
                <a:spcPct val="100000"/>
              </a:lnSpc>
              <a:tabLst>
                <a:tab pos="4566920" algn="l"/>
              </a:tabLst>
            </a:pPr>
            <a:r>
              <a:rPr dirty="0" spc="-10" b="1">
                <a:latin typeface="Arial"/>
                <a:cs typeface="Arial"/>
              </a:rPr>
              <a:t>Occupancy:	</a:t>
            </a:r>
            <a:r>
              <a:rPr dirty="0" spc="-5"/>
              <a:t>100%</a:t>
            </a:r>
            <a:r>
              <a:rPr dirty="0" spc="-40"/>
              <a:t> </a:t>
            </a:r>
            <a:r>
              <a:rPr dirty="0" spc="-5"/>
              <a:t>*</a:t>
            </a:r>
          </a:p>
          <a:p>
            <a:pPr marL="3122930"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3135630">
              <a:lnSpc>
                <a:spcPct val="100000"/>
              </a:lnSpc>
              <a:tabLst>
                <a:tab pos="4566920" algn="l"/>
              </a:tabLst>
            </a:pPr>
            <a:r>
              <a:rPr dirty="0" spc="-10" b="1">
                <a:latin typeface="Arial"/>
                <a:cs typeface="Arial"/>
              </a:rPr>
              <a:t>WALE:	</a:t>
            </a:r>
            <a:r>
              <a:rPr dirty="0" spc="-5"/>
              <a:t>3.8 years *</a:t>
            </a:r>
          </a:p>
          <a:p>
            <a:pPr marL="3122930"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3135630">
              <a:lnSpc>
                <a:spcPct val="100000"/>
              </a:lnSpc>
              <a:tabLst>
                <a:tab pos="4566920" algn="l"/>
              </a:tabLst>
            </a:pPr>
            <a:r>
              <a:rPr dirty="0" spc="-5" b="1">
                <a:latin typeface="Arial"/>
                <a:cs typeface="Arial"/>
              </a:rPr>
              <a:t>Major</a:t>
            </a:r>
            <a:r>
              <a:rPr dirty="0" spc="15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tenants:	</a:t>
            </a:r>
            <a:r>
              <a:rPr dirty="0"/>
              <a:t>BJ</a:t>
            </a:r>
            <a:r>
              <a:rPr dirty="0" spc="-5"/>
              <a:t> Ball</a:t>
            </a:r>
          </a:p>
        </p:txBody>
      </p:sp>
      <p:sp>
        <p:nvSpPr>
          <p:cNvPr id="4" name="object 4"/>
          <p:cNvSpPr/>
          <p:nvPr/>
        </p:nvSpPr>
        <p:spPr>
          <a:xfrm>
            <a:off x="272795" y="1292352"/>
            <a:ext cx="3036338" cy="1880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5930900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20" b="1">
                <a:solidFill>
                  <a:srgbClr val="0075AD"/>
                </a:solidFill>
                <a:latin typeface="Arial"/>
                <a:cs typeface="Arial"/>
              </a:rPr>
              <a:t>CENTRALWEST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DISTRIBUTION</a:t>
            </a:r>
            <a:r>
              <a:rPr dirty="0" spc="5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CENTRE</a:t>
            </a:r>
          </a:p>
          <a:p>
            <a:pPr marL="12700">
              <a:lnSpc>
                <a:spcPts val="2050"/>
              </a:lnSpc>
            </a:pPr>
            <a:r>
              <a:rPr dirty="0" sz="2000" spc="-30" b="0">
                <a:solidFill>
                  <a:srgbClr val="0075AD"/>
                </a:solidFill>
                <a:latin typeface="Arial"/>
                <a:cs typeface="Arial"/>
              </a:rPr>
              <a:t>LAVERTON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NORTH,</a:t>
            </a:r>
            <a:r>
              <a:rPr dirty="0" sz="2000" spc="-1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VIC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0140" y="1226280"/>
            <a:ext cx="5746750" cy="34975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797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CentralWest Distribution Centre is a modern industrial facility located in Laverton  North, approximately 16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kms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west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Melbourne’s</a:t>
            </a:r>
            <a:r>
              <a:rPr dirty="0" sz="1200" spc="-6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CBD.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estate features three warehouse facilities and land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for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potential future  development.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warehouses are leased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glass manufacturer, ACI Operations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Pty  Ltd.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ACI has been a tenant since</a:t>
            </a:r>
            <a:r>
              <a:rPr dirty="0" sz="1200" spc="-8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2002.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$52.85m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Site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121,000</a:t>
            </a:r>
            <a:r>
              <a:rPr dirty="0" sz="12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m2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56,112</a:t>
            </a:r>
            <a:r>
              <a:rPr dirty="0" sz="1200" spc="-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m2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100%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1.5 years 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ACI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Operations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795" y="1269491"/>
            <a:ext cx="3026321" cy="1735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2216150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CASULA</a:t>
            </a:r>
            <a:r>
              <a:rPr dirty="0" spc="-13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MALL</a:t>
            </a:r>
          </a:p>
          <a:p>
            <a:pPr marL="12700">
              <a:lnSpc>
                <a:spcPts val="2050"/>
              </a:lnSpc>
            </a:pP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CASULA,</a:t>
            </a:r>
            <a:r>
              <a:rPr dirty="0" sz="2000" spc="-2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NSW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4235" y="1226280"/>
            <a:ext cx="4945380" cy="4329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3479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Casula Mall is located in Sydney’s south-west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growth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corridor and is  widely regarded as one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best sub-regional shopping centres in  Australia.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centre is anchored by Coles, Kmart and Aldi, which all perform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very 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strongly. There are over 6 million visits per annum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Casula Mall and the  centre generates nearly 1.5 times the sales volumes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comparable  centres.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centre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was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opened in 1986 and purchased by the Fund in 1988</a:t>
            </a:r>
            <a:r>
              <a:rPr dirty="0" sz="1200" spc="-9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$27 million and has been recently valued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$201</a:t>
            </a:r>
            <a:r>
              <a:rPr dirty="0" sz="1200" spc="-14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million.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Valuation: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$207.00m</a:t>
            </a:r>
            <a:r>
              <a:rPr dirty="0" sz="1200" spc="-3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Site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52,220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Lettable</a:t>
            </a:r>
            <a:r>
              <a:rPr dirty="0" sz="1200" spc="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area: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20,057</a:t>
            </a:r>
            <a:r>
              <a:rPr dirty="0" sz="12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baseline="24305" sz="1200">
                <a:solidFill>
                  <a:srgbClr val="0075AD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Occupancy: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WALE: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4.0 years *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43355" algn="l"/>
              </a:tabLst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Major</a:t>
            </a:r>
            <a:r>
              <a:rPr dirty="0" sz="1200" spc="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tenants:	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Coles, Kmart,</a:t>
            </a:r>
            <a:r>
              <a:rPr dirty="0" sz="1200" spc="-3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Aldi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843" y="1254252"/>
            <a:ext cx="3649979" cy="2604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177228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 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as at 31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1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514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WHY INCLUDE DIRECT</a:t>
            </a:r>
            <a:r>
              <a:rPr dirty="0" spc="-7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PROPERTY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2187" y="471515"/>
            <a:ext cx="8711565" cy="105537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800">
                <a:solidFill>
                  <a:srgbClr val="0075AD"/>
                </a:solidFill>
                <a:latin typeface="Arial"/>
                <a:cs typeface="Arial"/>
              </a:rPr>
              <a:t>IN A</a:t>
            </a:r>
            <a:r>
              <a:rPr dirty="0" sz="1800" spc="-2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75AD"/>
                </a:solidFill>
                <a:latin typeface="Arial"/>
                <a:cs typeface="Arial"/>
              </a:rPr>
              <a:t>PORTFOLIO?</a:t>
            </a:r>
            <a:endParaRPr sz="1800">
              <a:latin typeface="Arial"/>
              <a:cs typeface="Arial"/>
            </a:endParaRPr>
          </a:p>
          <a:p>
            <a:pPr marL="5378450" marR="5080" indent="-817244">
              <a:lnSpc>
                <a:spcPct val="100000"/>
              </a:lnSpc>
              <a:spcBef>
                <a:spcPts val="810"/>
              </a:spcBef>
            </a:pPr>
            <a:r>
              <a:rPr dirty="0" sz="1800" spc="-10" b="1">
                <a:solidFill>
                  <a:srgbClr val="0075AD"/>
                </a:solidFill>
                <a:latin typeface="Arial"/>
                <a:cs typeface="Arial"/>
              </a:rPr>
              <a:t>Australian </a:t>
            </a:r>
            <a:r>
              <a:rPr dirty="0" sz="1800" spc="-5" b="1">
                <a:solidFill>
                  <a:srgbClr val="0075AD"/>
                </a:solidFill>
                <a:latin typeface="Arial"/>
                <a:cs typeface="Arial"/>
              </a:rPr>
              <a:t>direct property can </a:t>
            </a:r>
            <a:r>
              <a:rPr dirty="0" sz="1800" spc="-10" b="1">
                <a:solidFill>
                  <a:srgbClr val="0075AD"/>
                </a:solidFill>
                <a:latin typeface="Arial"/>
                <a:cs typeface="Arial"/>
              </a:rPr>
              <a:t>provide  </a:t>
            </a:r>
            <a:r>
              <a:rPr dirty="0" sz="1800" spc="-5" b="1">
                <a:solidFill>
                  <a:srgbClr val="0075AD"/>
                </a:solidFill>
                <a:latin typeface="Arial"/>
                <a:cs typeface="Arial"/>
              </a:rPr>
              <a:t>strong, reliable</a:t>
            </a:r>
            <a:r>
              <a:rPr dirty="0" sz="1800" spc="-1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75AD"/>
                </a:solidFill>
                <a:latin typeface="Arial"/>
                <a:cs typeface="Arial"/>
              </a:rPr>
              <a:t>income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7472" y="2095500"/>
            <a:ext cx="374903" cy="353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0708" y="4328159"/>
            <a:ext cx="376427" cy="362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7472" y="3246120"/>
            <a:ext cx="376427" cy="405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7471" y="3823715"/>
            <a:ext cx="359663" cy="35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92187" y="5907243"/>
            <a:ext cx="9119870" cy="822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9196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Past performance </a:t>
            </a:r>
            <a:r>
              <a:rPr dirty="0" sz="1000" spc="-10">
                <a:latin typeface="Arial"/>
                <a:cs typeface="Arial"/>
              </a:rPr>
              <a:t>is not </a:t>
            </a:r>
            <a:r>
              <a:rPr dirty="0" sz="1000" spc="-5">
                <a:latin typeface="Arial"/>
                <a:cs typeface="Arial"/>
              </a:rPr>
              <a:t>a </a:t>
            </a:r>
            <a:r>
              <a:rPr dirty="0" sz="1000" spc="-10">
                <a:latin typeface="Arial"/>
                <a:cs typeface="Arial"/>
              </a:rPr>
              <a:t>reliable indicator </a:t>
            </a:r>
            <a:r>
              <a:rPr dirty="0" sz="1000" spc="-5">
                <a:latin typeface="Arial"/>
                <a:cs typeface="Arial"/>
              </a:rPr>
              <a:t>of future performance.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115570">
              <a:lnSpc>
                <a:spcPct val="100000"/>
              </a:lnSpc>
              <a:spcBef>
                <a:spcPts val="5"/>
              </a:spcBef>
            </a:pPr>
            <a:r>
              <a:rPr dirty="0" sz="700" spc="-5">
                <a:latin typeface="Arial"/>
                <a:cs typeface="Arial"/>
              </a:rPr>
              <a:t>Source: </a:t>
            </a:r>
            <a:r>
              <a:rPr dirty="0" sz="700" spc="-10">
                <a:latin typeface="Arial"/>
                <a:cs typeface="Arial"/>
              </a:rPr>
              <a:t>Bloomberg, </a:t>
            </a:r>
            <a:r>
              <a:rPr dirty="0" sz="700" spc="-5">
                <a:latin typeface="Arial"/>
                <a:cs typeface="Arial"/>
              </a:rPr>
              <a:t>IRESS, Reserve Bank of Australia, </a:t>
            </a:r>
            <a:r>
              <a:rPr dirty="0" sz="700" spc="-10">
                <a:latin typeface="Arial"/>
                <a:cs typeface="Arial"/>
              </a:rPr>
              <a:t>IPD </a:t>
            </a:r>
            <a:r>
              <a:rPr dirty="0" sz="700" spc="-5">
                <a:latin typeface="Arial"/>
                <a:cs typeface="Arial"/>
              </a:rPr>
              <a:t>Australia </a:t>
            </a:r>
            <a:r>
              <a:rPr dirty="0" sz="700" spc="-10">
                <a:latin typeface="Arial"/>
                <a:cs typeface="Arial"/>
              </a:rPr>
              <a:t>Quarterly </a:t>
            </a:r>
            <a:r>
              <a:rPr dirty="0" sz="700" spc="-5">
                <a:latin typeface="Arial"/>
                <a:cs typeface="Arial"/>
              </a:rPr>
              <a:t>Digest. Australian listed </a:t>
            </a:r>
            <a:r>
              <a:rPr dirty="0" sz="700" spc="-10">
                <a:latin typeface="Arial"/>
                <a:cs typeface="Arial"/>
              </a:rPr>
              <a:t>property: </a:t>
            </a:r>
            <a:r>
              <a:rPr dirty="0" sz="700" spc="-5">
                <a:latin typeface="Arial"/>
                <a:cs typeface="Arial"/>
              </a:rPr>
              <a:t>S&amp;P ASX </a:t>
            </a:r>
            <a:r>
              <a:rPr dirty="0" sz="700" spc="-10">
                <a:latin typeface="Arial"/>
                <a:cs typeface="Arial"/>
              </a:rPr>
              <a:t>200 A-REIT </a:t>
            </a:r>
            <a:r>
              <a:rPr dirty="0" sz="700" spc="-5">
                <a:latin typeface="Arial"/>
                <a:cs typeface="Arial"/>
              </a:rPr>
              <a:t>Accumulation </a:t>
            </a:r>
            <a:r>
              <a:rPr dirty="0" sz="700" spc="-10">
                <a:latin typeface="Arial"/>
                <a:cs typeface="Arial"/>
              </a:rPr>
              <a:t>Index </a:t>
            </a:r>
            <a:r>
              <a:rPr dirty="0" sz="700" spc="-5">
                <a:latin typeface="Arial"/>
                <a:cs typeface="Arial"/>
              </a:rPr>
              <a:t>AUD, Australian direct </a:t>
            </a:r>
            <a:r>
              <a:rPr dirty="0" sz="700" spc="-10">
                <a:latin typeface="Arial"/>
                <a:cs typeface="Arial"/>
              </a:rPr>
              <a:t>property: IPD </a:t>
            </a:r>
            <a:r>
              <a:rPr dirty="0" sz="700" spc="-5">
                <a:latin typeface="Arial"/>
                <a:cs typeface="Arial"/>
              </a:rPr>
              <a:t>Australia </a:t>
            </a:r>
            <a:r>
              <a:rPr dirty="0" sz="700" spc="-10">
                <a:latin typeface="Arial"/>
                <a:cs typeface="Arial"/>
              </a:rPr>
              <a:t>Index </a:t>
            </a:r>
            <a:r>
              <a:rPr dirty="0" sz="700" spc="-5">
                <a:latin typeface="Arial"/>
                <a:cs typeface="Arial"/>
              </a:rPr>
              <a:t>Australian Equities:  S&amp;P/ASX </a:t>
            </a:r>
            <a:r>
              <a:rPr dirty="0" sz="700" spc="-10">
                <a:latin typeface="Arial"/>
                <a:cs typeface="Arial"/>
              </a:rPr>
              <a:t>200 Index, </a:t>
            </a:r>
            <a:r>
              <a:rPr dirty="0" sz="700" spc="-5">
                <a:latin typeface="Arial"/>
                <a:cs typeface="Arial"/>
              </a:rPr>
              <a:t>Australian </a:t>
            </a:r>
            <a:r>
              <a:rPr dirty="0" sz="700" spc="-10">
                <a:latin typeface="Arial"/>
                <a:cs typeface="Arial"/>
              </a:rPr>
              <a:t>Government bond: </a:t>
            </a:r>
            <a:r>
              <a:rPr dirty="0" sz="700" spc="-5">
                <a:latin typeface="Arial"/>
                <a:cs typeface="Arial"/>
              </a:rPr>
              <a:t>Australian 10 </a:t>
            </a:r>
            <a:r>
              <a:rPr dirty="0" sz="700" spc="-15">
                <a:latin typeface="Arial"/>
                <a:cs typeface="Arial"/>
              </a:rPr>
              <a:t>year </a:t>
            </a:r>
            <a:r>
              <a:rPr dirty="0" sz="700" spc="-10">
                <a:latin typeface="Arial"/>
                <a:cs typeface="Arial"/>
              </a:rPr>
              <a:t>Government Bond, </a:t>
            </a:r>
            <a:r>
              <a:rPr dirty="0" sz="700" spc="-5">
                <a:latin typeface="Arial"/>
                <a:cs typeface="Arial"/>
              </a:rPr>
              <a:t>Term </a:t>
            </a:r>
            <a:r>
              <a:rPr dirty="0" sz="700" spc="-10">
                <a:latin typeface="Arial"/>
                <a:cs typeface="Arial"/>
              </a:rPr>
              <a:t>deposit: </a:t>
            </a:r>
            <a:r>
              <a:rPr dirty="0" sz="700" spc="-5">
                <a:latin typeface="Arial"/>
                <a:cs typeface="Arial"/>
              </a:rPr>
              <a:t>Australian </a:t>
            </a:r>
            <a:r>
              <a:rPr dirty="0" sz="700" spc="-15">
                <a:latin typeface="Arial"/>
                <a:cs typeface="Arial"/>
              </a:rPr>
              <a:t>1-year </a:t>
            </a:r>
            <a:r>
              <a:rPr dirty="0" sz="700" spc="-10">
                <a:latin typeface="Arial"/>
                <a:cs typeface="Arial"/>
              </a:rPr>
              <a:t>term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deposit </a:t>
            </a:r>
            <a:r>
              <a:rPr dirty="0" sz="700" spc="-10">
                <a:latin typeface="Arial"/>
                <a:cs typeface="Arial"/>
              </a:rPr>
              <a:t>rate.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2128" y="2746248"/>
            <a:ext cx="515111" cy="266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9779" y="1584795"/>
            <a:ext cx="327532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005493"/>
                </a:solidFill>
                <a:latin typeface="Arial"/>
                <a:cs typeface="Arial"/>
              </a:rPr>
              <a:t>Benefits of investing </a:t>
            </a:r>
            <a:r>
              <a:rPr dirty="0" sz="1400" b="1">
                <a:solidFill>
                  <a:srgbClr val="005493"/>
                </a:solidFill>
                <a:latin typeface="Arial"/>
                <a:cs typeface="Arial"/>
              </a:rPr>
              <a:t>in </a:t>
            </a:r>
            <a:r>
              <a:rPr dirty="0" sz="1400" spc="-5" b="1">
                <a:solidFill>
                  <a:srgbClr val="005493"/>
                </a:solidFill>
                <a:latin typeface="Arial"/>
                <a:cs typeface="Arial"/>
              </a:rPr>
              <a:t>direct</a:t>
            </a:r>
            <a:r>
              <a:rPr dirty="0" sz="1400" spc="-95" b="1">
                <a:solidFill>
                  <a:srgbClr val="005493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5493"/>
                </a:solidFill>
                <a:latin typeface="Arial"/>
                <a:cs typeface="Arial"/>
              </a:rPr>
              <a:t>property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5892" y="2133449"/>
            <a:ext cx="6108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5493"/>
                </a:solidFill>
                <a:latin typeface="Arial"/>
                <a:cs typeface="Arial"/>
              </a:rPr>
              <a:t>Income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5892" y="2695833"/>
            <a:ext cx="6515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5493"/>
                </a:solidFill>
                <a:latin typeface="Arial"/>
                <a:cs typeface="Arial"/>
              </a:rPr>
              <a:t>S</a:t>
            </a:r>
            <a:r>
              <a:rPr dirty="0" sz="1400" spc="0">
                <a:solidFill>
                  <a:srgbClr val="005493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005493"/>
                </a:solidFill>
                <a:latin typeface="Arial"/>
                <a:cs typeface="Arial"/>
              </a:rPr>
              <a:t>a</a:t>
            </a:r>
            <a:r>
              <a:rPr dirty="0" sz="1400" spc="-5">
                <a:solidFill>
                  <a:srgbClr val="005493"/>
                </a:solidFill>
                <a:latin typeface="Arial"/>
                <a:cs typeface="Arial"/>
              </a:rPr>
              <a:t>b</a:t>
            </a:r>
            <a:r>
              <a:rPr dirty="0" sz="1400">
                <a:solidFill>
                  <a:srgbClr val="005493"/>
                </a:solidFill>
                <a:latin typeface="Arial"/>
                <a:cs typeface="Arial"/>
              </a:rPr>
              <a:t>ili</a:t>
            </a:r>
            <a:r>
              <a:rPr dirty="0" sz="1400" spc="0">
                <a:solidFill>
                  <a:srgbClr val="005493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005493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5892" y="3256611"/>
            <a:ext cx="14776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5493"/>
                </a:solidFill>
                <a:latin typeface="Arial"/>
                <a:cs typeface="Arial"/>
              </a:rPr>
              <a:t>Inflation</a:t>
            </a:r>
            <a:r>
              <a:rPr dirty="0" sz="1400" spc="-50">
                <a:solidFill>
                  <a:srgbClr val="005493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5493"/>
                </a:solidFill>
                <a:latin typeface="Arial"/>
                <a:cs typeface="Arial"/>
              </a:rPr>
              <a:t>protection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5892" y="3817390"/>
            <a:ext cx="11353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5493"/>
                </a:solidFill>
                <a:latin typeface="Arial"/>
                <a:cs typeface="Arial"/>
              </a:rPr>
              <a:t>Diversification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892" y="4379774"/>
            <a:ext cx="170433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5493"/>
                </a:solidFill>
                <a:latin typeface="Arial"/>
                <a:cs typeface="Arial"/>
              </a:rPr>
              <a:t>Risk-adjusted</a:t>
            </a:r>
            <a:r>
              <a:rPr dirty="0" sz="1400" spc="-60">
                <a:solidFill>
                  <a:srgbClr val="005493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5493"/>
                </a:solidFill>
                <a:latin typeface="Arial"/>
                <a:cs typeface="Arial"/>
              </a:rPr>
              <a:t>returns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95315" y="2337816"/>
            <a:ext cx="241300" cy="2411095"/>
          </a:xfrm>
          <a:custGeom>
            <a:avLst/>
            <a:gdLst/>
            <a:ahLst/>
            <a:cxnLst/>
            <a:rect l="l" t="t" r="r" b="b"/>
            <a:pathLst>
              <a:path w="241300" h="2411095">
                <a:moveTo>
                  <a:pt x="0" y="0"/>
                </a:moveTo>
                <a:lnTo>
                  <a:pt x="240791" y="0"/>
                </a:lnTo>
                <a:lnTo>
                  <a:pt x="240791" y="2410968"/>
                </a:lnTo>
                <a:lnTo>
                  <a:pt x="0" y="2410968"/>
                </a:lnTo>
                <a:lnTo>
                  <a:pt x="0" y="0"/>
                </a:lnTo>
                <a:close/>
              </a:path>
            </a:pathLst>
          </a:custGeom>
          <a:solidFill>
            <a:srgbClr val="3259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95771" y="2430779"/>
            <a:ext cx="241300" cy="2318385"/>
          </a:xfrm>
          <a:custGeom>
            <a:avLst/>
            <a:gdLst/>
            <a:ahLst/>
            <a:cxnLst/>
            <a:rect l="l" t="t" r="r" b="b"/>
            <a:pathLst>
              <a:path w="241300" h="2318385">
                <a:moveTo>
                  <a:pt x="240791" y="0"/>
                </a:moveTo>
                <a:lnTo>
                  <a:pt x="0" y="0"/>
                </a:lnTo>
                <a:lnTo>
                  <a:pt x="0" y="2318004"/>
                </a:lnTo>
                <a:lnTo>
                  <a:pt x="240791" y="2318004"/>
                </a:lnTo>
                <a:lnTo>
                  <a:pt x="240791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96228" y="2932176"/>
            <a:ext cx="241300" cy="1816735"/>
          </a:xfrm>
          <a:custGeom>
            <a:avLst/>
            <a:gdLst/>
            <a:ahLst/>
            <a:cxnLst/>
            <a:rect l="l" t="t" r="r" b="b"/>
            <a:pathLst>
              <a:path w="241300" h="1816735">
                <a:moveTo>
                  <a:pt x="240792" y="0"/>
                </a:moveTo>
                <a:lnTo>
                  <a:pt x="0" y="0"/>
                </a:lnTo>
                <a:lnTo>
                  <a:pt x="0" y="1816608"/>
                </a:lnTo>
                <a:lnTo>
                  <a:pt x="240792" y="1816608"/>
                </a:lnTo>
                <a:lnTo>
                  <a:pt x="240792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96683" y="3293364"/>
            <a:ext cx="239395" cy="1455420"/>
          </a:xfrm>
          <a:custGeom>
            <a:avLst/>
            <a:gdLst/>
            <a:ahLst/>
            <a:cxnLst/>
            <a:rect l="l" t="t" r="r" b="b"/>
            <a:pathLst>
              <a:path w="239395" h="1455420">
                <a:moveTo>
                  <a:pt x="239268" y="0"/>
                </a:moveTo>
                <a:lnTo>
                  <a:pt x="0" y="0"/>
                </a:lnTo>
                <a:lnTo>
                  <a:pt x="0" y="1455420"/>
                </a:lnTo>
                <a:lnTo>
                  <a:pt x="239268" y="1455420"/>
                </a:lnTo>
                <a:lnTo>
                  <a:pt x="239268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97140" y="3616452"/>
            <a:ext cx="239395" cy="1132840"/>
          </a:xfrm>
          <a:custGeom>
            <a:avLst/>
            <a:gdLst/>
            <a:ahLst/>
            <a:cxnLst/>
            <a:rect l="l" t="t" r="r" b="b"/>
            <a:pathLst>
              <a:path w="239395" h="1132839">
                <a:moveTo>
                  <a:pt x="239268" y="0"/>
                </a:moveTo>
                <a:lnTo>
                  <a:pt x="0" y="0"/>
                </a:lnTo>
                <a:lnTo>
                  <a:pt x="0" y="1132332"/>
                </a:lnTo>
                <a:lnTo>
                  <a:pt x="239268" y="1132332"/>
                </a:lnTo>
                <a:lnTo>
                  <a:pt x="239268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196071" y="3738371"/>
            <a:ext cx="241300" cy="1010919"/>
          </a:xfrm>
          <a:custGeom>
            <a:avLst/>
            <a:gdLst/>
            <a:ahLst/>
            <a:cxnLst/>
            <a:rect l="l" t="t" r="r" b="b"/>
            <a:pathLst>
              <a:path w="241300" h="1010920">
                <a:moveTo>
                  <a:pt x="240792" y="0"/>
                </a:moveTo>
                <a:lnTo>
                  <a:pt x="0" y="0"/>
                </a:lnTo>
                <a:lnTo>
                  <a:pt x="0" y="1010412"/>
                </a:lnTo>
                <a:lnTo>
                  <a:pt x="240792" y="1010412"/>
                </a:lnTo>
                <a:lnTo>
                  <a:pt x="240792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796528" y="3944111"/>
            <a:ext cx="241300" cy="805180"/>
          </a:xfrm>
          <a:custGeom>
            <a:avLst/>
            <a:gdLst/>
            <a:ahLst/>
            <a:cxnLst/>
            <a:rect l="l" t="t" r="r" b="b"/>
            <a:pathLst>
              <a:path w="241300" h="805179">
                <a:moveTo>
                  <a:pt x="240792" y="0"/>
                </a:moveTo>
                <a:lnTo>
                  <a:pt x="0" y="0"/>
                </a:lnTo>
                <a:lnTo>
                  <a:pt x="0" y="804672"/>
                </a:lnTo>
                <a:lnTo>
                  <a:pt x="240792" y="804672"/>
                </a:lnTo>
                <a:lnTo>
                  <a:pt x="240792" y="0"/>
                </a:lnTo>
                <a:close/>
              </a:path>
            </a:pathLst>
          </a:custGeom>
          <a:solidFill>
            <a:srgbClr val="B1C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15484" y="1917192"/>
            <a:ext cx="0" cy="2832100"/>
          </a:xfrm>
          <a:custGeom>
            <a:avLst/>
            <a:gdLst/>
            <a:ahLst/>
            <a:cxnLst/>
            <a:rect l="l" t="t" r="r" b="b"/>
            <a:pathLst>
              <a:path w="0" h="2832100">
                <a:moveTo>
                  <a:pt x="0" y="2831592"/>
                </a:moveTo>
                <a:lnTo>
                  <a:pt x="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68240" y="47487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68240" y="43449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68240" y="393954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68240" y="353567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968240" y="313029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968240" y="27264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68240" y="23225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68240" y="191719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015484" y="4748784"/>
            <a:ext cx="4201795" cy="0"/>
          </a:xfrm>
          <a:custGeom>
            <a:avLst/>
            <a:gdLst/>
            <a:ahLst/>
            <a:cxnLst/>
            <a:rect l="l" t="t" r="r" b="b"/>
            <a:pathLst>
              <a:path w="4201795" h="0">
                <a:moveTo>
                  <a:pt x="0" y="0"/>
                </a:moveTo>
                <a:lnTo>
                  <a:pt x="420166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15484" y="47487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15940" y="47487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16396" y="47487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816852" y="47487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417307" y="47487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016240" y="47487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616695" y="47487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217152" y="474878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5151636" y="2074527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6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51788" y="216764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5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51939" y="2669344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52090" y="3029465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52241" y="335316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52393" y="347447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52544" y="368082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14985" y="4627684"/>
            <a:ext cx="72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59715" y="4223062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59715" y="3818440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559715" y="3413818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59715" y="3009196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59715" y="2604574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5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59715" y="2199952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6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374636" y="4901779"/>
            <a:ext cx="970068" cy="957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608097" y="4908948"/>
            <a:ext cx="332460" cy="3213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182810" y="4908351"/>
            <a:ext cx="958000" cy="7590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340134" y="4903415"/>
            <a:ext cx="1001113" cy="655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376268" y="4909042"/>
            <a:ext cx="565645" cy="5493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4559715" y="1479603"/>
            <a:ext cx="358775" cy="52451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33020">
              <a:lnSpc>
                <a:spcPct val="100000"/>
              </a:lnSpc>
              <a:spcBef>
                <a:spcPts val="620"/>
              </a:spcBef>
            </a:pPr>
            <a:r>
              <a:rPr dirty="0" sz="1200" spc="-15" b="1">
                <a:latin typeface="Calibri"/>
                <a:cs typeface="Calibri"/>
              </a:rPr>
              <a:t>Y</a:t>
            </a:r>
            <a:r>
              <a:rPr dirty="0" sz="1200" spc="0" b="1">
                <a:latin typeface="Calibri"/>
                <a:cs typeface="Calibri"/>
              </a:rPr>
              <a:t>i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spc="0" b="1">
                <a:latin typeface="Calibri"/>
                <a:cs typeface="Calibri"/>
              </a:rPr>
              <a:t>ld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200" spc="-5">
                <a:latin typeface="Calibri"/>
                <a:cs typeface="Calibri"/>
              </a:rPr>
              <a:t>7.0%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" y="0"/>
            <a:ext cx="989076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3" y="2529839"/>
            <a:ext cx="9904730" cy="1797050"/>
          </a:xfrm>
          <a:custGeom>
            <a:avLst/>
            <a:gdLst/>
            <a:ahLst/>
            <a:cxnLst/>
            <a:rect l="l" t="t" r="r" b="b"/>
            <a:pathLst>
              <a:path w="9904730" h="1797050">
                <a:moveTo>
                  <a:pt x="0" y="1796795"/>
                </a:moveTo>
                <a:lnTo>
                  <a:pt x="9904488" y="1796795"/>
                </a:lnTo>
                <a:lnTo>
                  <a:pt x="9904488" y="0"/>
                </a:lnTo>
                <a:lnTo>
                  <a:pt x="0" y="0"/>
                </a:lnTo>
                <a:lnTo>
                  <a:pt x="0" y="1796795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656" rIns="0" bIns="0" rtlCol="0" vert="horz">
            <a:spAutoFit/>
          </a:bodyPr>
          <a:lstStyle/>
          <a:p>
            <a:pPr marL="3630929" marR="5080">
              <a:lnSpc>
                <a:spcPts val="3000"/>
              </a:lnSpc>
              <a:spcBef>
                <a:spcPts val="100"/>
              </a:spcBef>
            </a:pPr>
            <a:r>
              <a:rPr dirty="0" spc="-80"/>
              <a:t>WAYS </a:t>
            </a:r>
            <a:r>
              <a:rPr dirty="0" spc="-50"/>
              <a:t>TO </a:t>
            </a:r>
            <a:r>
              <a:rPr dirty="0" spc="-5"/>
              <a:t>INVEST IN </a:t>
            </a:r>
            <a:r>
              <a:rPr dirty="0" spc="-25"/>
              <a:t>PROPERTY:  </a:t>
            </a:r>
            <a:r>
              <a:rPr dirty="0" spc="-5"/>
              <a:t>DIRECT VS</a:t>
            </a:r>
            <a:r>
              <a:rPr dirty="0" spc="-20"/>
              <a:t> </a:t>
            </a:r>
            <a:r>
              <a:rPr dirty="0" spc="-5"/>
              <a:t>FUND</a:t>
            </a:r>
          </a:p>
        </p:txBody>
      </p:sp>
      <p:sp>
        <p:nvSpPr>
          <p:cNvPr id="5" name="object 5"/>
          <p:cNvSpPr/>
          <p:nvPr/>
        </p:nvSpPr>
        <p:spPr>
          <a:xfrm>
            <a:off x="4032503" y="3940302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 h="0">
                <a:moveTo>
                  <a:pt x="0" y="0"/>
                </a:moveTo>
                <a:lnTo>
                  <a:pt x="5457444" y="0"/>
                </a:lnTo>
              </a:path>
            </a:pathLst>
          </a:custGeom>
          <a:ln w="1676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3175" y="6582047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51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24784" y="1412747"/>
            <a:ext cx="2136647" cy="1152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64808" y="1412747"/>
            <a:ext cx="2142743" cy="1173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60513" y="1071680"/>
          <a:ext cx="8281034" cy="5311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5535"/>
                <a:gridCol w="2780030"/>
                <a:gridCol w="3125470"/>
              </a:tblGrid>
              <a:tr h="164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35BEFF"/>
                      </a:solidFill>
                      <a:prstDash val="solid"/>
                    </a:lnR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Direct</a:t>
                      </a:r>
                      <a:r>
                        <a:rPr dirty="0" sz="1200" spc="-20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ownership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35BEFF"/>
                      </a:solidFill>
                      <a:prstDash val="solid"/>
                    </a:lnL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31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Australian </a:t>
                      </a:r>
                      <a:r>
                        <a:rPr dirty="0" sz="1200" spc="-5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Property</a:t>
                      </a:r>
                      <a:r>
                        <a:rPr dirty="0" sz="1200" spc="5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Fund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5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Diversification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R w="12700">
                      <a:solidFill>
                        <a:srgbClr val="35BEFF"/>
                      </a:solidFill>
                      <a:prstDash val="solid"/>
                    </a:lnR>
                    <a:lnT w="12700">
                      <a:solidFill>
                        <a:srgbClr val="35BE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5BEFF"/>
                      </a:solidFill>
                      <a:prstDash val="solid"/>
                    </a:lnL>
                    <a:lnT w="12700">
                      <a:solidFill>
                        <a:srgbClr val="35BE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35BEFF"/>
                      </a:solidFill>
                      <a:prstDash val="solid"/>
                    </a:lnT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No. 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properties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R w="12700">
                      <a:solidFill>
                        <a:srgbClr val="35BE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4581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1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property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35BE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714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200" spc="-1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properties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7465"/>
                </a:tc>
              </a:tr>
              <a:tr h="271780"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2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properties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R w="12700">
                      <a:solidFill>
                        <a:srgbClr val="35BE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7756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say,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$1m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35BE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714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$1,700</a:t>
                      </a:r>
                      <a:r>
                        <a:rPr dirty="0" sz="1200" spc="-5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million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4925"/>
                </a:tc>
              </a:tr>
              <a:tr h="274955"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Markets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R w="12700">
                      <a:solidFill>
                        <a:srgbClr val="35BE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15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1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market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35BE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708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Australia-wide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6830"/>
                </a:tc>
              </a:tr>
              <a:tr h="302895"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No. 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tenants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R w="12700">
                      <a:solidFill>
                        <a:srgbClr val="35BEFF"/>
                      </a:solidFill>
                      <a:prstDash val="solid"/>
                    </a:lnR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58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1-2</a:t>
                      </a:r>
                      <a:r>
                        <a:rPr dirty="0" sz="1200" spc="-1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tenants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35BEFF"/>
                      </a:solidFill>
                      <a:prstDash val="solid"/>
                    </a:lnL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+350</a:t>
                      </a:r>
                      <a:r>
                        <a:rPr dirty="0" sz="1200" spc="-2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tenants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5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200" spc="-20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R w="12700">
                      <a:solidFill>
                        <a:srgbClr val="35BEFF"/>
                      </a:solidFill>
                      <a:prstDash val="solid"/>
                    </a:lnR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control 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200" spc="-3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time-consuming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35BEFF"/>
                      </a:solidFill>
                      <a:prstDash val="solid"/>
                    </a:lnL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208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+500</a:t>
                      </a:r>
                      <a:r>
                        <a:rPr dirty="0" sz="1200" spc="-2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professionals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30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Types </a:t>
                      </a:r>
                      <a:r>
                        <a:rPr dirty="0" sz="1200" spc="-5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50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properties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R w="12700">
                      <a:solidFill>
                        <a:srgbClr val="35BEFF"/>
                      </a:solidFill>
                      <a:prstDash val="solid"/>
                    </a:lnR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087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dirty="0" sz="1200" spc="-3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properties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35BEFF"/>
                      </a:solidFill>
                      <a:prstDash val="solid"/>
                    </a:lnL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335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office,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retail,</a:t>
                      </a:r>
                      <a:r>
                        <a:rPr dirty="0" sz="1200" spc="-5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industrial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Transactions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R w="12700">
                      <a:solidFill>
                        <a:srgbClr val="35BEFF"/>
                      </a:solidFill>
                      <a:prstDash val="solid"/>
                    </a:lnR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15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agents 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-2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auctions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35BEFF"/>
                      </a:solidFill>
                      <a:prstDash val="solid"/>
                    </a:lnL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39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specialised team 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-3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off-market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5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Debt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R w="12700">
                      <a:solidFill>
                        <a:srgbClr val="35BEFF"/>
                      </a:solidFill>
                      <a:prstDash val="solid"/>
                    </a:lnR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026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c.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5.50%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35BEFF"/>
                      </a:solidFill>
                      <a:prstDash val="solid"/>
                    </a:lnL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39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current rate:</a:t>
                      </a:r>
                      <a:r>
                        <a:rPr dirty="0" sz="1200" spc="-2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3.13%*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Transaction</a:t>
                      </a:r>
                      <a:r>
                        <a:rPr dirty="0" sz="1200" spc="-30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costs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R w="12700">
                      <a:solidFill>
                        <a:srgbClr val="35BEFF"/>
                      </a:solidFill>
                      <a:prstDash val="solid"/>
                    </a:lnR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924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c.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6-8%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35BEFF"/>
                      </a:solidFill>
                      <a:prstDash val="solid"/>
                    </a:lnL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27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no entry 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dirty="0" sz="1200" spc="-1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exit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costs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5" b="1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Liquidity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R w="12700">
                      <a:solidFill>
                        <a:srgbClr val="35BEFF"/>
                      </a:solidFill>
                      <a:prstDash val="solid"/>
                    </a:lnR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706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least 6</a:t>
                      </a:r>
                      <a:r>
                        <a:rPr dirty="0" sz="1200" spc="-2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35BEFF"/>
                      </a:solidFill>
                      <a:prstDash val="solid"/>
                    </a:lnL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46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5">
                          <a:solidFill>
                            <a:srgbClr val="0075AD"/>
                          </a:solidFill>
                          <a:latin typeface="Arial"/>
                          <a:cs typeface="Arial"/>
                        </a:rPr>
                        <a:t>monthly**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35BEFF"/>
                      </a:solidFill>
                      <a:prstDash val="solid"/>
                    </a:lnT>
                    <a:lnB w="12700">
                      <a:solidFill>
                        <a:srgbClr val="35BE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08376" y="4319015"/>
            <a:ext cx="144780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7404734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THE WHOLESALE AUSTRALIAN PROPERTY</a:t>
            </a:r>
            <a:r>
              <a:rPr dirty="0" spc="-10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FUND</a:t>
            </a:r>
          </a:p>
          <a:p>
            <a:pPr marL="12700">
              <a:lnSpc>
                <a:spcPts val="2050"/>
              </a:lnSpc>
            </a:pP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IS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AN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EFFECTIVE </a:t>
            </a:r>
            <a:r>
              <a:rPr dirty="0" sz="2000" spc="-75" b="0">
                <a:solidFill>
                  <a:srgbClr val="0075AD"/>
                </a:solidFill>
                <a:latin typeface="Arial"/>
                <a:cs typeface="Arial"/>
              </a:rPr>
              <a:t>WAY </a:t>
            </a:r>
            <a:r>
              <a:rPr dirty="0" sz="2000" spc="-20" b="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ACCESS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DIRECT</a:t>
            </a:r>
            <a:r>
              <a:rPr dirty="0" sz="2000" spc="-254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PROPERTY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187" y="6565543"/>
            <a:ext cx="86106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91664" algn="l"/>
              </a:tabLst>
            </a:pPr>
            <a:r>
              <a:rPr dirty="0" sz="700" spc="-5">
                <a:latin typeface="Arial"/>
                <a:cs typeface="Arial"/>
              </a:rPr>
              <a:t>* Applies to </a:t>
            </a:r>
            <a:r>
              <a:rPr dirty="0" sz="700" spc="-10">
                <a:latin typeface="Arial"/>
                <a:cs typeface="Arial"/>
              </a:rPr>
              <a:t>drawn debt </a:t>
            </a:r>
            <a:r>
              <a:rPr dirty="0" sz="700" spc="-5">
                <a:latin typeface="Arial"/>
                <a:cs typeface="Arial"/>
              </a:rPr>
              <a:t>as at 31 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	</a:t>
            </a:r>
            <a:r>
              <a:rPr dirty="0" sz="700" spc="-5">
                <a:latin typeface="Arial"/>
                <a:cs typeface="Arial"/>
              </a:rPr>
              <a:t>**Note, </a:t>
            </a:r>
            <a:r>
              <a:rPr dirty="0" sz="700" spc="-10">
                <a:latin typeface="Arial"/>
                <a:cs typeface="Arial"/>
              </a:rPr>
              <a:t>the </a:t>
            </a:r>
            <a:r>
              <a:rPr dirty="0" sz="700" spc="-5">
                <a:latin typeface="Arial"/>
                <a:cs typeface="Arial"/>
              </a:rPr>
              <a:t>constitution </a:t>
            </a:r>
            <a:r>
              <a:rPr dirty="0" sz="700" spc="-10">
                <a:latin typeface="Arial"/>
                <a:cs typeface="Arial"/>
              </a:rPr>
              <a:t>allows withdrawal requests </a:t>
            </a:r>
            <a:r>
              <a:rPr dirty="0" sz="700" spc="-5">
                <a:latin typeface="Arial"/>
                <a:cs typeface="Arial"/>
              </a:rPr>
              <a:t>to be paid </a:t>
            </a:r>
            <a:r>
              <a:rPr dirty="0" sz="700" spc="-10">
                <a:latin typeface="Arial"/>
                <a:cs typeface="Arial"/>
              </a:rPr>
              <a:t>within </a:t>
            </a:r>
            <a:r>
              <a:rPr dirty="0" sz="700" spc="-5">
                <a:latin typeface="Arial"/>
                <a:cs typeface="Arial"/>
              </a:rPr>
              <a:t>12 </a:t>
            </a:r>
            <a:r>
              <a:rPr dirty="0" sz="700" spc="-10">
                <a:latin typeface="Arial"/>
                <a:cs typeface="Arial"/>
              </a:rPr>
              <a:t>months </a:t>
            </a:r>
            <a:r>
              <a:rPr dirty="0" sz="700" spc="-5">
                <a:latin typeface="Arial"/>
                <a:cs typeface="Arial"/>
              </a:rPr>
              <a:t>or </a:t>
            </a:r>
            <a:r>
              <a:rPr dirty="0" sz="700" spc="-10">
                <a:latin typeface="Arial"/>
                <a:cs typeface="Arial"/>
              </a:rPr>
              <a:t>longer </a:t>
            </a:r>
            <a:r>
              <a:rPr dirty="0" sz="700" spc="-5">
                <a:latin typeface="Arial"/>
                <a:cs typeface="Arial"/>
              </a:rPr>
              <a:t>in some circumstances. </a:t>
            </a:r>
            <a:r>
              <a:rPr dirty="0" sz="700" spc="-10">
                <a:latin typeface="Arial"/>
                <a:cs typeface="Arial"/>
              </a:rPr>
              <a:t>Quarterly withdrawals are currently capped </a:t>
            </a:r>
            <a:r>
              <a:rPr dirty="0" sz="700" spc="-5">
                <a:latin typeface="Arial"/>
                <a:cs typeface="Arial"/>
              </a:rPr>
              <a:t>at </a:t>
            </a:r>
            <a:r>
              <a:rPr dirty="0" sz="700" spc="-10">
                <a:latin typeface="Arial"/>
                <a:cs typeface="Arial"/>
              </a:rPr>
              <a:t>5% </a:t>
            </a:r>
            <a:r>
              <a:rPr dirty="0" sz="700" spc="-5">
                <a:latin typeface="Arial"/>
                <a:cs typeface="Arial"/>
              </a:rPr>
              <a:t>of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NAV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85915" y="3137916"/>
            <a:ext cx="144779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85915" y="3409188"/>
            <a:ext cx="144779" cy="143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85915" y="3668267"/>
            <a:ext cx="144779" cy="144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76771" y="3939540"/>
            <a:ext cx="144779" cy="1432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76771" y="4308347"/>
            <a:ext cx="144779" cy="1432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85915" y="4668011"/>
            <a:ext cx="144779" cy="1432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95059" y="5036820"/>
            <a:ext cx="143255" cy="1432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95059" y="5387340"/>
            <a:ext cx="143255" cy="1447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87440" y="5756147"/>
            <a:ext cx="144779" cy="1447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95059" y="6128003"/>
            <a:ext cx="143255" cy="1432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17520" y="6102096"/>
            <a:ext cx="144780" cy="1432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17520" y="3137916"/>
            <a:ext cx="144780" cy="1447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08376" y="3381755"/>
            <a:ext cx="144780" cy="1447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17520" y="3683508"/>
            <a:ext cx="144780" cy="1447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08376" y="3945635"/>
            <a:ext cx="144780" cy="1447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08376" y="4666488"/>
            <a:ext cx="144780" cy="1447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08376" y="5036820"/>
            <a:ext cx="144780" cy="1447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17520" y="5396484"/>
            <a:ext cx="144780" cy="1432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08376" y="5779008"/>
            <a:ext cx="144780" cy="1432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" y="0"/>
            <a:ext cx="989076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3" y="2529839"/>
            <a:ext cx="9904730" cy="1797050"/>
          </a:xfrm>
          <a:custGeom>
            <a:avLst/>
            <a:gdLst/>
            <a:ahLst/>
            <a:cxnLst/>
            <a:rect l="l" t="t" r="r" b="b"/>
            <a:pathLst>
              <a:path w="9904730" h="1797050">
                <a:moveTo>
                  <a:pt x="0" y="1796795"/>
                </a:moveTo>
                <a:lnTo>
                  <a:pt x="9904488" y="1796795"/>
                </a:lnTo>
                <a:lnTo>
                  <a:pt x="9904488" y="0"/>
                </a:lnTo>
                <a:lnTo>
                  <a:pt x="0" y="0"/>
                </a:lnTo>
                <a:lnTo>
                  <a:pt x="0" y="1796795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1137" y="2756866"/>
            <a:ext cx="23602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/>
              <a:t>SUMMARY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4032503" y="3940302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 h="0">
                <a:moveTo>
                  <a:pt x="0" y="0"/>
                </a:moveTo>
                <a:lnTo>
                  <a:pt x="5457444" y="0"/>
                </a:lnTo>
              </a:path>
            </a:pathLst>
          </a:custGeom>
          <a:ln w="1676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5894070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THE FUND HAS BEEN</a:t>
            </a:r>
            <a:r>
              <a:rPr dirty="0" spc="3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45" b="1">
                <a:solidFill>
                  <a:srgbClr val="0075AD"/>
                </a:solidFill>
                <a:latin typeface="Arial"/>
                <a:cs typeface="Arial"/>
              </a:rPr>
              <a:t>RATED</a:t>
            </a:r>
          </a:p>
          <a:p>
            <a:pPr marL="12700">
              <a:lnSpc>
                <a:spcPts val="2050"/>
              </a:lnSpc>
            </a:pP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BY TWO 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INDEPENDENT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RESEARCHER</a:t>
            </a:r>
            <a:r>
              <a:rPr dirty="0" sz="2000" spc="-10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0075AD"/>
                </a:solidFill>
                <a:latin typeface="Arial"/>
                <a:cs typeface="Arial"/>
              </a:rPr>
              <a:t>HOUSES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496" y="4998952"/>
            <a:ext cx="9154160" cy="1731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84455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The </a:t>
            </a:r>
            <a:r>
              <a:rPr dirty="0" sz="700" spc="-10">
                <a:latin typeface="Arial"/>
                <a:cs typeface="Arial"/>
              </a:rPr>
              <a:t>Lonsec </a:t>
            </a:r>
            <a:r>
              <a:rPr dirty="0" sz="700" spc="-5">
                <a:latin typeface="Arial"/>
                <a:cs typeface="Arial"/>
              </a:rPr>
              <a:t>Rating </a:t>
            </a:r>
            <a:r>
              <a:rPr dirty="0" sz="700" spc="-10">
                <a:latin typeface="Arial"/>
                <a:cs typeface="Arial"/>
              </a:rPr>
              <a:t>(assigned </a:t>
            </a:r>
            <a:r>
              <a:rPr dirty="0" sz="700" spc="-5">
                <a:latin typeface="Arial"/>
                <a:cs typeface="Arial"/>
              </a:rPr>
              <a:t>December </a:t>
            </a:r>
            <a:r>
              <a:rPr dirty="0" sz="700" spc="-10">
                <a:latin typeface="Arial"/>
                <a:cs typeface="Arial"/>
              </a:rPr>
              <a:t>2017) presented </a:t>
            </a:r>
            <a:r>
              <a:rPr dirty="0" sz="700" spc="-5">
                <a:latin typeface="Arial"/>
                <a:cs typeface="Arial"/>
              </a:rPr>
              <a:t>in this </a:t>
            </a:r>
            <a:r>
              <a:rPr dirty="0" sz="700" spc="-10">
                <a:latin typeface="Arial"/>
                <a:cs typeface="Arial"/>
              </a:rPr>
              <a:t>document </a:t>
            </a:r>
            <a:r>
              <a:rPr dirty="0" sz="700" spc="-5">
                <a:latin typeface="Arial"/>
                <a:cs typeface="Arial"/>
              </a:rPr>
              <a:t>is published by </a:t>
            </a:r>
            <a:r>
              <a:rPr dirty="0" sz="700" spc="-10">
                <a:latin typeface="Arial"/>
                <a:cs typeface="Arial"/>
              </a:rPr>
              <a:t>Lonsec Research </a:t>
            </a:r>
            <a:r>
              <a:rPr dirty="0" sz="700" spc="-5">
                <a:latin typeface="Arial"/>
                <a:cs typeface="Arial"/>
              </a:rPr>
              <a:t>Pty </a:t>
            </a:r>
            <a:r>
              <a:rPr dirty="0" sz="700" spc="-10">
                <a:latin typeface="Arial"/>
                <a:cs typeface="Arial"/>
              </a:rPr>
              <a:t>Ltd </a:t>
            </a:r>
            <a:r>
              <a:rPr dirty="0" sz="700" spc="-5">
                <a:latin typeface="Arial"/>
                <a:cs typeface="Arial"/>
              </a:rPr>
              <a:t>ABN 11 </a:t>
            </a:r>
            <a:r>
              <a:rPr dirty="0" sz="700" spc="-10">
                <a:latin typeface="Arial"/>
                <a:cs typeface="Arial"/>
              </a:rPr>
              <a:t>151 658 561 </a:t>
            </a:r>
            <a:r>
              <a:rPr dirty="0" sz="700" spc="-5">
                <a:latin typeface="Arial"/>
                <a:cs typeface="Arial"/>
              </a:rPr>
              <a:t>AFSL </a:t>
            </a:r>
            <a:r>
              <a:rPr dirty="0" sz="700" spc="-10">
                <a:latin typeface="Arial"/>
                <a:cs typeface="Arial"/>
              </a:rPr>
              <a:t>421445. </a:t>
            </a:r>
            <a:r>
              <a:rPr dirty="0" sz="700" spc="-5">
                <a:latin typeface="Arial"/>
                <a:cs typeface="Arial"/>
              </a:rPr>
              <a:t>The Rating is a “class service” </a:t>
            </a:r>
            <a:r>
              <a:rPr dirty="0" sz="700" spc="-10">
                <a:latin typeface="Arial"/>
                <a:cs typeface="Arial"/>
              </a:rPr>
              <a:t>(as defined </a:t>
            </a:r>
            <a:r>
              <a:rPr dirty="0" sz="700" spc="-5">
                <a:latin typeface="Arial"/>
                <a:cs typeface="Arial"/>
              </a:rPr>
              <a:t>in </a:t>
            </a:r>
            <a:r>
              <a:rPr dirty="0" sz="700" spc="-10">
                <a:latin typeface="Arial"/>
                <a:cs typeface="Arial"/>
              </a:rPr>
              <a:t>the Financial </a:t>
            </a:r>
            <a:r>
              <a:rPr dirty="0" sz="700" spc="-5">
                <a:latin typeface="Arial"/>
                <a:cs typeface="Arial"/>
              </a:rPr>
              <a:t>Advisers Act </a:t>
            </a:r>
            <a:r>
              <a:rPr dirty="0" sz="700" spc="-10">
                <a:latin typeface="Arial"/>
                <a:cs typeface="Arial"/>
              </a:rPr>
              <a:t>2008 </a:t>
            </a:r>
            <a:r>
              <a:rPr dirty="0" sz="700" spc="16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(NZ)) </a:t>
            </a:r>
            <a:r>
              <a:rPr dirty="0" sz="700" spc="-5">
                <a:latin typeface="Arial"/>
                <a:cs typeface="Arial"/>
              </a:rPr>
              <a:t>or is limited to </a:t>
            </a:r>
            <a:r>
              <a:rPr dirty="0" sz="700" spc="-10">
                <a:latin typeface="Arial"/>
                <a:cs typeface="Arial"/>
              </a:rPr>
              <a:t>“General </a:t>
            </a:r>
            <a:r>
              <a:rPr dirty="0" sz="700" spc="-5">
                <a:latin typeface="Arial"/>
                <a:cs typeface="Arial"/>
              </a:rPr>
              <a:t>Advice” </a:t>
            </a:r>
            <a:r>
              <a:rPr dirty="0" sz="700" spc="-10">
                <a:latin typeface="Arial"/>
                <a:cs typeface="Arial"/>
              </a:rPr>
              <a:t>and based </a:t>
            </a:r>
            <a:r>
              <a:rPr dirty="0" sz="700" spc="-5">
                <a:latin typeface="Arial"/>
                <a:cs typeface="Arial"/>
              </a:rPr>
              <a:t>solely on consideration of </a:t>
            </a:r>
            <a:r>
              <a:rPr dirty="0" sz="700" spc="-10">
                <a:latin typeface="Arial"/>
                <a:cs typeface="Arial"/>
              </a:rPr>
              <a:t>the </a:t>
            </a:r>
            <a:r>
              <a:rPr dirty="0" sz="700" spc="-5">
                <a:latin typeface="Arial"/>
                <a:cs typeface="Arial"/>
              </a:rPr>
              <a:t>investment merits of </a:t>
            </a:r>
            <a:r>
              <a:rPr dirty="0" sz="700" spc="-10">
                <a:latin typeface="Arial"/>
                <a:cs typeface="Arial"/>
              </a:rPr>
              <a:t>the </a:t>
            </a:r>
            <a:r>
              <a:rPr dirty="0" sz="700" spc="-5">
                <a:latin typeface="Arial"/>
                <a:cs typeface="Arial"/>
              </a:rPr>
              <a:t>financial </a:t>
            </a:r>
            <a:r>
              <a:rPr dirty="0" sz="700" spc="-10">
                <a:latin typeface="Arial"/>
                <a:cs typeface="Arial"/>
              </a:rPr>
              <a:t>product(s). In </a:t>
            </a:r>
            <a:r>
              <a:rPr dirty="0" sz="700" spc="-5">
                <a:latin typeface="Arial"/>
                <a:cs typeface="Arial"/>
              </a:rPr>
              <a:t>New </a:t>
            </a:r>
            <a:r>
              <a:rPr dirty="0" sz="700" spc="-10">
                <a:latin typeface="Arial"/>
                <a:cs typeface="Arial"/>
              </a:rPr>
              <a:t>Zealand </a:t>
            </a:r>
            <a:r>
              <a:rPr dirty="0" sz="700" spc="-5">
                <a:latin typeface="Arial"/>
                <a:cs typeface="Arial"/>
              </a:rPr>
              <a:t>it must only be </a:t>
            </a:r>
            <a:r>
              <a:rPr dirty="0" sz="700" spc="-10">
                <a:latin typeface="Arial"/>
                <a:cs typeface="Arial"/>
              </a:rPr>
              <a:t>provided </a:t>
            </a:r>
            <a:r>
              <a:rPr dirty="0" sz="700" spc="-5">
                <a:latin typeface="Arial"/>
                <a:cs typeface="Arial"/>
              </a:rPr>
              <a:t>to </a:t>
            </a:r>
            <a:r>
              <a:rPr dirty="0" sz="700" spc="-10">
                <a:latin typeface="Arial"/>
                <a:cs typeface="Arial"/>
              </a:rPr>
              <a:t>“wholesale </a:t>
            </a:r>
            <a:r>
              <a:rPr dirty="0" sz="700" spc="-5">
                <a:latin typeface="Arial"/>
                <a:cs typeface="Arial"/>
              </a:rPr>
              <a:t>clients” </a:t>
            </a:r>
            <a:r>
              <a:rPr dirty="0" sz="700" spc="-10">
                <a:latin typeface="Arial"/>
                <a:cs typeface="Arial"/>
              </a:rPr>
              <a:t>(as defined </a:t>
            </a:r>
            <a:r>
              <a:rPr dirty="0" sz="700" spc="-5">
                <a:latin typeface="Arial"/>
                <a:cs typeface="Arial"/>
              </a:rPr>
              <a:t>in </a:t>
            </a:r>
            <a:r>
              <a:rPr dirty="0" sz="700" spc="-10">
                <a:latin typeface="Arial"/>
                <a:cs typeface="Arial"/>
              </a:rPr>
              <a:t>the Financial </a:t>
            </a:r>
            <a:r>
              <a:rPr dirty="0" sz="700" spc="-5">
                <a:latin typeface="Arial"/>
                <a:cs typeface="Arial"/>
              </a:rPr>
              <a:t>Advisers Act  </a:t>
            </a:r>
            <a:r>
              <a:rPr dirty="0" sz="700" spc="-10">
                <a:latin typeface="Arial"/>
                <a:cs typeface="Arial"/>
              </a:rPr>
              <a:t>2008 (NZ)). </a:t>
            </a:r>
            <a:r>
              <a:rPr dirty="0" sz="700" spc="-5">
                <a:latin typeface="Arial"/>
                <a:cs typeface="Arial"/>
              </a:rPr>
              <a:t>Past </a:t>
            </a:r>
            <a:r>
              <a:rPr dirty="0" sz="700" spc="-10">
                <a:latin typeface="Arial"/>
                <a:cs typeface="Arial"/>
              </a:rPr>
              <a:t>performance information </a:t>
            </a:r>
            <a:r>
              <a:rPr dirty="0" sz="700" spc="-5">
                <a:latin typeface="Arial"/>
                <a:cs typeface="Arial"/>
              </a:rPr>
              <a:t>is for illustrative </a:t>
            </a:r>
            <a:r>
              <a:rPr dirty="0" sz="700" spc="-10">
                <a:latin typeface="Arial"/>
                <a:cs typeface="Arial"/>
              </a:rPr>
              <a:t>purposes </a:t>
            </a:r>
            <a:r>
              <a:rPr dirty="0" sz="700" spc="-5">
                <a:latin typeface="Arial"/>
                <a:cs typeface="Arial"/>
              </a:rPr>
              <a:t>only </a:t>
            </a:r>
            <a:r>
              <a:rPr dirty="0" sz="700" spc="-10">
                <a:latin typeface="Arial"/>
                <a:cs typeface="Arial"/>
              </a:rPr>
              <a:t>and </a:t>
            </a:r>
            <a:r>
              <a:rPr dirty="0" sz="700" spc="-5">
                <a:latin typeface="Arial"/>
                <a:cs typeface="Arial"/>
              </a:rPr>
              <a:t>is </a:t>
            </a:r>
            <a:r>
              <a:rPr dirty="0" sz="700" spc="-10">
                <a:latin typeface="Arial"/>
                <a:cs typeface="Arial"/>
              </a:rPr>
              <a:t>not </a:t>
            </a:r>
            <a:r>
              <a:rPr dirty="0" sz="700" spc="-5">
                <a:latin typeface="Arial"/>
                <a:cs typeface="Arial"/>
              </a:rPr>
              <a:t>indicative of </a:t>
            </a:r>
            <a:r>
              <a:rPr dirty="0" sz="700" spc="-10">
                <a:latin typeface="Arial"/>
                <a:cs typeface="Arial"/>
              </a:rPr>
              <a:t>future performance. It </a:t>
            </a:r>
            <a:r>
              <a:rPr dirty="0" sz="700" spc="-5">
                <a:latin typeface="Arial"/>
                <a:cs typeface="Arial"/>
              </a:rPr>
              <a:t>is </a:t>
            </a:r>
            <a:r>
              <a:rPr dirty="0" sz="700" spc="-10">
                <a:latin typeface="Arial"/>
                <a:cs typeface="Arial"/>
              </a:rPr>
              <a:t>not </a:t>
            </a:r>
            <a:r>
              <a:rPr dirty="0" sz="700" spc="-5">
                <a:latin typeface="Arial"/>
                <a:cs typeface="Arial"/>
              </a:rPr>
              <a:t>a </a:t>
            </a:r>
            <a:r>
              <a:rPr dirty="0" sz="700" spc="-10">
                <a:latin typeface="Arial"/>
                <a:cs typeface="Arial"/>
              </a:rPr>
              <a:t>recommendation </a:t>
            </a:r>
            <a:r>
              <a:rPr dirty="0" sz="700" spc="-5">
                <a:latin typeface="Arial"/>
                <a:cs typeface="Arial"/>
              </a:rPr>
              <a:t>to </a:t>
            </a:r>
            <a:r>
              <a:rPr dirty="0" sz="700" spc="-10">
                <a:latin typeface="Arial"/>
                <a:cs typeface="Arial"/>
              </a:rPr>
              <a:t>purchase, </a:t>
            </a:r>
            <a:r>
              <a:rPr dirty="0" sz="700" spc="-5">
                <a:latin typeface="Arial"/>
                <a:cs typeface="Arial"/>
              </a:rPr>
              <a:t>sell or hold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Capital’s </a:t>
            </a:r>
            <a:r>
              <a:rPr dirty="0" sz="700" spc="-10">
                <a:latin typeface="Arial"/>
                <a:cs typeface="Arial"/>
              </a:rPr>
              <a:t>product(s), and </a:t>
            </a:r>
            <a:r>
              <a:rPr dirty="0" sz="700" spc="-15">
                <a:latin typeface="Arial"/>
                <a:cs typeface="Arial"/>
              </a:rPr>
              <a:t>you </a:t>
            </a:r>
            <a:r>
              <a:rPr dirty="0" sz="700" spc="-5">
                <a:latin typeface="Arial"/>
                <a:cs typeface="Arial"/>
              </a:rPr>
              <a:t>should seek </a:t>
            </a:r>
            <a:r>
              <a:rPr dirty="0" sz="700" spc="-10">
                <a:latin typeface="Arial"/>
                <a:cs typeface="Arial"/>
              </a:rPr>
              <a:t>independent  </a:t>
            </a:r>
            <a:r>
              <a:rPr dirty="0" sz="700" spc="-5">
                <a:latin typeface="Arial"/>
                <a:cs typeface="Arial"/>
              </a:rPr>
              <a:t>financial advice </a:t>
            </a:r>
            <a:r>
              <a:rPr dirty="0" sz="700" spc="-10">
                <a:latin typeface="Arial"/>
                <a:cs typeface="Arial"/>
              </a:rPr>
              <a:t>before </a:t>
            </a:r>
            <a:r>
              <a:rPr dirty="0" sz="700" spc="-5">
                <a:latin typeface="Arial"/>
                <a:cs typeface="Arial"/>
              </a:rPr>
              <a:t>investing in this product(s). The Rating is subject to </a:t>
            </a:r>
            <a:r>
              <a:rPr dirty="0" sz="700" spc="-10">
                <a:latin typeface="Arial"/>
                <a:cs typeface="Arial"/>
              </a:rPr>
              <a:t>change without </a:t>
            </a:r>
            <a:r>
              <a:rPr dirty="0" sz="700" spc="-5">
                <a:latin typeface="Arial"/>
                <a:cs typeface="Arial"/>
              </a:rPr>
              <a:t>notice </a:t>
            </a:r>
            <a:r>
              <a:rPr dirty="0" sz="700" spc="-10">
                <a:latin typeface="Arial"/>
                <a:cs typeface="Arial"/>
              </a:rPr>
              <a:t>and Lonsec </a:t>
            </a:r>
            <a:r>
              <a:rPr dirty="0" sz="700" spc="-5">
                <a:latin typeface="Arial"/>
                <a:cs typeface="Arial"/>
              </a:rPr>
              <a:t>assumes no </a:t>
            </a:r>
            <a:r>
              <a:rPr dirty="0" sz="700" spc="-10">
                <a:latin typeface="Arial"/>
                <a:cs typeface="Arial"/>
              </a:rPr>
              <a:t>obligation </a:t>
            </a:r>
            <a:r>
              <a:rPr dirty="0" sz="700" spc="-5">
                <a:latin typeface="Arial"/>
                <a:cs typeface="Arial"/>
              </a:rPr>
              <a:t>to </a:t>
            </a:r>
            <a:r>
              <a:rPr dirty="0" sz="700" spc="-10">
                <a:latin typeface="Arial"/>
                <a:cs typeface="Arial"/>
              </a:rPr>
              <a:t>update the </a:t>
            </a:r>
            <a:r>
              <a:rPr dirty="0" sz="700" spc="-5">
                <a:latin typeface="Arial"/>
                <a:cs typeface="Arial"/>
              </a:rPr>
              <a:t>relevant </a:t>
            </a:r>
            <a:r>
              <a:rPr dirty="0" sz="700" spc="-10">
                <a:latin typeface="Arial"/>
                <a:cs typeface="Arial"/>
              </a:rPr>
              <a:t>document(s) following </a:t>
            </a:r>
            <a:r>
              <a:rPr dirty="0" sz="700" spc="-5">
                <a:latin typeface="Arial"/>
                <a:cs typeface="Arial"/>
              </a:rPr>
              <a:t>publication. </a:t>
            </a:r>
            <a:r>
              <a:rPr dirty="0" sz="700" spc="-10">
                <a:latin typeface="Arial"/>
                <a:cs typeface="Arial"/>
              </a:rPr>
              <a:t>Lonsec </a:t>
            </a:r>
            <a:r>
              <a:rPr dirty="0" sz="700" spc="-5">
                <a:latin typeface="Arial"/>
                <a:cs typeface="Arial"/>
              </a:rPr>
              <a:t>receives a </a:t>
            </a:r>
            <a:r>
              <a:rPr dirty="0" sz="700" spc="-10">
                <a:latin typeface="Arial"/>
                <a:cs typeface="Arial"/>
              </a:rPr>
              <a:t>fee from the Fund  Manager </a:t>
            </a:r>
            <a:r>
              <a:rPr dirty="0" sz="700" spc="-5">
                <a:latin typeface="Arial"/>
                <a:cs typeface="Arial"/>
              </a:rPr>
              <a:t>for </a:t>
            </a:r>
            <a:r>
              <a:rPr dirty="0" sz="700" spc="-10">
                <a:latin typeface="Arial"/>
                <a:cs typeface="Arial"/>
              </a:rPr>
              <a:t>researching the product(s) </a:t>
            </a:r>
            <a:r>
              <a:rPr dirty="0" sz="700" spc="-5">
                <a:latin typeface="Arial"/>
                <a:cs typeface="Arial"/>
              </a:rPr>
              <a:t>using comprehensive </a:t>
            </a:r>
            <a:r>
              <a:rPr dirty="0" sz="700" spc="-10">
                <a:latin typeface="Arial"/>
                <a:cs typeface="Arial"/>
              </a:rPr>
              <a:t>and </a:t>
            </a:r>
            <a:r>
              <a:rPr dirty="0" sz="700" spc="-5">
                <a:latin typeface="Arial"/>
                <a:cs typeface="Arial"/>
              </a:rPr>
              <a:t>objective criteria. </a:t>
            </a:r>
            <a:r>
              <a:rPr dirty="0" sz="700" spc="-10">
                <a:latin typeface="Arial"/>
                <a:cs typeface="Arial"/>
              </a:rPr>
              <a:t>For further information regarding </a:t>
            </a:r>
            <a:r>
              <a:rPr dirty="0" sz="700" spc="-5">
                <a:latin typeface="Arial"/>
                <a:cs typeface="Arial"/>
              </a:rPr>
              <a:t>Lonsec’s Ratings </a:t>
            </a:r>
            <a:r>
              <a:rPr dirty="0" sz="700" spc="-10">
                <a:latin typeface="Arial"/>
                <a:cs typeface="Arial"/>
              </a:rPr>
              <a:t>methodology, </a:t>
            </a:r>
            <a:r>
              <a:rPr dirty="0" sz="700" spc="-5">
                <a:latin typeface="Arial"/>
                <a:cs typeface="Arial"/>
              </a:rPr>
              <a:t>please </a:t>
            </a:r>
            <a:r>
              <a:rPr dirty="0" sz="700" spc="-10">
                <a:latin typeface="Arial"/>
                <a:cs typeface="Arial"/>
              </a:rPr>
              <a:t>refer </a:t>
            </a:r>
            <a:r>
              <a:rPr dirty="0" sz="700" spc="-5">
                <a:latin typeface="Arial"/>
                <a:cs typeface="Arial"/>
              </a:rPr>
              <a:t>to </a:t>
            </a:r>
            <a:r>
              <a:rPr dirty="0" sz="700" spc="-10">
                <a:latin typeface="Arial"/>
                <a:cs typeface="Arial"/>
              </a:rPr>
              <a:t>our website </a:t>
            </a:r>
            <a:r>
              <a:rPr dirty="0" sz="700" spc="-5">
                <a:latin typeface="Arial"/>
                <a:cs typeface="Arial"/>
              </a:rPr>
              <a:t>at:  </a:t>
            </a:r>
            <a:r>
              <a:rPr dirty="0" u="sng" sz="700" spc="-5">
                <a:solidFill>
                  <a:srgbClr val="005493"/>
                </a:solidFill>
                <a:uFill>
                  <a:solidFill>
                    <a:srgbClr val="005493"/>
                  </a:solidFill>
                </a:uFill>
                <a:latin typeface="Arial"/>
                <a:cs typeface="Arial"/>
                <a:hlinkClick r:id="rId2"/>
              </a:rPr>
              <a:t>http://www.beyond.lonsec.com.au/intelligence/lonsec-ratings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41275">
              <a:lnSpc>
                <a:spcPct val="100000"/>
              </a:lnSpc>
            </a:pPr>
            <a:r>
              <a:rPr dirty="0" sz="700" spc="-5">
                <a:latin typeface="Arial"/>
                <a:cs typeface="Arial"/>
              </a:rPr>
              <a:t>The </a:t>
            </a:r>
            <a:r>
              <a:rPr dirty="0" sz="700" spc="-10">
                <a:latin typeface="Arial"/>
                <a:cs typeface="Arial"/>
              </a:rPr>
              <a:t>Zenith Investment Partners (“Zenith”) </a:t>
            </a:r>
            <a:r>
              <a:rPr dirty="0" sz="700" spc="-5">
                <a:latin typeface="Arial"/>
                <a:cs typeface="Arial"/>
              </a:rPr>
              <a:t>Australian </a:t>
            </a:r>
            <a:r>
              <a:rPr dirty="0" sz="700" spc="-10">
                <a:latin typeface="Arial"/>
                <a:cs typeface="Arial"/>
              </a:rPr>
              <a:t>Financial </a:t>
            </a:r>
            <a:r>
              <a:rPr dirty="0" sz="700" spc="-5">
                <a:latin typeface="Arial"/>
                <a:cs typeface="Arial"/>
              </a:rPr>
              <a:t>Services License No. </a:t>
            </a:r>
            <a:r>
              <a:rPr dirty="0" sz="700" spc="-10">
                <a:latin typeface="Arial"/>
                <a:cs typeface="Arial"/>
              </a:rPr>
              <a:t>226872 rating </a:t>
            </a:r>
            <a:r>
              <a:rPr dirty="0" sz="700" spc="-5">
                <a:latin typeface="Arial"/>
                <a:cs typeface="Arial"/>
              </a:rPr>
              <a:t>(assigned </a:t>
            </a:r>
            <a:r>
              <a:rPr dirty="0" sz="700" spc="-10">
                <a:latin typeface="Arial"/>
                <a:cs typeface="Arial"/>
              </a:rPr>
              <a:t>February 2018) referred </a:t>
            </a:r>
            <a:r>
              <a:rPr dirty="0" sz="700" spc="-5">
                <a:latin typeface="Arial"/>
                <a:cs typeface="Arial"/>
              </a:rPr>
              <a:t>to in this </a:t>
            </a:r>
            <a:r>
              <a:rPr dirty="0" sz="700" spc="-10">
                <a:latin typeface="Arial"/>
                <a:cs typeface="Arial"/>
              </a:rPr>
              <a:t>document </a:t>
            </a:r>
            <a:r>
              <a:rPr dirty="0" sz="700" spc="-5">
                <a:latin typeface="Arial"/>
                <a:cs typeface="Arial"/>
              </a:rPr>
              <a:t>is limited to </a:t>
            </a:r>
            <a:r>
              <a:rPr dirty="0" sz="700" spc="-10">
                <a:latin typeface="Arial"/>
                <a:cs typeface="Arial"/>
              </a:rPr>
              <a:t>“General </a:t>
            </a:r>
            <a:r>
              <a:rPr dirty="0" sz="700" spc="-5">
                <a:latin typeface="Arial"/>
                <a:cs typeface="Arial"/>
              </a:rPr>
              <a:t>Advice” </a:t>
            </a:r>
            <a:r>
              <a:rPr dirty="0" sz="700" spc="-10">
                <a:latin typeface="Arial"/>
                <a:cs typeface="Arial"/>
              </a:rPr>
              <a:t>(as defined </a:t>
            </a:r>
            <a:r>
              <a:rPr dirty="0" sz="700" spc="-5">
                <a:latin typeface="Arial"/>
                <a:cs typeface="Arial"/>
              </a:rPr>
              <a:t>by </a:t>
            </a:r>
            <a:r>
              <a:rPr dirty="0" sz="700" spc="-10">
                <a:latin typeface="Arial"/>
                <a:cs typeface="Arial"/>
              </a:rPr>
              <a:t>the Corporations </a:t>
            </a:r>
            <a:r>
              <a:rPr dirty="0" sz="700" spc="-5">
                <a:latin typeface="Arial"/>
                <a:cs typeface="Arial"/>
              </a:rPr>
              <a:t>Act </a:t>
            </a:r>
            <a:r>
              <a:rPr dirty="0" sz="700" spc="-10">
                <a:latin typeface="Arial"/>
                <a:cs typeface="Arial"/>
              </a:rPr>
              <a:t>2001) for  </a:t>
            </a:r>
            <a:r>
              <a:rPr dirty="0" sz="700" spc="-5">
                <a:latin typeface="Arial"/>
                <a:cs typeface="Arial"/>
              </a:rPr>
              <a:t>Wholesale clients </a:t>
            </a:r>
            <a:r>
              <a:rPr dirty="0" sz="700" spc="-10">
                <a:latin typeface="Arial"/>
                <a:cs typeface="Arial"/>
              </a:rPr>
              <a:t>only. </a:t>
            </a:r>
            <a:r>
              <a:rPr dirty="0" sz="700" spc="-5">
                <a:latin typeface="Arial"/>
                <a:cs typeface="Arial"/>
              </a:rPr>
              <a:t>This advice </a:t>
            </a:r>
            <a:r>
              <a:rPr dirty="0" sz="700" spc="-10">
                <a:latin typeface="Arial"/>
                <a:cs typeface="Arial"/>
              </a:rPr>
              <a:t>has been prepared without </a:t>
            </a:r>
            <a:r>
              <a:rPr dirty="0" sz="700" spc="-5">
                <a:latin typeface="Arial"/>
                <a:cs typeface="Arial"/>
              </a:rPr>
              <a:t>taking into account </a:t>
            </a:r>
            <a:r>
              <a:rPr dirty="0" sz="700" spc="-10">
                <a:latin typeface="Arial"/>
                <a:cs typeface="Arial"/>
              </a:rPr>
              <a:t>the </a:t>
            </a:r>
            <a:r>
              <a:rPr dirty="0" sz="700" spc="-5">
                <a:latin typeface="Arial"/>
                <a:cs typeface="Arial"/>
              </a:rPr>
              <a:t>objectives, financial situation or </a:t>
            </a:r>
            <a:r>
              <a:rPr dirty="0" sz="700" spc="-10">
                <a:latin typeface="Arial"/>
                <a:cs typeface="Arial"/>
              </a:rPr>
              <a:t>needs of any </a:t>
            </a:r>
            <a:r>
              <a:rPr dirty="0" sz="700" spc="-5">
                <a:latin typeface="Arial"/>
                <a:cs typeface="Arial"/>
              </a:rPr>
              <a:t>individual. </a:t>
            </a:r>
            <a:r>
              <a:rPr dirty="0" sz="700" spc="-10">
                <a:latin typeface="Arial"/>
                <a:cs typeface="Arial"/>
              </a:rPr>
              <a:t>It </a:t>
            </a:r>
            <a:r>
              <a:rPr dirty="0" sz="700" spc="-5">
                <a:latin typeface="Arial"/>
                <a:cs typeface="Arial"/>
              </a:rPr>
              <a:t>is </a:t>
            </a:r>
            <a:r>
              <a:rPr dirty="0" sz="700" spc="-10">
                <a:latin typeface="Arial"/>
                <a:cs typeface="Arial"/>
              </a:rPr>
              <a:t>not </a:t>
            </a:r>
            <a:r>
              <a:rPr dirty="0" sz="700" spc="-5">
                <a:latin typeface="Arial"/>
                <a:cs typeface="Arial"/>
              </a:rPr>
              <a:t>a specific </a:t>
            </a:r>
            <a:r>
              <a:rPr dirty="0" sz="700" spc="-10">
                <a:latin typeface="Arial"/>
                <a:cs typeface="Arial"/>
              </a:rPr>
              <a:t>recommendation </a:t>
            </a:r>
            <a:r>
              <a:rPr dirty="0" sz="700" spc="-5">
                <a:latin typeface="Arial"/>
                <a:cs typeface="Arial"/>
              </a:rPr>
              <a:t>to </a:t>
            </a:r>
            <a:r>
              <a:rPr dirty="0" sz="700" spc="-10">
                <a:latin typeface="Arial"/>
                <a:cs typeface="Arial"/>
              </a:rPr>
              <a:t>purchase, </a:t>
            </a:r>
            <a:r>
              <a:rPr dirty="0" sz="700" spc="-5">
                <a:latin typeface="Arial"/>
                <a:cs typeface="Arial"/>
              </a:rPr>
              <a:t>sell or hold </a:t>
            </a:r>
            <a:r>
              <a:rPr dirty="0" sz="700" spc="-10">
                <a:latin typeface="Arial"/>
                <a:cs typeface="Arial"/>
              </a:rPr>
              <a:t>the </a:t>
            </a:r>
            <a:r>
              <a:rPr dirty="0" sz="700" spc="-5">
                <a:latin typeface="Arial"/>
                <a:cs typeface="Arial"/>
              </a:rPr>
              <a:t>relevant </a:t>
            </a:r>
            <a:r>
              <a:rPr dirty="0" sz="700" spc="-10">
                <a:latin typeface="Arial"/>
                <a:cs typeface="Arial"/>
              </a:rPr>
              <a:t>product(s). </a:t>
            </a:r>
            <a:r>
              <a:rPr dirty="0" sz="700" spc="16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Investors </a:t>
            </a:r>
            <a:r>
              <a:rPr dirty="0" sz="700" spc="-5">
                <a:latin typeface="Arial"/>
                <a:cs typeface="Arial"/>
              </a:rPr>
              <a:t>should seek </a:t>
            </a:r>
            <a:r>
              <a:rPr dirty="0" sz="700" spc="-10">
                <a:latin typeface="Arial"/>
                <a:cs typeface="Arial"/>
              </a:rPr>
              <a:t>independent </a:t>
            </a:r>
            <a:r>
              <a:rPr dirty="0" sz="700" spc="-5">
                <a:latin typeface="Arial"/>
                <a:cs typeface="Arial"/>
              </a:rPr>
              <a:t>financial advice </a:t>
            </a:r>
            <a:r>
              <a:rPr dirty="0" sz="700" spc="-10">
                <a:latin typeface="Arial"/>
                <a:cs typeface="Arial"/>
              </a:rPr>
              <a:t>before </a:t>
            </a:r>
            <a:r>
              <a:rPr dirty="0" sz="700" spc="-5">
                <a:latin typeface="Arial"/>
                <a:cs typeface="Arial"/>
              </a:rPr>
              <a:t>making an investment decision </a:t>
            </a:r>
            <a:r>
              <a:rPr dirty="0" sz="700" spc="-10">
                <a:latin typeface="Arial"/>
                <a:cs typeface="Arial"/>
              </a:rPr>
              <a:t>and </a:t>
            </a:r>
            <a:r>
              <a:rPr dirty="0" sz="700" spc="-5">
                <a:latin typeface="Arial"/>
                <a:cs typeface="Arial"/>
              </a:rPr>
              <a:t>should consider </a:t>
            </a:r>
            <a:r>
              <a:rPr dirty="0" sz="700" spc="-10">
                <a:latin typeface="Arial"/>
                <a:cs typeface="Arial"/>
              </a:rPr>
              <a:t>the appropriateness </a:t>
            </a:r>
            <a:r>
              <a:rPr dirty="0" sz="700" spc="-5">
                <a:latin typeface="Arial"/>
                <a:cs typeface="Arial"/>
              </a:rPr>
              <a:t>of this advice in light of their </a:t>
            </a:r>
            <a:r>
              <a:rPr dirty="0" sz="700" spc="-10">
                <a:latin typeface="Arial"/>
                <a:cs typeface="Arial"/>
              </a:rPr>
              <a:t>own </a:t>
            </a:r>
            <a:r>
              <a:rPr dirty="0" sz="700" spc="-5">
                <a:latin typeface="Arial"/>
                <a:cs typeface="Arial"/>
              </a:rPr>
              <a:t>objectives, </a:t>
            </a:r>
            <a:r>
              <a:rPr dirty="0" sz="700" spc="-10">
                <a:latin typeface="Arial"/>
                <a:cs typeface="Arial"/>
              </a:rPr>
              <a:t>financial </a:t>
            </a:r>
            <a:r>
              <a:rPr dirty="0" sz="700" spc="-5">
                <a:latin typeface="Arial"/>
                <a:cs typeface="Arial"/>
              </a:rPr>
              <a:t>situation </a:t>
            </a:r>
            <a:r>
              <a:rPr dirty="0" sz="700" spc="-10">
                <a:latin typeface="Arial"/>
                <a:cs typeface="Arial"/>
              </a:rPr>
              <a:t>and needs. Investors </a:t>
            </a:r>
            <a:r>
              <a:rPr dirty="0" sz="700" spc="-5">
                <a:latin typeface="Arial"/>
                <a:cs typeface="Arial"/>
              </a:rPr>
              <a:t>should </a:t>
            </a:r>
            <a:r>
              <a:rPr dirty="0" sz="700" spc="-10">
                <a:latin typeface="Arial"/>
                <a:cs typeface="Arial"/>
              </a:rPr>
              <a:t>obtain </a:t>
            </a:r>
            <a:r>
              <a:rPr dirty="0" sz="700" spc="-5">
                <a:latin typeface="Arial"/>
                <a:cs typeface="Arial"/>
              </a:rPr>
              <a:t>a  copy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of,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and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consider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the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PDS or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offer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document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before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making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any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decision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and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refer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to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the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full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Zenith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Product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Assessment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available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on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the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Zenith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website.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Zenith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usually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charges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the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product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issuer,</a:t>
            </a:r>
            <a:r>
              <a:rPr dirty="0" sz="700" spc="3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fund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manager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or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a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related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party 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to </a:t>
            </a:r>
            <a:r>
              <a:rPr dirty="0" sz="700" spc="-10">
                <a:latin typeface="Arial"/>
                <a:cs typeface="Arial"/>
              </a:rPr>
              <a:t>conduct Product </a:t>
            </a:r>
            <a:r>
              <a:rPr dirty="0" sz="700" spc="-5">
                <a:latin typeface="Arial"/>
                <a:cs typeface="Arial"/>
              </a:rPr>
              <a:t>Assessments. </a:t>
            </a:r>
            <a:r>
              <a:rPr dirty="0" sz="700" spc="-10">
                <a:latin typeface="Arial"/>
                <a:cs typeface="Arial"/>
              </a:rPr>
              <a:t>Full </a:t>
            </a:r>
            <a:r>
              <a:rPr dirty="0" sz="700" spc="-5">
                <a:latin typeface="Arial"/>
                <a:cs typeface="Arial"/>
              </a:rPr>
              <a:t>details </a:t>
            </a:r>
            <a:r>
              <a:rPr dirty="0" sz="700" spc="-10">
                <a:latin typeface="Arial"/>
                <a:cs typeface="Arial"/>
              </a:rPr>
              <a:t>regarding Zenith’s methodology, ratings </a:t>
            </a:r>
            <a:r>
              <a:rPr dirty="0" sz="700" spc="-5">
                <a:latin typeface="Arial"/>
                <a:cs typeface="Arial"/>
              </a:rPr>
              <a:t>definitions </a:t>
            </a:r>
            <a:r>
              <a:rPr dirty="0" sz="700" spc="-10">
                <a:latin typeface="Arial"/>
                <a:cs typeface="Arial"/>
              </a:rPr>
              <a:t>and regulatory</a:t>
            </a:r>
            <a:r>
              <a:rPr dirty="0" sz="700" spc="-3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compliance </a:t>
            </a:r>
            <a:r>
              <a:rPr dirty="0" sz="700" spc="-10">
                <a:latin typeface="Arial"/>
                <a:cs typeface="Arial"/>
              </a:rPr>
              <a:t>are </a:t>
            </a:r>
            <a:r>
              <a:rPr dirty="0" sz="700" spc="-5">
                <a:latin typeface="Arial"/>
                <a:cs typeface="Arial"/>
              </a:rPr>
              <a:t>available on </a:t>
            </a:r>
            <a:r>
              <a:rPr dirty="0" sz="700" spc="-10">
                <a:latin typeface="Arial"/>
                <a:cs typeface="Arial"/>
              </a:rPr>
              <a:t>our </a:t>
            </a:r>
            <a:r>
              <a:rPr dirty="0" sz="700" spc="-5">
                <a:latin typeface="Arial"/>
                <a:cs typeface="Arial"/>
              </a:rPr>
              <a:t>Product Assessment’s </a:t>
            </a:r>
            <a:r>
              <a:rPr dirty="0" sz="700" spc="-10">
                <a:latin typeface="Arial"/>
                <a:cs typeface="Arial"/>
              </a:rPr>
              <a:t>and at </a:t>
            </a:r>
            <a:r>
              <a:rPr dirty="0" u="sng" sz="700" spc="-5">
                <a:solidFill>
                  <a:srgbClr val="005493"/>
                </a:solidFill>
                <a:uFill>
                  <a:solidFill>
                    <a:srgbClr val="005493"/>
                  </a:solidFill>
                </a:uFill>
                <a:latin typeface="Arial"/>
                <a:cs typeface="Arial"/>
                <a:hlinkClick r:id="rId3"/>
              </a:rPr>
              <a:t>http://www.zenithpartners.com.au/RegulatoryGuidelines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53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7879" y="3683508"/>
            <a:ext cx="1656587" cy="1114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5802" y="1440779"/>
            <a:ext cx="4249420" cy="1497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Independent research</a:t>
            </a:r>
            <a:r>
              <a:rPr dirty="0" sz="1400" spc="-8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ratings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588645">
              <a:lnSpc>
                <a:spcPct val="100000"/>
              </a:lnSpc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Ratings by independent</a:t>
            </a:r>
            <a:r>
              <a:rPr dirty="0" sz="1400" spc="-8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researchers:</a:t>
            </a:r>
            <a:endParaRPr sz="1400">
              <a:latin typeface="Arial"/>
              <a:cs typeface="Arial"/>
            </a:endParaRPr>
          </a:p>
          <a:p>
            <a:pPr marL="736600" indent="-147955">
              <a:lnSpc>
                <a:spcPct val="100000"/>
              </a:lnSpc>
              <a:spcBef>
                <a:spcPts val="840"/>
              </a:spcBef>
              <a:buChar char="–"/>
              <a:tabLst>
                <a:tab pos="737235" algn="l"/>
              </a:tabLst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Lonsec: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Highly</a:t>
            </a:r>
            <a:r>
              <a:rPr dirty="0" sz="1400" spc="-6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Recommended</a:t>
            </a:r>
            <a:endParaRPr sz="1400">
              <a:latin typeface="Arial"/>
              <a:cs typeface="Arial"/>
            </a:endParaRPr>
          </a:p>
          <a:p>
            <a:pPr marL="736600" indent="-147955">
              <a:lnSpc>
                <a:spcPct val="100000"/>
              </a:lnSpc>
              <a:spcBef>
                <a:spcPts val="840"/>
              </a:spcBef>
              <a:buChar char="–"/>
              <a:tabLst>
                <a:tab pos="737235" algn="l"/>
              </a:tabLst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Zenith Investment Partners:</a:t>
            </a:r>
            <a:r>
              <a:rPr dirty="0" sz="1400" spc="-9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Recommended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980" y="2043684"/>
            <a:ext cx="379475" cy="356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57674" y="2082065"/>
            <a:ext cx="1398101" cy="1407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6395826"/>
            <a:ext cx="475996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Source: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AMP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Capital,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as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at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31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March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2018.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Returns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shown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before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tax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and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after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fees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and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assumes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income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is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reinvested.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187" y="6523818"/>
            <a:ext cx="56940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^ </a:t>
            </a:r>
            <a:r>
              <a:rPr dirty="0" sz="700" spc="-10">
                <a:latin typeface="Arial"/>
                <a:cs typeface="Arial"/>
              </a:rPr>
              <a:t>Inception date </a:t>
            </a:r>
            <a:r>
              <a:rPr dirty="0" sz="700" spc="-5">
                <a:latin typeface="Arial"/>
                <a:cs typeface="Arial"/>
              </a:rPr>
              <a:t>of </a:t>
            </a:r>
            <a:r>
              <a:rPr dirty="0" sz="700" spc="-10">
                <a:latin typeface="Arial"/>
                <a:cs typeface="Arial"/>
              </a:rPr>
              <a:t>the Fund </a:t>
            </a:r>
            <a:r>
              <a:rPr dirty="0" sz="700" spc="-5">
                <a:latin typeface="Arial"/>
                <a:cs typeface="Arial"/>
              </a:rPr>
              <a:t>31 </a:t>
            </a:r>
            <a:r>
              <a:rPr dirty="0" sz="700" spc="-10">
                <a:latin typeface="Arial"/>
                <a:cs typeface="Arial"/>
              </a:rPr>
              <a:t>March 1985 </a:t>
            </a:r>
            <a:r>
              <a:rPr dirty="0" sz="700" spc="-5">
                <a:latin typeface="Arial"/>
                <a:cs typeface="Arial"/>
              </a:rPr>
              <a:t>*Past </a:t>
            </a:r>
            <a:r>
              <a:rPr dirty="0" sz="700" spc="-10">
                <a:latin typeface="Arial"/>
                <a:cs typeface="Arial"/>
              </a:rPr>
              <a:t>performance </a:t>
            </a:r>
            <a:r>
              <a:rPr dirty="0" sz="700" spc="-5">
                <a:latin typeface="Arial"/>
                <a:cs typeface="Arial"/>
              </a:rPr>
              <a:t>is </a:t>
            </a:r>
            <a:r>
              <a:rPr dirty="0" sz="700" spc="-10">
                <a:latin typeface="Arial"/>
                <a:cs typeface="Arial"/>
              </a:rPr>
              <a:t>not </a:t>
            </a:r>
            <a:r>
              <a:rPr dirty="0" sz="700" spc="-5">
                <a:latin typeface="Arial"/>
                <a:cs typeface="Arial"/>
              </a:rPr>
              <a:t>a reliable indicator of </a:t>
            </a:r>
            <a:r>
              <a:rPr dirty="0" sz="700" spc="-10">
                <a:latin typeface="Arial"/>
                <a:cs typeface="Arial"/>
              </a:rPr>
              <a:t>future performance </a:t>
            </a:r>
            <a:r>
              <a:rPr dirty="0" sz="700" spc="-5">
                <a:latin typeface="Arial"/>
                <a:cs typeface="Arial"/>
              </a:rPr>
              <a:t>** As at </a:t>
            </a:r>
            <a:r>
              <a:rPr dirty="0" sz="700" spc="-10">
                <a:latin typeface="Arial"/>
                <a:cs typeface="Arial"/>
              </a:rPr>
              <a:t>the date </a:t>
            </a:r>
            <a:r>
              <a:rPr dirty="0" sz="700" spc="-5">
                <a:latin typeface="Arial"/>
                <a:cs typeface="Arial"/>
              </a:rPr>
              <a:t>of</a:t>
            </a:r>
            <a:r>
              <a:rPr dirty="0" sz="700" spc="-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drawdown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8625205" cy="5619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1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FUND VISION: </a:t>
            </a:r>
            <a:r>
              <a:rPr dirty="0" spc="-20" b="1">
                <a:solidFill>
                  <a:srgbClr val="0075AD"/>
                </a:solidFill>
                <a:latin typeface="Arial"/>
                <a:cs typeface="Arial"/>
              </a:rPr>
              <a:t>“TO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BE THE PREMIER FUND </a:t>
            </a:r>
            <a:r>
              <a:rPr dirty="0" spc="-45" b="1">
                <a:solidFill>
                  <a:srgbClr val="0075AD"/>
                </a:solidFill>
                <a:latin typeface="Arial"/>
                <a:cs typeface="Arial"/>
              </a:rPr>
              <a:t>AVAILABLE</a:t>
            </a:r>
            <a:r>
              <a:rPr dirty="0" spc="-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30" b="1">
                <a:solidFill>
                  <a:srgbClr val="0075AD"/>
                </a:solidFill>
                <a:latin typeface="Arial"/>
                <a:cs typeface="Arial"/>
              </a:rPr>
              <a:t>TO</a:t>
            </a:r>
          </a:p>
          <a:p>
            <a:pPr marL="12700">
              <a:lnSpc>
                <a:spcPts val="1510"/>
              </a:lnSpc>
            </a:pPr>
            <a:r>
              <a:rPr dirty="0" sz="1400" b="0">
                <a:solidFill>
                  <a:srgbClr val="0075AD"/>
                </a:solidFill>
                <a:latin typeface="Arial"/>
                <a:cs typeface="Arial"/>
              </a:rPr>
              <a:t>SMALLER </a:t>
            </a:r>
            <a:r>
              <a:rPr dirty="0" sz="1400" spc="-5" b="0">
                <a:solidFill>
                  <a:srgbClr val="0075AD"/>
                </a:solidFill>
                <a:latin typeface="Arial"/>
                <a:cs typeface="Arial"/>
              </a:rPr>
              <a:t>INVESTORS </a:t>
            </a:r>
            <a:r>
              <a:rPr dirty="0" sz="1400" spc="-10" b="0">
                <a:solidFill>
                  <a:srgbClr val="0075AD"/>
                </a:solidFill>
                <a:latin typeface="Arial"/>
                <a:cs typeface="Arial"/>
              </a:rPr>
              <a:t>WANTING </a:t>
            </a:r>
            <a:r>
              <a:rPr dirty="0" sz="1400" spc="-5" b="0">
                <a:solidFill>
                  <a:srgbClr val="0075AD"/>
                </a:solidFill>
                <a:latin typeface="Arial"/>
                <a:cs typeface="Arial"/>
              </a:rPr>
              <a:t>ACCESS </a:t>
            </a:r>
            <a:r>
              <a:rPr dirty="0" sz="1400" spc="-15" b="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400" spc="-5" b="0">
                <a:solidFill>
                  <a:srgbClr val="0075AD"/>
                </a:solidFill>
                <a:latin typeface="Arial"/>
                <a:cs typeface="Arial"/>
              </a:rPr>
              <a:t>AUSTRALIAN COMMERCIAL </a:t>
            </a:r>
            <a:r>
              <a:rPr dirty="0" sz="1400" spc="-10" b="0">
                <a:solidFill>
                  <a:srgbClr val="0075AD"/>
                </a:solidFill>
                <a:latin typeface="Arial"/>
                <a:cs typeface="Arial"/>
              </a:rPr>
              <a:t>PROPERTY</a:t>
            </a:r>
            <a:r>
              <a:rPr dirty="0" sz="1400" spc="-204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10" b="0">
                <a:solidFill>
                  <a:srgbClr val="0075AD"/>
                </a:solidFill>
                <a:latin typeface="Arial"/>
                <a:cs typeface="Arial"/>
              </a:rPr>
              <a:t>RETURNS”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73175" y="6582047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54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771" y="1154272"/>
            <a:ext cx="5400040" cy="249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Established fund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 track record dating back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 1985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Attractive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returns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average total return 9.1% pa since</a:t>
            </a:r>
            <a:r>
              <a:rPr dirty="0" sz="1200" spc="3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inception*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Trusted manager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over 50-years’ property investment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experience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Direct property fund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25 commercial properties valued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+$1,700m and  the ability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hold some Australian listed property securities and cash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assist in  managing returns and</a:t>
            </a:r>
            <a:r>
              <a:rPr dirty="0" sz="1200" spc="-7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liquidity</a:t>
            </a:r>
            <a:endParaRPr sz="1200">
              <a:latin typeface="Arial"/>
              <a:cs typeface="Arial"/>
            </a:endParaRPr>
          </a:p>
          <a:p>
            <a:pPr marL="12700" marR="169545">
              <a:lnSpc>
                <a:spcPct val="100000"/>
              </a:lnSpc>
              <a:spcBef>
                <a:spcPts val="1005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Diversified exposure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properties located in major metropolitan locations  around Australia in the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office,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retail and industrial</a:t>
            </a:r>
            <a:r>
              <a:rPr dirty="0" sz="1200" spc="-15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markets</a:t>
            </a:r>
            <a:endParaRPr sz="1200">
              <a:latin typeface="Arial"/>
              <a:cs typeface="Arial"/>
            </a:endParaRPr>
          </a:p>
          <a:p>
            <a:pPr marL="12700" marR="645160">
              <a:lnSpc>
                <a:spcPct val="100000"/>
              </a:lnSpc>
              <a:spcBef>
                <a:spcPts val="101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Income focus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quarterly distributions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investors underpinned by  contractual leases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over 350 corporate and government</a:t>
            </a:r>
            <a:r>
              <a:rPr dirty="0" sz="1200" spc="-6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tenants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771" y="3751168"/>
            <a:ext cx="5437505" cy="2366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Low gearing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debt limited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25%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gross</a:t>
            </a:r>
            <a:r>
              <a:rPr dirty="0" sz="1200" spc="-1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assets**</a:t>
            </a:r>
            <a:endParaRPr sz="1200">
              <a:latin typeface="Arial"/>
              <a:cs typeface="Arial"/>
            </a:endParaRPr>
          </a:p>
          <a:p>
            <a:pPr marL="12700" marR="172720">
              <a:lnSpc>
                <a:spcPct val="100000"/>
              </a:lnSpc>
              <a:spcBef>
                <a:spcPts val="1005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Cost competitive </a:t>
            </a:r>
            <a:r>
              <a:rPr dirty="0" sz="1200" spc="-10">
                <a:solidFill>
                  <a:srgbClr val="0075AD"/>
                </a:solidFill>
                <a:latin typeface="Arial"/>
                <a:cs typeface="Arial"/>
              </a:rPr>
              <a:t>with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no application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fee,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no buy/sell spread, no performance 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fee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and no stamp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duty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payable by new investors on existing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fund</a:t>
            </a:r>
            <a:r>
              <a:rPr dirty="0" sz="1200" spc="-9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assets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Transparent reporting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provides property and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fund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level information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</a:t>
            </a:r>
            <a:r>
              <a:rPr dirty="0" sz="1200" spc="-5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investors</a:t>
            </a:r>
            <a:endParaRPr sz="1200">
              <a:latin typeface="Arial"/>
              <a:cs typeface="Arial"/>
            </a:endParaRPr>
          </a:p>
          <a:p>
            <a:pPr marL="12700" marR="106045">
              <a:lnSpc>
                <a:spcPct val="100000"/>
              </a:lnSpc>
              <a:spcBef>
                <a:spcPts val="1005"/>
              </a:spcBef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Access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15" b="1">
                <a:solidFill>
                  <a:srgbClr val="0075AD"/>
                </a:solidFill>
                <a:latin typeface="Arial"/>
                <a:cs typeface="Arial"/>
              </a:rPr>
              <a:t>your </a:t>
            </a:r>
            <a:r>
              <a:rPr dirty="0" sz="1200" spc="-5" b="1">
                <a:solidFill>
                  <a:srgbClr val="0075AD"/>
                </a:solidFill>
                <a:latin typeface="Arial"/>
                <a:cs typeface="Arial"/>
              </a:rPr>
              <a:t>money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currently paying withdrawals monthly. (Note, the  constitution allows withdrawal requests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be paid within 12 months or longer in  some circumstances. Quarterly withdrawals are currently capped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5%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  net asset value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of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the</a:t>
            </a:r>
            <a:r>
              <a:rPr dirty="0" sz="1200" spc="-4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Fund).</a:t>
            </a:r>
            <a:endParaRPr sz="1200">
              <a:latin typeface="Arial"/>
              <a:cs typeface="Arial"/>
            </a:endParaRPr>
          </a:p>
          <a:p>
            <a:pPr marL="12700" marR="312420">
              <a:lnSpc>
                <a:spcPct val="100000"/>
              </a:lnSpc>
              <a:spcBef>
                <a:spcPts val="1010"/>
              </a:spcBef>
            </a:pPr>
            <a:r>
              <a:rPr dirty="0" sz="1200" spc="-10" b="1">
                <a:solidFill>
                  <a:srgbClr val="0075AD"/>
                </a:solidFill>
                <a:latin typeface="Arial"/>
                <a:cs typeface="Arial"/>
              </a:rPr>
              <a:t>Available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on-platform or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for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direct investment. Suitable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for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SMSF </a:t>
            </a:r>
            <a:r>
              <a:rPr dirty="0" sz="1200">
                <a:solidFill>
                  <a:srgbClr val="0075AD"/>
                </a:solidFill>
                <a:latin typeface="Arial"/>
                <a:cs typeface="Arial"/>
              </a:rPr>
              <a:t>funds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and  Significant Investor Visa (SIV) applicants can access the</a:t>
            </a:r>
            <a:r>
              <a:rPr dirty="0" sz="1200" spc="-6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75AD"/>
                </a:solidFill>
                <a:latin typeface="Arial"/>
                <a:cs typeface="Arial"/>
              </a:rPr>
              <a:t>Fund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025" y="5886441"/>
            <a:ext cx="22599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3888AF"/>
                </a:solidFill>
                <a:latin typeface="Arial"/>
                <a:cs typeface="Arial"/>
              </a:rPr>
              <a:t>124 WALKER STREET, NORTH SYDNEY,</a:t>
            </a:r>
            <a:r>
              <a:rPr dirty="0" sz="800" spc="25" b="1">
                <a:solidFill>
                  <a:srgbClr val="3888AF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888AF"/>
                </a:solidFill>
                <a:latin typeface="Arial"/>
                <a:cs typeface="Arial"/>
              </a:rPr>
              <a:t>NSW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61760" y="1472666"/>
            <a:ext cx="2822447" cy="4342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" y="0"/>
            <a:ext cx="989076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3" y="2529839"/>
            <a:ext cx="9904730" cy="1797050"/>
          </a:xfrm>
          <a:custGeom>
            <a:avLst/>
            <a:gdLst/>
            <a:ahLst/>
            <a:cxnLst/>
            <a:rect l="l" t="t" r="r" b="b"/>
            <a:pathLst>
              <a:path w="9904730" h="1797050">
                <a:moveTo>
                  <a:pt x="0" y="1796795"/>
                </a:moveTo>
                <a:lnTo>
                  <a:pt x="9904488" y="1796795"/>
                </a:lnTo>
                <a:lnTo>
                  <a:pt x="9904488" y="0"/>
                </a:lnTo>
                <a:lnTo>
                  <a:pt x="0" y="0"/>
                </a:lnTo>
                <a:lnTo>
                  <a:pt x="0" y="1796795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1137" y="2756866"/>
            <a:ext cx="23558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APPE</a:t>
            </a:r>
            <a:r>
              <a:rPr dirty="0" sz="3200" spc="-5"/>
              <a:t>N</a:t>
            </a:r>
            <a:r>
              <a:rPr dirty="0" sz="3200"/>
              <a:t>DI</a:t>
            </a:r>
            <a:r>
              <a:rPr dirty="0" sz="3200"/>
              <a:t>X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4032503" y="3940302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 h="0">
                <a:moveTo>
                  <a:pt x="0" y="0"/>
                </a:moveTo>
                <a:lnTo>
                  <a:pt x="5457444" y="0"/>
                </a:lnTo>
              </a:path>
            </a:pathLst>
          </a:custGeom>
          <a:ln w="1676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40094" y="1107373"/>
          <a:ext cx="9168765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6675"/>
                <a:gridCol w="7831455"/>
              </a:tblGrid>
              <a:tr h="192405">
                <a:tc>
                  <a:txBody>
                    <a:bodyPr/>
                    <a:lstStyle/>
                    <a:p>
                      <a:pPr marL="127000">
                        <a:lnSpc>
                          <a:spcPts val="11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Fund Term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Open-ended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95605">
                <a:tc>
                  <a:txBody>
                    <a:bodyPr/>
                    <a:lstStyle/>
                    <a:p>
                      <a:pPr marL="127000" marR="5314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es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tm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nt 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Objective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provide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income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and long-term capital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growth.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</a:tr>
              <a:tr h="57340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15" b="1">
                          <a:latin typeface="Arial"/>
                          <a:cs typeface="Arial"/>
                        </a:rPr>
                        <a:t>Asset</a:t>
                      </a:r>
                      <a:r>
                        <a:rPr dirty="0" sz="10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Allocation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algn="just" marL="206375" marR="220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target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asset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allocation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hold 75%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its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assets as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direct property, with the balance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25% allocated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across cash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and Australian Securities Exchange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(ASX)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listed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property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securities,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such as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Australian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Real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Estate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Investment Trusts (AREITs)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which invest predominantly in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AREITs.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</a:tr>
              <a:tr h="42100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Investment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Style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0"/>
                </a:tc>
                <a:tc>
                  <a:txBody>
                    <a:bodyPr/>
                    <a:lstStyle/>
                    <a:p>
                      <a:pPr marL="207010" marR="2609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Fund’s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asset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allocation is based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on factors such as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liquidity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requirements 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and our expectations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direct and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listed property markets.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0"/>
                </a:tc>
              </a:tr>
              <a:tr h="153924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Withdrawals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206375" marR="1930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Withdrawal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requests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generally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processed monthly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according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specified withdrawal dates. Generally, withdrawal requests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be  satisfied within five business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specified withdrawal date, but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take up to 12 months, 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longer,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allowed under the  Fund’s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constitution.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just" marL="206375" marR="1187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amount of funds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available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meeting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withdrawal requests is not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sufficient 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fully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meet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all withdrawal requests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relating to a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specified withdrawal date, withdrawal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amounts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paid in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parts. Furthermore, monthly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withdrawals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capped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5%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net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asset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value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(although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we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have discretion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alter this</a:t>
                      </a:r>
                      <a:r>
                        <a:rPr dirty="0" sz="10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amount).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6375" marR="1485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withdrawal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arrangements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outlined above only apply while 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is liquid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defined under the Corporations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Act.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ceases to be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liquid, including due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changes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Corporations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Act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definition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liquid, withdrawals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cancelled and investors 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able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withdraw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unless and until the Responsible Entity chooses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make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withdrawal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offer to</a:t>
                      </a:r>
                      <a:r>
                        <a:rPr dirty="0" sz="10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investors.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</a:tr>
              <a:tr h="74612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Borrowing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206375" marR="2019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Fund’s capital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 managed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conservatively, with low borrowings.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Where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debt is used, it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 used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selectively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fund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capital  expenditure, investments and withdrawals where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appropriate.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6375" marR="216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Normally, debt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range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0-15% but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at times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have higher gearing.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The maximum amount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borrow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is  25%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gross assets at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debt is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drawn.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</a:tr>
              <a:tr h="25082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Distributions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distribution period is quarterly ending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31 March, 30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June,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31 December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31</a:t>
                      </a:r>
                      <a:r>
                        <a:rPr dirty="0" sz="100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December.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5720"/>
                </a:tc>
              </a:tr>
              <a:tr h="24320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Valuations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Properties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valued quarterly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any other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manager deems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appropriate.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</a:tr>
              <a:tr h="39560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Fees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206375" marR="4457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Base management fees are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0.42%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pa of gross assets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plus 4.2%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gross income. There are no performance fees. In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future a  performance fee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payable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underlying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 which 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</a:t>
                      </a:r>
                      <a:r>
                        <a:rPr dirty="0" sz="100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invests.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</a:tr>
              <a:tr h="192405">
                <a:tc>
                  <a:txBody>
                    <a:bodyPr/>
                    <a:lstStyle/>
                    <a:p>
                      <a:pPr marL="127000">
                        <a:lnSpc>
                          <a:spcPts val="1110"/>
                        </a:lnSpc>
                        <a:spcBef>
                          <a:spcPts val="30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Expenses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1110"/>
                        </a:lnSpc>
                        <a:spcBef>
                          <a:spcPts val="30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expenses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are estimated to be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0.15%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pa of gross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assets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8735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92187" y="6404199"/>
            <a:ext cx="484695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This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slide is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to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be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read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in conjunction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with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the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Product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Disclosure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Statement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(PDS)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for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the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Fund,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dated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22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February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56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1529715" cy="607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PR</a:t>
            </a:r>
            <a:r>
              <a:rPr dirty="0" b="1">
                <a:solidFill>
                  <a:srgbClr val="0075AD"/>
                </a:solidFill>
                <a:latin typeface="Arial"/>
                <a:cs typeface="Arial"/>
              </a:rPr>
              <a:t>O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DUCT</a:t>
            </a:r>
          </a:p>
          <a:p>
            <a:pPr marL="12700">
              <a:lnSpc>
                <a:spcPts val="2050"/>
              </a:lnSpc>
            </a:pP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TERMS*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297573"/>
            <a:ext cx="650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75AD"/>
                </a:solidFill>
                <a:latin typeface="Arial"/>
                <a:cs typeface="Arial"/>
              </a:rPr>
              <a:t>KEY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187" y="6404199"/>
            <a:ext cx="4846955" cy="12446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5">
                <a:latin typeface="Arial"/>
                <a:cs typeface="Arial"/>
              </a:rPr>
              <a:t>*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This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slide is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to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be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read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in conjunction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with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the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Product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Disclosure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Statement</a:t>
            </a:r>
            <a:r>
              <a:rPr dirty="0" sz="700" spc="4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(PDS)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for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the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Fund,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dated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22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February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2018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56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9715" y="1107374"/>
          <a:ext cx="9166860" cy="4845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160"/>
                <a:gridCol w="8140700"/>
              </a:tblGrid>
              <a:tr h="1028700">
                <a:tc>
                  <a:txBody>
                    <a:bodyPr/>
                    <a:lstStyle/>
                    <a:p>
                      <a:pPr marL="127000">
                        <a:lnSpc>
                          <a:spcPts val="11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Investment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risks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1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Investment risks can affect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circumstances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 number of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ways,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including: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9565" indent="-17208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-"/>
                        <a:tabLst>
                          <a:tab pos="329565" algn="l"/>
                          <a:tab pos="33020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stated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aims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and objectives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9565" marR="159385" indent="-172085">
                        <a:lnSpc>
                          <a:spcPct val="100000"/>
                        </a:lnSpc>
                        <a:buChar char="-"/>
                        <a:tabLst>
                          <a:tab pos="329565" algn="l"/>
                          <a:tab pos="33020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The amount 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any distribution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receive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irregular, which could have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adverse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impact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depend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regular  and consistent distributions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meet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financial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commitments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9565" indent="-172085">
                        <a:lnSpc>
                          <a:spcPct val="100000"/>
                        </a:lnSpc>
                        <a:buChar char="-"/>
                        <a:tabLst>
                          <a:tab pos="329565" algn="l"/>
                          <a:tab pos="330200" algn="l"/>
                        </a:tabLst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investment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 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decrease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 value, which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means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get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less than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0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invested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9565" indent="-172085">
                        <a:lnSpc>
                          <a:spcPct val="100000"/>
                        </a:lnSpc>
                        <a:buChar char="-"/>
                        <a:tabLst>
                          <a:tab pos="329565" algn="l"/>
                          <a:tab pos="330200" algn="l"/>
                        </a:tabLst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investment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 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keep pace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with inflation, which would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reduce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future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purchasing power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0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money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375410">
                <a:tc>
                  <a:txBody>
                    <a:bodyPr/>
                    <a:lstStyle/>
                    <a:p>
                      <a:pPr marL="127000" marR="14922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Property 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es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tm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4930"/>
                </a:tc>
                <a:tc>
                  <a:txBody>
                    <a:bodyPr/>
                    <a:lstStyle/>
                    <a:p>
                      <a:pPr marL="329565" marR="179070" indent="-172085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•"/>
                        <a:tabLst>
                          <a:tab pos="329565" algn="l"/>
                          <a:tab pos="33020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Fund’s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return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 affected by factors such as demand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 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marketplace by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investors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property, 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demand by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tenants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 commercial space,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rental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income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levels, the tenants’ ability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service rental payments, the supply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new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commercial space,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capital  expenditure and ongoing expenses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maintenance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repairs, costs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and losses associated with natural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disasters, 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disasters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or  events outside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our reasonable control, which prevent 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normal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operation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Fund’s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assets.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9565" indent="-172085">
                        <a:lnSpc>
                          <a:spcPct val="100000"/>
                        </a:lnSpc>
                        <a:buChar char="•"/>
                        <a:tabLst>
                          <a:tab pos="329565" algn="l"/>
                          <a:tab pos="33020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The returns from property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investments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fluctuate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year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year.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9565" marR="457200" indent="-172085">
                        <a:lnSpc>
                          <a:spcPct val="100000"/>
                        </a:lnSpc>
                        <a:buChar char="•"/>
                        <a:tabLst>
                          <a:tab pos="329565" algn="l"/>
                          <a:tab pos="33020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Fund’s direct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property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investments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generally held over the longer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term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and considered illiquid, which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means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immediate  access to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capital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investment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 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is not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guaranteed.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9565" indent="-172085">
                        <a:lnSpc>
                          <a:spcPct val="100000"/>
                        </a:lnSpc>
                        <a:buChar char="•"/>
                        <a:tabLst>
                          <a:tab pos="329565" algn="l"/>
                          <a:tab pos="330200" algn="l"/>
                        </a:tabLst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Selling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commercial property takes three 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six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months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take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longer in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market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downturn.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4930"/>
                </a:tc>
              </a:tr>
              <a:tr h="29464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A-REITs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329565" indent="-172085">
                        <a:lnSpc>
                          <a:spcPct val="100000"/>
                        </a:lnSpc>
                        <a:spcBef>
                          <a:spcPts val="530"/>
                        </a:spcBef>
                        <a:buChar char="•"/>
                        <a:tabLst>
                          <a:tab pos="329565" algn="l"/>
                          <a:tab pos="33020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value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Fund’s Australian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property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securities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(A-REITs)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decrease as a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result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adverse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movements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share</a:t>
                      </a:r>
                      <a:r>
                        <a:rPr dirty="0" sz="10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markets.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</a:tr>
              <a:tr h="880744">
                <a:tc>
                  <a:txBody>
                    <a:bodyPr/>
                    <a:lstStyle/>
                    <a:p>
                      <a:pPr marL="127000" marR="1536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Gearing</a:t>
                      </a:r>
                      <a:r>
                        <a:rPr dirty="0" sz="10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and  the use of  debt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The Fund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and underlying securities in which 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invests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debt,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sometimes referred to as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‘gearing’.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Risks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with gearing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include: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9565" marR="311150" indent="-172085">
                        <a:lnSpc>
                          <a:spcPct val="100000"/>
                        </a:lnSpc>
                        <a:buChar char="-"/>
                        <a:tabLst>
                          <a:tab pos="329565" algn="l"/>
                          <a:tab pos="330200" algn="l"/>
                        </a:tabLst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Gearing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magnifies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both gains and losses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Fund’s investments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meaning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geared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experience larger fluctuations in the  value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their investments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compared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ungeared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portfolio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9565" indent="-172085">
                        <a:lnSpc>
                          <a:spcPct val="100000"/>
                        </a:lnSpc>
                        <a:buChar char="-"/>
                        <a:tabLst>
                          <a:tab pos="329565" algn="l"/>
                          <a:tab pos="330200" algn="l"/>
                        </a:tabLst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Changes in interest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rates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affect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amount of income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available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distribution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investors and/or the capital value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Fund,</a:t>
                      </a:r>
                      <a:r>
                        <a:rPr dirty="0" sz="1000" spc="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9565" indent="-172085">
                        <a:lnSpc>
                          <a:spcPct val="100000"/>
                        </a:lnSpc>
                        <a:buChar char="-"/>
                        <a:tabLst>
                          <a:tab pos="329565" algn="l"/>
                          <a:tab pos="330200" algn="l"/>
                        </a:tabLst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Financing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risk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including the Fund’s ability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refinance a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debt facility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agreeable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terms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upon the expiry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original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financing</a:t>
                      </a:r>
                      <a:r>
                        <a:rPr dirty="0" sz="1000" spc="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term.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0960"/>
                </a:tc>
              </a:tr>
              <a:tr h="126428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Liquidity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marL="329565" marR="226060" indent="-172720">
                        <a:lnSpc>
                          <a:spcPct val="100000"/>
                        </a:lnSpc>
                        <a:spcBef>
                          <a:spcPts val="345"/>
                        </a:spcBef>
                        <a:buChar char="•"/>
                        <a:tabLst>
                          <a:tab pos="328930" algn="l"/>
                          <a:tab pos="33020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From time to time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is likely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require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cash to fund asset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acquisitions, capital expenditure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withdrawals.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This cash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be  obtained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from a number of sources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including the proceeds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application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units in 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by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new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existing investors, bank debt,  the sale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property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securities and direct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property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sales.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9565" marR="119380" indent="-172720">
                        <a:lnSpc>
                          <a:spcPct val="100000"/>
                        </a:lnSpc>
                        <a:buChar char="•"/>
                        <a:tabLst>
                          <a:tab pos="328930" algn="l"/>
                          <a:tab pos="33020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If these sources are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not available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required, the Fund’s liquidity level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drop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which increases 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risk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that 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not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able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meet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withdrawal requests either in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part 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in full.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Furthermore,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quarterly withdrawals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capped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5%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net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asset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value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Fund.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Fund’s long-term ability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maintain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withdrawals relies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it being able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attract sufficient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new applications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  offset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redemptions.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9565" indent="-172720">
                        <a:lnSpc>
                          <a:spcPts val="1110"/>
                        </a:lnSpc>
                        <a:buChar char="•"/>
                        <a:tabLst>
                          <a:tab pos="328930" algn="l"/>
                          <a:tab pos="330200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addition, if 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Fund ceases to be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liquid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purpose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Corporations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Act,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the Responsible Entity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meet</a:t>
                      </a:r>
                      <a:r>
                        <a:rPr dirty="0" sz="10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withdrawals.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815"/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2187" y="573388"/>
            <a:ext cx="88646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0" b="0">
                <a:solidFill>
                  <a:srgbClr val="0075AD"/>
                </a:solidFill>
                <a:latin typeface="Arial"/>
                <a:cs typeface="Arial"/>
              </a:rPr>
              <a:t>R</a:t>
            </a:r>
            <a:r>
              <a:rPr dirty="0" sz="2000" spc="-10" b="0">
                <a:solidFill>
                  <a:srgbClr val="0075AD"/>
                </a:solidFill>
                <a:latin typeface="Arial"/>
                <a:cs typeface="Arial"/>
              </a:rPr>
              <a:t>I</a:t>
            </a:r>
            <a:r>
              <a:rPr dirty="0" sz="2000" spc="-5" b="0">
                <a:solidFill>
                  <a:srgbClr val="0075AD"/>
                </a:solidFill>
                <a:latin typeface="Arial"/>
                <a:cs typeface="Arial"/>
              </a:rPr>
              <a:t>SKS*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187" y="6395826"/>
            <a:ext cx="25857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Past </a:t>
            </a:r>
            <a:r>
              <a:rPr dirty="0" sz="700" spc="-10">
                <a:latin typeface="Arial"/>
                <a:cs typeface="Arial"/>
              </a:rPr>
              <a:t>performance </a:t>
            </a:r>
            <a:r>
              <a:rPr dirty="0" sz="700" spc="-5">
                <a:latin typeface="Arial"/>
                <a:cs typeface="Arial"/>
              </a:rPr>
              <a:t>is </a:t>
            </a:r>
            <a:r>
              <a:rPr dirty="0" sz="700" spc="-10">
                <a:latin typeface="Arial"/>
                <a:cs typeface="Arial"/>
              </a:rPr>
              <a:t>not </a:t>
            </a:r>
            <a:r>
              <a:rPr dirty="0" sz="700" spc="-5">
                <a:latin typeface="Arial"/>
                <a:cs typeface="Arial"/>
              </a:rPr>
              <a:t>a reliable indicator of </a:t>
            </a:r>
            <a:r>
              <a:rPr dirty="0" sz="700" spc="-10">
                <a:latin typeface="Arial"/>
                <a:cs typeface="Arial"/>
              </a:rPr>
              <a:t>future</a:t>
            </a:r>
            <a:r>
              <a:rPr dirty="0" sz="700" spc="8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performance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187" y="6523818"/>
            <a:ext cx="425069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Source: </a:t>
            </a:r>
            <a:r>
              <a:rPr dirty="0" sz="700" spc="-10">
                <a:latin typeface="Arial"/>
                <a:cs typeface="Arial"/>
              </a:rPr>
              <a:t>AMP </a:t>
            </a:r>
            <a:r>
              <a:rPr dirty="0" sz="700" spc="-5">
                <a:latin typeface="Arial"/>
                <a:cs typeface="Arial"/>
              </a:rPr>
              <a:t>Capital, </a:t>
            </a:r>
            <a:r>
              <a:rPr dirty="0" sz="700" spc="-10">
                <a:latin typeface="Arial"/>
                <a:cs typeface="Arial"/>
              </a:rPr>
              <a:t>IPD, </a:t>
            </a:r>
            <a:r>
              <a:rPr dirty="0" sz="700" spc="-5">
                <a:latin typeface="Arial"/>
                <a:cs typeface="Arial"/>
              </a:rPr>
              <a:t>Real Estate </a:t>
            </a:r>
            <a:r>
              <a:rPr dirty="0" sz="700" spc="-10">
                <a:latin typeface="Arial"/>
                <a:cs typeface="Arial"/>
              </a:rPr>
              <a:t>Institute </a:t>
            </a:r>
            <a:r>
              <a:rPr dirty="0" sz="700" spc="-5">
                <a:latin typeface="Arial"/>
                <a:cs typeface="Arial"/>
              </a:rPr>
              <a:t>of Australia. Data </a:t>
            </a:r>
            <a:r>
              <a:rPr dirty="0" sz="700" spc="-10">
                <a:latin typeface="Arial"/>
                <a:cs typeface="Arial"/>
              </a:rPr>
              <a:t>based </a:t>
            </a:r>
            <a:r>
              <a:rPr dirty="0" sz="700" spc="-5">
                <a:latin typeface="Arial"/>
                <a:cs typeface="Arial"/>
              </a:rPr>
              <a:t>on </a:t>
            </a:r>
            <a:r>
              <a:rPr dirty="0" sz="700" spc="-10">
                <a:latin typeface="Arial"/>
                <a:cs typeface="Arial"/>
              </a:rPr>
              <a:t>returns </a:t>
            </a:r>
            <a:r>
              <a:rPr dirty="0" sz="700" spc="-5">
                <a:latin typeface="Arial"/>
                <a:cs typeface="Arial"/>
              </a:rPr>
              <a:t>June </a:t>
            </a:r>
            <a:r>
              <a:rPr dirty="0" sz="700" spc="-10">
                <a:latin typeface="Arial"/>
                <a:cs typeface="Arial"/>
              </a:rPr>
              <a:t>1997 </a:t>
            </a:r>
            <a:r>
              <a:rPr dirty="0" sz="700" spc="-5">
                <a:latin typeface="Arial"/>
                <a:cs typeface="Arial"/>
              </a:rPr>
              <a:t>– June</a:t>
            </a:r>
            <a:r>
              <a:rPr dirty="0" sz="700" spc="10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2017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2072005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0" b="1">
                <a:solidFill>
                  <a:srgbClr val="0075AD"/>
                </a:solidFill>
                <a:latin typeface="Arial"/>
                <a:cs typeface="Arial"/>
              </a:rPr>
              <a:t>WHAT</a:t>
            </a:r>
            <a:r>
              <a:rPr dirty="0" spc="-16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ABOUT</a:t>
            </a:r>
          </a:p>
          <a:p>
            <a:pPr marL="12700">
              <a:lnSpc>
                <a:spcPts val="1810"/>
              </a:lnSpc>
            </a:pP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RESIDENTIAL?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29564" y="6582047"/>
            <a:ext cx="825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293" y="1440375"/>
            <a:ext cx="19608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005493"/>
                </a:solidFill>
                <a:latin typeface="Arial"/>
                <a:cs typeface="Arial"/>
              </a:rPr>
              <a:t>Direct property</a:t>
            </a:r>
            <a:r>
              <a:rPr dirty="0" sz="1400" spc="-60" b="1">
                <a:solidFill>
                  <a:srgbClr val="005493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5493"/>
                </a:solidFill>
                <a:latin typeface="Arial"/>
                <a:cs typeface="Arial"/>
              </a:rPr>
              <a:t>returns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6406" y="1989029"/>
            <a:ext cx="31496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5493"/>
                </a:solidFill>
                <a:latin typeface="Arial"/>
                <a:cs typeface="Arial"/>
              </a:rPr>
              <a:t>Commercial property </a:t>
            </a:r>
            <a:r>
              <a:rPr dirty="0" sz="1400">
                <a:solidFill>
                  <a:srgbClr val="005493"/>
                </a:solidFill>
                <a:latin typeface="Arial"/>
                <a:cs typeface="Arial"/>
              </a:rPr>
              <a:t>– </a:t>
            </a:r>
            <a:r>
              <a:rPr dirty="0" sz="1400" spc="-5">
                <a:solidFill>
                  <a:srgbClr val="005493"/>
                </a:solidFill>
                <a:latin typeface="Arial"/>
                <a:cs typeface="Arial"/>
              </a:rPr>
              <a:t>great for</a:t>
            </a:r>
            <a:r>
              <a:rPr dirty="0" sz="1400" spc="-85">
                <a:solidFill>
                  <a:srgbClr val="005493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5493"/>
                </a:solidFill>
                <a:latin typeface="Arial"/>
                <a:cs typeface="Arial"/>
              </a:rPr>
              <a:t>income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6406" y="2551412"/>
            <a:ext cx="27565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005493"/>
                </a:solidFill>
                <a:latin typeface="Arial"/>
                <a:cs typeface="Arial"/>
              </a:rPr>
              <a:t>Residential </a:t>
            </a:r>
            <a:r>
              <a:rPr dirty="0" sz="1400">
                <a:solidFill>
                  <a:srgbClr val="005493"/>
                </a:solidFill>
                <a:latin typeface="Arial"/>
                <a:cs typeface="Arial"/>
              </a:rPr>
              <a:t>– </a:t>
            </a:r>
            <a:r>
              <a:rPr dirty="0" sz="1400" spc="-5">
                <a:solidFill>
                  <a:srgbClr val="005493"/>
                </a:solidFill>
                <a:latin typeface="Arial"/>
                <a:cs typeface="Arial"/>
              </a:rPr>
              <a:t>better for capital</a:t>
            </a:r>
            <a:r>
              <a:rPr dirty="0" sz="1400" spc="-75">
                <a:solidFill>
                  <a:srgbClr val="005493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5493"/>
                </a:solidFill>
                <a:latin typeface="Arial"/>
                <a:cs typeface="Arial"/>
              </a:rPr>
              <a:t>gain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3672" y="1962911"/>
            <a:ext cx="522731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3672" y="2420111"/>
            <a:ext cx="522719" cy="432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46235" y="5006340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 h="0">
                <a:moveTo>
                  <a:pt x="0" y="0"/>
                </a:moveTo>
                <a:lnTo>
                  <a:pt x="545591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926580" y="5006340"/>
            <a:ext cx="1091565" cy="0"/>
          </a:xfrm>
          <a:custGeom>
            <a:avLst/>
            <a:gdLst/>
            <a:ahLst/>
            <a:cxnLst/>
            <a:rect l="l" t="t" r="r" b="b"/>
            <a:pathLst>
              <a:path w="1091565" h="0">
                <a:moveTo>
                  <a:pt x="0" y="0"/>
                </a:moveTo>
                <a:lnTo>
                  <a:pt x="1091184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54040" y="5006340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 h="0">
                <a:moveTo>
                  <a:pt x="0" y="0"/>
                </a:moveTo>
                <a:lnTo>
                  <a:pt x="545592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46235" y="4319015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 h="0">
                <a:moveTo>
                  <a:pt x="0" y="0"/>
                </a:moveTo>
                <a:lnTo>
                  <a:pt x="545591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26580" y="4319015"/>
            <a:ext cx="1091565" cy="0"/>
          </a:xfrm>
          <a:custGeom>
            <a:avLst/>
            <a:gdLst/>
            <a:ahLst/>
            <a:cxnLst/>
            <a:rect l="l" t="t" r="r" b="b"/>
            <a:pathLst>
              <a:path w="1091565" h="0">
                <a:moveTo>
                  <a:pt x="0" y="0"/>
                </a:moveTo>
                <a:lnTo>
                  <a:pt x="1091184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54040" y="4319015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 h="0">
                <a:moveTo>
                  <a:pt x="0" y="0"/>
                </a:moveTo>
                <a:lnTo>
                  <a:pt x="545592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746235" y="3631691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 h="0">
                <a:moveTo>
                  <a:pt x="0" y="0"/>
                </a:moveTo>
                <a:lnTo>
                  <a:pt x="545591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26580" y="3631691"/>
            <a:ext cx="1091565" cy="0"/>
          </a:xfrm>
          <a:custGeom>
            <a:avLst/>
            <a:gdLst/>
            <a:ahLst/>
            <a:cxnLst/>
            <a:rect l="l" t="t" r="r" b="b"/>
            <a:pathLst>
              <a:path w="1091565" h="0">
                <a:moveTo>
                  <a:pt x="0" y="0"/>
                </a:moveTo>
                <a:lnTo>
                  <a:pt x="1091184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54040" y="3631691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 h="0">
                <a:moveTo>
                  <a:pt x="0" y="0"/>
                </a:moveTo>
                <a:lnTo>
                  <a:pt x="545592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746235" y="2944367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 h="0">
                <a:moveTo>
                  <a:pt x="0" y="0"/>
                </a:moveTo>
                <a:lnTo>
                  <a:pt x="545591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26580" y="2944367"/>
            <a:ext cx="1091565" cy="0"/>
          </a:xfrm>
          <a:custGeom>
            <a:avLst/>
            <a:gdLst/>
            <a:ahLst/>
            <a:cxnLst/>
            <a:rect l="l" t="t" r="r" b="b"/>
            <a:pathLst>
              <a:path w="1091565" h="0">
                <a:moveTo>
                  <a:pt x="0" y="0"/>
                </a:moveTo>
                <a:lnTo>
                  <a:pt x="1091184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54040" y="2944367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 h="0">
                <a:moveTo>
                  <a:pt x="0" y="0"/>
                </a:moveTo>
                <a:lnTo>
                  <a:pt x="545592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746235" y="2257044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 h="0">
                <a:moveTo>
                  <a:pt x="0" y="0"/>
                </a:moveTo>
                <a:lnTo>
                  <a:pt x="545591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26580" y="2257044"/>
            <a:ext cx="1091565" cy="0"/>
          </a:xfrm>
          <a:custGeom>
            <a:avLst/>
            <a:gdLst/>
            <a:ahLst/>
            <a:cxnLst/>
            <a:rect l="l" t="t" r="r" b="b"/>
            <a:pathLst>
              <a:path w="1091565" h="0">
                <a:moveTo>
                  <a:pt x="0" y="0"/>
                </a:moveTo>
                <a:lnTo>
                  <a:pt x="1091184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54040" y="2257044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 h="0">
                <a:moveTo>
                  <a:pt x="0" y="0"/>
                </a:moveTo>
                <a:lnTo>
                  <a:pt x="545592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654040" y="1568196"/>
            <a:ext cx="3637915" cy="0"/>
          </a:xfrm>
          <a:custGeom>
            <a:avLst/>
            <a:gdLst/>
            <a:ahLst/>
            <a:cxnLst/>
            <a:rect l="l" t="t" r="r" b="b"/>
            <a:pathLst>
              <a:path w="3637915" h="0">
                <a:moveTo>
                  <a:pt x="0" y="0"/>
                </a:moveTo>
                <a:lnTo>
                  <a:pt x="363778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54040" y="1568196"/>
            <a:ext cx="0" cy="4125595"/>
          </a:xfrm>
          <a:custGeom>
            <a:avLst/>
            <a:gdLst/>
            <a:ahLst/>
            <a:cxnLst/>
            <a:rect l="l" t="t" r="r" b="b"/>
            <a:pathLst>
              <a:path w="0" h="4125595">
                <a:moveTo>
                  <a:pt x="0" y="4125467"/>
                </a:moveTo>
                <a:lnTo>
                  <a:pt x="0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605271" y="569366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605271" y="500634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605271" y="43190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605271" y="363169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605271" y="294436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05271" y="225704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05271" y="156819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54040" y="5693664"/>
            <a:ext cx="3637915" cy="0"/>
          </a:xfrm>
          <a:custGeom>
            <a:avLst/>
            <a:gdLst/>
            <a:ahLst/>
            <a:cxnLst/>
            <a:rect l="l" t="t" r="r" b="b"/>
            <a:pathLst>
              <a:path w="3637915" h="0">
                <a:moveTo>
                  <a:pt x="0" y="0"/>
                </a:moveTo>
                <a:lnTo>
                  <a:pt x="363778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54040" y="569366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472171" y="569366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291828" y="5693664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199632" y="3206495"/>
            <a:ext cx="727075" cy="2482850"/>
          </a:xfrm>
          <a:prstGeom prst="rect">
            <a:avLst/>
          </a:prstGeom>
          <a:solidFill>
            <a:srgbClr val="06023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212090" marR="125730" indent="-79375">
              <a:lnSpc>
                <a:spcPct val="101699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00" spc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ome 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7.2%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17764" y="4689347"/>
            <a:ext cx="728980" cy="1000125"/>
          </a:xfrm>
          <a:prstGeom prst="rect">
            <a:avLst/>
          </a:prstGeom>
          <a:solidFill>
            <a:srgbClr val="06023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12725" marR="127000" indent="-79375">
              <a:lnSpc>
                <a:spcPct val="101699"/>
              </a:lnSpc>
              <a:spcBef>
                <a:spcPts val="1025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00" spc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ome 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2.9%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99632" y="2125979"/>
            <a:ext cx="727075" cy="1080770"/>
          </a:xfrm>
          <a:prstGeom prst="rect">
            <a:avLst/>
          </a:prstGeom>
          <a:solidFill>
            <a:srgbClr val="2268A8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algn="just" marL="128270" marR="123189" indent="19685">
              <a:lnSpc>
                <a:spcPct val="101699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Capital  G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200" spc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 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3.1%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17764" y="1865376"/>
            <a:ext cx="728980" cy="2824480"/>
          </a:xfrm>
          <a:prstGeom prst="rect">
            <a:avLst/>
          </a:prstGeom>
          <a:solidFill>
            <a:srgbClr val="2268A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algn="just" marL="128905" marR="123825" indent="19685">
              <a:lnSpc>
                <a:spcPct val="101699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Capital  G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200" spc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 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8.2%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97923" y="557238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0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97923" y="4884907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97923" y="4197431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97923" y="3509954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6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97923" y="2822478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8</a:t>
            </a:r>
            <a:r>
              <a:rPr dirty="0" sz="1200" spc="-5">
                <a:latin typeface="Calibri"/>
                <a:cs typeface="Calibri"/>
              </a:rPr>
              <a:t>.</a:t>
            </a:r>
            <a:r>
              <a:rPr dirty="0" sz="1200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20656" y="2135002"/>
            <a:ext cx="403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10.0%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20656" y="1447525"/>
            <a:ext cx="403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12.0%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91800" y="5770656"/>
            <a:ext cx="1342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Commercial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Property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739650" y="5770656"/>
            <a:ext cx="1284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Residential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Property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926990" y="3243682"/>
            <a:ext cx="177800" cy="7778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5">
                <a:latin typeface="Calibri"/>
                <a:cs typeface="Calibri"/>
              </a:rPr>
              <a:t>Total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Return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5029200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INCOME SUPPORTED BY</a:t>
            </a:r>
            <a:r>
              <a:rPr dirty="0" spc="-9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LEASES</a:t>
            </a:r>
          </a:p>
          <a:p>
            <a:pPr marL="12700">
              <a:lnSpc>
                <a:spcPts val="1810"/>
              </a:lnSpc>
            </a:pPr>
            <a:r>
              <a:rPr dirty="0" sz="1800" spc="-10" b="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800" spc="-20" b="0">
                <a:solidFill>
                  <a:srgbClr val="0075AD"/>
                </a:solidFill>
                <a:latin typeface="Arial"/>
                <a:cs typeface="Arial"/>
              </a:rPr>
              <a:t>CORPORATE </a:t>
            </a: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&amp;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GOVERNMENT</a:t>
            </a:r>
            <a:r>
              <a:rPr dirty="0" sz="1800" spc="-65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TENANTS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9564" y="6582047"/>
            <a:ext cx="825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187" y="6201166"/>
            <a:ext cx="2585720" cy="281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700" spc="-5">
                <a:latin typeface="Arial"/>
                <a:cs typeface="Arial"/>
              </a:rPr>
              <a:t>Past </a:t>
            </a:r>
            <a:r>
              <a:rPr dirty="0" sz="700" spc="-10">
                <a:latin typeface="Arial"/>
                <a:cs typeface="Arial"/>
              </a:rPr>
              <a:t>performance </a:t>
            </a:r>
            <a:r>
              <a:rPr dirty="0" sz="700" spc="-5">
                <a:latin typeface="Arial"/>
                <a:cs typeface="Arial"/>
              </a:rPr>
              <a:t>is </a:t>
            </a:r>
            <a:r>
              <a:rPr dirty="0" sz="700" spc="-10">
                <a:latin typeface="Arial"/>
                <a:cs typeface="Arial"/>
              </a:rPr>
              <a:t>not </a:t>
            </a:r>
            <a:r>
              <a:rPr dirty="0" sz="700" spc="-5">
                <a:latin typeface="Arial"/>
                <a:cs typeface="Arial"/>
              </a:rPr>
              <a:t>a reliable indicator of </a:t>
            </a:r>
            <a:r>
              <a:rPr dirty="0" sz="700" spc="-10">
                <a:latin typeface="Arial"/>
                <a:cs typeface="Arial"/>
              </a:rPr>
              <a:t>future performance  </a:t>
            </a:r>
            <a:r>
              <a:rPr dirty="0" sz="700" spc="-5">
                <a:latin typeface="Arial"/>
                <a:cs typeface="Arial"/>
              </a:rPr>
              <a:t>Source: </a:t>
            </a:r>
            <a:r>
              <a:rPr dirty="0" sz="700" spc="-10">
                <a:latin typeface="Arial"/>
                <a:cs typeface="Arial"/>
              </a:rPr>
              <a:t>MSCI, IPD </a:t>
            </a:r>
            <a:r>
              <a:rPr dirty="0" sz="700" spc="-5">
                <a:latin typeface="Arial"/>
                <a:cs typeface="Arial"/>
              </a:rPr>
              <a:t>Australia </a:t>
            </a:r>
            <a:r>
              <a:rPr dirty="0" sz="700" spc="-10">
                <a:latin typeface="Arial"/>
                <a:cs typeface="Arial"/>
              </a:rPr>
              <a:t>Quarterly</a:t>
            </a:r>
            <a:r>
              <a:rPr dirty="0" sz="700" spc="14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Digest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62929" y="4405939"/>
            <a:ext cx="6200775" cy="0"/>
          </a:xfrm>
          <a:custGeom>
            <a:avLst/>
            <a:gdLst/>
            <a:ahLst/>
            <a:cxnLst/>
            <a:rect l="l" t="t" r="r" b="b"/>
            <a:pathLst>
              <a:path w="6200775" h="0">
                <a:moveTo>
                  <a:pt x="0" y="0"/>
                </a:moveTo>
                <a:lnTo>
                  <a:pt x="6200567" y="0"/>
                </a:lnTo>
              </a:path>
            </a:pathLst>
          </a:custGeom>
          <a:ln w="9966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62929" y="3609409"/>
            <a:ext cx="6200775" cy="0"/>
          </a:xfrm>
          <a:custGeom>
            <a:avLst/>
            <a:gdLst/>
            <a:ahLst/>
            <a:cxnLst/>
            <a:rect l="l" t="t" r="r" b="b"/>
            <a:pathLst>
              <a:path w="6200775" h="0">
                <a:moveTo>
                  <a:pt x="0" y="0"/>
                </a:moveTo>
                <a:lnTo>
                  <a:pt x="6200567" y="0"/>
                </a:lnTo>
              </a:path>
            </a:pathLst>
          </a:custGeom>
          <a:ln w="9966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62929" y="2822836"/>
            <a:ext cx="6200775" cy="0"/>
          </a:xfrm>
          <a:custGeom>
            <a:avLst/>
            <a:gdLst/>
            <a:ahLst/>
            <a:cxnLst/>
            <a:rect l="l" t="t" r="r" b="b"/>
            <a:pathLst>
              <a:path w="6200775" h="0">
                <a:moveTo>
                  <a:pt x="0" y="0"/>
                </a:moveTo>
                <a:lnTo>
                  <a:pt x="6200567" y="0"/>
                </a:lnTo>
              </a:path>
            </a:pathLst>
          </a:custGeom>
          <a:ln w="9966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62929" y="2036263"/>
            <a:ext cx="6200775" cy="0"/>
          </a:xfrm>
          <a:custGeom>
            <a:avLst/>
            <a:gdLst/>
            <a:ahLst/>
            <a:cxnLst/>
            <a:rect l="l" t="t" r="r" b="b"/>
            <a:pathLst>
              <a:path w="6200775" h="0">
                <a:moveTo>
                  <a:pt x="0" y="0"/>
                </a:moveTo>
                <a:lnTo>
                  <a:pt x="6200567" y="0"/>
                </a:lnTo>
              </a:path>
            </a:pathLst>
          </a:custGeom>
          <a:ln w="9966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62929" y="2036263"/>
            <a:ext cx="0" cy="3156585"/>
          </a:xfrm>
          <a:custGeom>
            <a:avLst/>
            <a:gdLst/>
            <a:ahLst/>
            <a:cxnLst/>
            <a:rect l="l" t="t" r="r" b="b"/>
            <a:pathLst>
              <a:path w="0" h="3156585">
                <a:moveTo>
                  <a:pt x="0" y="3156263"/>
                </a:moveTo>
                <a:lnTo>
                  <a:pt x="1" y="0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13165" y="5192526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 h="0">
                <a:moveTo>
                  <a:pt x="0" y="0"/>
                </a:moveTo>
                <a:lnTo>
                  <a:pt x="49763" y="0"/>
                </a:lnTo>
              </a:path>
            </a:pathLst>
          </a:custGeom>
          <a:ln w="9966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13165" y="4405949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 h="0">
                <a:moveTo>
                  <a:pt x="0" y="0"/>
                </a:moveTo>
                <a:lnTo>
                  <a:pt x="49763" y="0"/>
                </a:lnTo>
              </a:path>
            </a:pathLst>
          </a:custGeom>
          <a:ln w="9966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13165" y="3609416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 h="0">
                <a:moveTo>
                  <a:pt x="0" y="0"/>
                </a:moveTo>
                <a:lnTo>
                  <a:pt x="49763" y="0"/>
                </a:lnTo>
              </a:path>
            </a:pathLst>
          </a:custGeom>
          <a:ln w="9966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13165" y="2822839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 h="0">
                <a:moveTo>
                  <a:pt x="0" y="0"/>
                </a:moveTo>
                <a:lnTo>
                  <a:pt x="49763" y="0"/>
                </a:lnTo>
              </a:path>
            </a:pathLst>
          </a:custGeom>
          <a:ln w="9966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13165" y="2036263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 h="0">
                <a:moveTo>
                  <a:pt x="0" y="0"/>
                </a:moveTo>
                <a:lnTo>
                  <a:pt x="49763" y="0"/>
                </a:lnTo>
              </a:path>
            </a:pathLst>
          </a:custGeom>
          <a:ln w="9966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62929" y="5192518"/>
            <a:ext cx="6200775" cy="0"/>
          </a:xfrm>
          <a:custGeom>
            <a:avLst/>
            <a:gdLst/>
            <a:ahLst/>
            <a:cxnLst/>
            <a:rect l="l" t="t" r="r" b="b"/>
            <a:pathLst>
              <a:path w="6200775" h="0">
                <a:moveTo>
                  <a:pt x="0" y="0"/>
                </a:moveTo>
                <a:lnTo>
                  <a:pt x="6200574" y="0"/>
                </a:lnTo>
              </a:path>
            </a:pathLst>
          </a:custGeom>
          <a:ln w="9966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62929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71465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80000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88535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97071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05606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14141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22676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31212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039747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48282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56817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65353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73888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582423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890959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199494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508030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816565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125100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433635" y="5192518"/>
            <a:ext cx="0" cy="50165"/>
          </a:xfrm>
          <a:custGeom>
            <a:avLst/>
            <a:gdLst/>
            <a:ahLst/>
            <a:cxnLst/>
            <a:rect l="l" t="t" r="r" b="b"/>
            <a:pathLst>
              <a:path w="0" h="50164">
                <a:moveTo>
                  <a:pt x="0" y="0"/>
                </a:moveTo>
                <a:lnTo>
                  <a:pt x="0" y="49783"/>
                </a:lnTo>
              </a:path>
            </a:pathLst>
          </a:custGeom>
          <a:ln w="9962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282835" y="3061797"/>
            <a:ext cx="6170930" cy="607695"/>
          </a:xfrm>
          <a:custGeom>
            <a:avLst/>
            <a:gdLst/>
            <a:ahLst/>
            <a:cxnLst/>
            <a:rect l="l" t="t" r="r" b="b"/>
            <a:pathLst>
              <a:path w="6170930" h="607695">
                <a:moveTo>
                  <a:pt x="0" y="49783"/>
                </a:moveTo>
                <a:lnTo>
                  <a:pt x="79622" y="49783"/>
                </a:lnTo>
                <a:lnTo>
                  <a:pt x="149291" y="59739"/>
                </a:lnTo>
                <a:lnTo>
                  <a:pt x="228913" y="39826"/>
                </a:lnTo>
                <a:lnTo>
                  <a:pt x="308535" y="39826"/>
                </a:lnTo>
                <a:lnTo>
                  <a:pt x="388157" y="29869"/>
                </a:lnTo>
                <a:lnTo>
                  <a:pt x="457827" y="9956"/>
                </a:lnTo>
                <a:lnTo>
                  <a:pt x="537449" y="9956"/>
                </a:lnTo>
                <a:lnTo>
                  <a:pt x="617071" y="0"/>
                </a:lnTo>
                <a:lnTo>
                  <a:pt x="696693" y="19913"/>
                </a:lnTo>
                <a:lnTo>
                  <a:pt x="766363" y="39826"/>
                </a:lnTo>
                <a:lnTo>
                  <a:pt x="845985" y="49783"/>
                </a:lnTo>
                <a:lnTo>
                  <a:pt x="925607" y="59739"/>
                </a:lnTo>
                <a:lnTo>
                  <a:pt x="995276" y="69696"/>
                </a:lnTo>
                <a:lnTo>
                  <a:pt x="1074898" y="79652"/>
                </a:lnTo>
                <a:lnTo>
                  <a:pt x="1154520" y="89609"/>
                </a:lnTo>
                <a:lnTo>
                  <a:pt x="1234143" y="89609"/>
                </a:lnTo>
                <a:lnTo>
                  <a:pt x="1303812" y="89609"/>
                </a:lnTo>
                <a:lnTo>
                  <a:pt x="1383434" y="79652"/>
                </a:lnTo>
                <a:lnTo>
                  <a:pt x="1463056" y="99566"/>
                </a:lnTo>
                <a:lnTo>
                  <a:pt x="1542678" y="109522"/>
                </a:lnTo>
                <a:lnTo>
                  <a:pt x="1612348" y="129436"/>
                </a:lnTo>
                <a:lnTo>
                  <a:pt x="1691970" y="159306"/>
                </a:lnTo>
                <a:lnTo>
                  <a:pt x="1771592" y="149349"/>
                </a:lnTo>
                <a:lnTo>
                  <a:pt x="1851214" y="159306"/>
                </a:lnTo>
                <a:lnTo>
                  <a:pt x="1920884" y="169262"/>
                </a:lnTo>
                <a:lnTo>
                  <a:pt x="2000506" y="169262"/>
                </a:lnTo>
                <a:lnTo>
                  <a:pt x="2080128" y="189175"/>
                </a:lnTo>
                <a:lnTo>
                  <a:pt x="2159750" y="199132"/>
                </a:lnTo>
                <a:lnTo>
                  <a:pt x="2229419" y="199132"/>
                </a:lnTo>
                <a:lnTo>
                  <a:pt x="2309041" y="229002"/>
                </a:lnTo>
                <a:lnTo>
                  <a:pt x="2388663" y="268828"/>
                </a:lnTo>
                <a:lnTo>
                  <a:pt x="2468286" y="288742"/>
                </a:lnTo>
                <a:lnTo>
                  <a:pt x="2537955" y="268828"/>
                </a:lnTo>
                <a:lnTo>
                  <a:pt x="2617577" y="298698"/>
                </a:lnTo>
                <a:lnTo>
                  <a:pt x="2697199" y="308655"/>
                </a:lnTo>
                <a:lnTo>
                  <a:pt x="2776822" y="328568"/>
                </a:lnTo>
                <a:lnTo>
                  <a:pt x="2846491" y="408221"/>
                </a:lnTo>
                <a:lnTo>
                  <a:pt x="2926113" y="418178"/>
                </a:lnTo>
                <a:lnTo>
                  <a:pt x="3005735" y="477917"/>
                </a:lnTo>
                <a:lnTo>
                  <a:pt x="3085357" y="547614"/>
                </a:lnTo>
                <a:lnTo>
                  <a:pt x="3155027" y="557570"/>
                </a:lnTo>
                <a:lnTo>
                  <a:pt x="3234649" y="567527"/>
                </a:lnTo>
                <a:lnTo>
                  <a:pt x="3314271" y="527701"/>
                </a:lnTo>
                <a:lnTo>
                  <a:pt x="3393893" y="487874"/>
                </a:lnTo>
                <a:lnTo>
                  <a:pt x="3463562" y="487874"/>
                </a:lnTo>
                <a:lnTo>
                  <a:pt x="3543184" y="467961"/>
                </a:lnTo>
                <a:lnTo>
                  <a:pt x="3622807" y="438091"/>
                </a:lnTo>
                <a:lnTo>
                  <a:pt x="3702429" y="398264"/>
                </a:lnTo>
                <a:lnTo>
                  <a:pt x="3772098" y="338525"/>
                </a:lnTo>
                <a:lnTo>
                  <a:pt x="3851720" y="288742"/>
                </a:lnTo>
                <a:lnTo>
                  <a:pt x="3931343" y="258872"/>
                </a:lnTo>
                <a:lnTo>
                  <a:pt x="4010965" y="248915"/>
                </a:lnTo>
                <a:lnTo>
                  <a:pt x="4080634" y="229002"/>
                </a:lnTo>
                <a:lnTo>
                  <a:pt x="4160256" y="229002"/>
                </a:lnTo>
                <a:lnTo>
                  <a:pt x="4239878" y="229002"/>
                </a:lnTo>
                <a:lnTo>
                  <a:pt x="4319500" y="238958"/>
                </a:lnTo>
                <a:lnTo>
                  <a:pt x="4389170" y="258872"/>
                </a:lnTo>
                <a:lnTo>
                  <a:pt x="4468792" y="268828"/>
                </a:lnTo>
                <a:lnTo>
                  <a:pt x="4548414" y="278785"/>
                </a:lnTo>
                <a:lnTo>
                  <a:pt x="4628036" y="268828"/>
                </a:lnTo>
                <a:lnTo>
                  <a:pt x="4697705" y="258872"/>
                </a:lnTo>
                <a:lnTo>
                  <a:pt x="4777328" y="268828"/>
                </a:lnTo>
                <a:lnTo>
                  <a:pt x="4856950" y="268828"/>
                </a:lnTo>
                <a:lnTo>
                  <a:pt x="4936572" y="288742"/>
                </a:lnTo>
                <a:lnTo>
                  <a:pt x="5006241" y="298698"/>
                </a:lnTo>
                <a:lnTo>
                  <a:pt x="5085864" y="308655"/>
                </a:lnTo>
                <a:lnTo>
                  <a:pt x="5165486" y="308655"/>
                </a:lnTo>
                <a:lnTo>
                  <a:pt x="5245108" y="308655"/>
                </a:lnTo>
                <a:lnTo>
                  <a:pt x="5314777" y="318611"/>
                </a:lnTo>
                <a:lnTo>
                  <a:pt x="5394399" y="358438"/>
                </a:lnTo>
                <a:lnTo>
                  <a:pt x="5474021" y="388308"/>
                </a:lnTo>
                <a:lnTo>
                  <a:pt x="5553643" y="428134"/>
                </a:lnTo>
                <a:lnTo>
                  <a:pt x="5623313" y="458004"/>
                </a:lnTo>
                <a:lnTo>
                  <a:pt x="5702935" y="477917"/>
                </a:lnTo>
                <a:lnTo>
                  <a:pt x="5782557" y="507787"/>
                </a:lnTo>
                <a:lnTo>
                  <a:pt x="5862179" y="517744"/>
                </a:lnTo>
                <a:lnTo>
                  <a:pt x="5931849" y="537657"/>
                </a:lnTo>
                <a:lnTo>
                  <a:pt x="6011471" y="557570"/>
                </a:lnTo>
                <a:lnTo>
                  <a:pt x="6091093" y="587440"/>
                </a:lnTo>
                <a:lnTo>
                  <a:pt x="6170715" y="607353"/>
                </a:lnTo>
              </a:path>
            </a:pathLst>
          </a:custGeom>
          <a:ln w="29869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282835" y="3201190"/>
            <a:ext cx="6170930" cy="428625"/>
          </a:xfrm>
          <a:custGeom>
            <a:avLst/>
            <a:gdLst/>
            <a:ahLst/>
            <a:cxnLst/>
            <a:rect l="l" t="t" r="r" b="b"/>
            <a:pathLst>
              <a:path w="6170930" h="428625">
                <a:moveTo>
                  <a:pt x="0" y="49783"/>
                </a:moveTo>
                <a:lnTo>
                  <a:pt x="79621" y="59739"/>
                </a:lnTo>
                <a:lnTo>
                  <a:pt x="149291" y="59739"/>
                </a:lnTo>
                <a:lnTo>
                  <a:pt x="228913" y="69696"/>
                </a:lnTo>
                <a:lnTo>
                  <a:pt x="308535" y="69696"/>
                </a:lnTo>
                <a:lnTo>
                  <a:pt x="388157" y="79653"/>
                </a:lnTo>
                <a:lnTo>
                  <a:pt x="457826" y="89609"/>
                </a:lnTo>
                <a:lnTo>
                  <a:pt x="537448" y="109523"/>
                </a:lnTo>
                <a:lnTo>
                  <a:pt x="617070" y="149349"/>
                </a:lnTo>
                <a:lnTo>
                  <a:pt x="696692" y="169262"/>
                </a:lnTo>
                <a:lnTo>
                  <a:pt x="766361" y="179219"/>
                </a:lnTo>
                <a:lnTo>
                  <a:pt x="845983" y="159306"/>
                </a:lnTo>
                <a:lnTo>
                  <a:pt x="925605" y="139392"/>
                </a:lnTo>
                <a:lnTo>
                  <a:pt x="995275" y="119479"/>
                </a:lnTo>
                <a:lnTo>
                  <a:pt x="1074897" y="109523"/>
                </a:lnTo>
                <a:lnTo>
                  <a:pt x="1154519" y="99566"/>
                </a:lnTo>
                <a:lnTo>
                  <a:pt x="1234141" y="69696"/>
                </a:lnTo>
                <a:lnTo>
                  <a:pt x="1303810" y="29869"/>
                </a:lnTo>
                <a:lnTo>
                  <a:pt x="1383432" y="0"/>
                </a:lnTo>
                <a:lnTo>
                  <a:pt x="1463054" y="9956"/>
                </a:lnTo>
                <a:lnTo>
                  <a:pt x="1542676" y="19913"/>
                </a:lnTo>
                <a:lnTo>
                  <a:pt x="1612345" y="59739"/>
                </a:lnTo>
                <a:lnTo>
                  <a:pt x="1691967" y="89609"/>
                </a:lnTo>
                <a:lnTo>
                  <a:pt x="1771589" y="89609"/>
                </a:lnTo>
                <a:lnTo>
                  <a:pt x="1851211" y="89609"/>
                </a:lnTo>
                <a:lnTo>
                  <a:pt x="1920881" y="49783"/>
                </a:lnTo>
                <a:lnTo>
                  <a:pt x="2000502" y="19913"/>
                </a:lnTo>
                <a:lnTo>
                  <a:pt x="2080124" y="9956"/>
                </a:lnTo>
                <a:lnTo>
                  <a:pt x="2159747" y="0"/>
                </a:lnTo>
                <a:lnTo>
                  <a:pt x="2229416" y="19913"/>
                </a:lnTo>
                <a:lnTo>
                  <a:pt x="2309038" y="39826"/>
                </a:lnTo>
                <a:lnTo>
                  <a:pt x="2388660" y="49783"/>
                </a:lnTo>
                <a:lnTo>
                  <a:pt x="2468282" y="49783"/>
                </a:lnTo>
                <a:lnTo>
                  <a:pt x="2537951" y="29869"/>
                </a:lnTo>
                <a:lnTo>
                  <a:pt x="2617573" y="9956"/>
                </a:lnTo>
                <a:lnTo>
                  <a:pt x="2697195" y="39826"/>
                </a:lnTo>
                <a:lnTo>
                  <a:pt x="2776817" y="89609"/>
                </a:lnTo>
                <a:lnTo>
                  <a:pt x="2846486" y="159306"/>
                </a:lnTo>
                <a:lnTo>
                  <a:pt x="2926108" y="219045"/>
                </a:lnTo>
                <a:lnTo>
                  <a:pt x="3005730" y="248915"/>
                </a:lnTo>
                <a:lnTo>
                  <a:pt x="3085352" y="278785"/>
                </a:lnTo>
                <a:lnTo>
                  <a:pt x="3155022" y="308655"/>
                </a:lnTo>
                <a:lnTo>
                  <a:pt x="3234644" y="328568"/>
                </a:lnTo>
                <a:lnTo>
                  <a:pt x="3314266" y="358438"/>
                </a:lnTo>
                <a:lnTo>
                  <a:pt x="3393888" y="378351"/>
                </a:lnTo>
                <a:lnTo>
                  <a:pt x="3463557" y="358438"/>
                </a:lnTo>
                <a:lnTo>
                  <a:pt x="3543179" y="338525"/>
                </a:lnTo>
                <a:lnTo>
                  <a:pt x="3622801" y="298698"/>
                </a:lnTo>
                <a:lnTo>
                  <a:pt x="3702423" y="229002"/>
                </a:lnTo>
                <a:lnTo>
                  <a:pt x="3772092" y="159306"/>
                </a:lnTo>
                <a:lnTo>
                  <a:pt x="3851714" y="89609"/>
                </a:lnTo>
                <a:lnTo>
                  <a:pt x="3931336" y="29869"/>
                </a:lnTo>
                <a:lnTo>
                  <a:pt x="4010959" y="19913"/>
                </a:lnTo>
                <a:lnTo>
                  <a:pt x="4080628" y="29869"/>
                </a:lnTo>
                <a:lnTo>
                  <a:pt x="4160249" y="29869"/>
                </a:lnTo>
                <a:lnTo>
                  <a:pt x="4239871" y="39826"/>
                </a:lnTo>
                <a:lnTo>
                  <a:pt x="4319494" y="49783"/>
                </a:lnTo>
                <a:lnTo>
                  <a:pt x="4389163" y="29869"/>
                </a:lnTo>
                <a:lnTo>
                  <a:pt x="4468785" y="29869"/>
                </a:lnTo>
                <a:lnTo>
                  <a:pt x="4548407" y="19913"/>
                </a:lnTo>
                <a:lnTo>
                  <a:pt x="4628029" y="9956"/>
                </a:lnTo>
                <a:lnTo>
                  <a:pt x="4697698" y="19913"/>
                </a:lnTo>
                <a:lnTo>
                  <a:pt x="4777320" y="19913"/>
                </a:lnTo>
                <a:lnTo>
                  <a:pt x="4856942" y="49783"/>
                </a:lnTo>
                <a:lnTo>
                  <a:pt x="4936564" y="69696"/>
                </a:lnTo>
                <a:lnTo>
                  <a:pt x="5006233" y="89609"/>
                </a:lnTo>
                <a:lnTo>
                  <a:pt x="5085855" y="89609"/>
                </a:lnTo>
                <a:lnTo>
                  <a:pt x="5165477" y="99566"/>
                </a:lnTo>
                <a:lnTo>
                  <a:pt x="5245100" y="119479"/>
                </a:lnTo>
                <a:lnTo>
                  <a:pt x="5314769" y="129436"/>
                </a:lnTo>
                <a:lnTo>
                  <a:pt x="5394391" y="149349"/>
                </a:lnTo>
                <a:lnTo>
                  <a:pt x="5474013" y="159306"/>
                </a:lnTo>
                <a:lnTo>
                  <a:pt x="5553635" y="169262"/>
                </a:lnTo>
                <a:lnTo>
                  <a:pt x="5623304" y="189175"/>
                </a:lnTo>
                <a:lnTo>
                  <a:pt x="5702926" y="229002"/>
                </a:lnTo>
                <a:lnTo>
                  <a:pt x="5782548" y="258872"/>
                </a:lnTo>
                <a:lnTo>
                  <a:pt x="5862170" y="298698"/>
                </a:lnTo>
                <a:lnTo>
                  <a:pt x="5931839" y="338525"/>
                </a:lnTo>
                <a:lnTo>
                  <a:pt x="6011461" y="358438"/>
                </a:lnTo>
                <a:lnTo>
                  <a:pt x="6091083" y="398265"/>
                </a:lnTo>
                <a:lnTo>
                  <a:pt x="6170705" y="428135"/>
                </a:lnTo>
              </a:path>
            </a:pathLst>
          </a:custGeom>
          <a:ln w="29869">
            <a:solidFill>
              <a:srgbClr val="95B3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282835" y="2524138"/>
            <a:ext cx="6170930" cy="886460"/>
          </a:xfrm>
          <a:custGeom>
            <a:avLst/>
            <a:gdLst/>
            <a:ahLst/>
            <a:cxnLst/>
            <a:rect l="l" t="t" r="r" b="b"/>
            <a:pathLst>
              <a:path w="6170930" h="886460">
                <a:moveTo>
                  <a:pt x="0" y="89609"/>
                </a:moveTo>
                <a:lnTo>
                  <a:pt x="79622" y="99566"/>
                </a:lnTo>
                <a:lnTo>
                  <a:pt x="149291" y="119479"/>
                </a:lnTo>
                <a:lnTo>
                  <a:pt x="228913" y="89609"/>
                </a:lnTo>
                <a:lnTo>
                  <a:pt x="308536" y="49783"/>
                </a:lnTo>
                <a:lnTo>
                  <a:pt x="388158" y="19913"/>
                </a:lnTo>
                <a:lnTo>
                  <a:pt x="457827" y="0"/>
                </a:lnTo>
                <a:lnTo>
                  <a:pt x="537450" y="39826"/>
                </a:lnTo>
                <a:lnTo>
                  <a:pt x="617072" y="79653"/>
                </a:lnTo>
                <a:lnTo>
                  <a:pt x="696694" y="159305"/>
                </a:lnTo>
                <a:lnTo>
                  <a:pt x="766364" y="258872"/>
                </a:lnTo>
                <a:lnTo>
                  <a:pt x="845986" y="298698"/>
                </a:lnTo>
                <a:lnTo>
                  <a:pt x="925608" y="348481"/>
                </a:lnTo>
                <a:lnTo>
                  <a:pt x="995278" y="348481"/>
                </a:lnTo>
                <a:lnTo>
                  <a:pt x="1074900" y="328568"/>
                </a:lnTo>
                <a:lnTo>
                  <a:pt x="1154522" y="288742"/>
                </a:lnTo>
                <a:lnTo>
                  <a:pt x="1234144" y="258872"/>
                </a:lnTo>
                <a:lnTo>
                  <a:pt x="1303814" y="219045"/>
                </a:lnTo>
                <a:lnTo>
                  <a:pt x="1383436" y="189175"/>
                </a:lnTo>
                <a:lnTo>
                  <a:pt x="1463058" y="199132"/>
                </a:lnTo>
                <a:lnTo>
                  <a:pt x="1542681" y="209088"/>
                </a:lnTo>
                <a:lnTo>
                  <a:pt x="1612350" y="248915"/>
                </a:lnTo>
                <a:lnTo>
                  <a:pt x="1691972" y="288742"/>
                </a:lnTo>
                <a:lnTo>
                  <a:pt x="1771595" y="288742"/>
                </a:lnTo>
                <a:lnTo>
                  <a:pt x="1851217" y="278785"/>
                </a:lnTo>
                <a:lnTo>
                  <a:pt x="1920887" y="318611"/>
                </a:lnTo>
                <a:lnTo>
                  <a:pt x="2000509" y="328568"/>
                </a:lnTo>
                <a:lnTo>
                  <a:pt x="2080131" y="358438"/>
                </a:lnTo>
                <a:lnTo>
                  <a:pt x="2159753" y="398264"/>
                </a:lnTo>
                <a:lnTo>
                  <a:pt x="2229423" y="398264"/>
                </a:lnTo>
                <a:lnTo>
                  <a:pt x="2309045" y="438091"/>
                </a:lnTo>
                <a:lnTo>
                  <a:pt x="2388667" y="448047"/>
                </a:lnTo>
                <a:lnTo>
                  <a:pt x="2468289" y="458004"/>
                </a:lnTo>
                <a:lnTo>
                  <a:pt x="2537959" y="448047"/>
                </a:lnTo>
                <a:lnTo>
                  <a:pt x="2617581" y="428134"/>
                </a:lnTo>
                <a:lnTo>
                  <a:pt x="2697204" y="448047"/>
                </a:lnTo>
                <a:lnTo>
                  <a:pt x="2776826" y="477917"/>
                </a:lnTo>
                <a:lnTo>
                  <a:pt x="2846495" y="507787"/>
                </a:lnTo>
                <a:lnTo>
                  <a:pt x="2926118" y="577483"/>
                </a:lnTo>
                <a:lnTo>
                  <a:pt x="3005740" y="627266"/>
                </a:lnTo>
                <a:lnTo>
                  <a:pt x="3085362" y="677050"/>
                </a:lnTo>
                <a:lnTo>
                  <a:pt x="3155032" y="746746"/>
                </a:lnTo>
                <a:lnTo>
                  <a:pt x="3234654" y="786572"/>
                </a:lnTo>
                <a:lnTo>
                  <a:pt x="3314276" y="806486"/>
                </a:lnTo>
                <a:lnTo>
                  <a:pt x="3393898" y="816442"/>
                </a:lnTo>
                <a:lnTo>
                  <a:pt x="3463568" y="786572"/>
                </a:lnTo>
                <a:lnTo>
                  <a:pt x="3543190" y="766659"/>
                </a:lnTo>
                <a:lnTo>
                  <a:pt x="3622812" y="726833"/>
                </a:lnTo>
                <a:lnTo>
                  <a:pt x="3702435" y="667093"/>
                </a:lnTo>
                <a:lnTo>
                  <a:pt x="3772104" y="597397"/>
                </a:lnTo>
                <a:lnTo>
                  <a:pt x="3851726" y="537657"/>
                </a:lnTo>
                <a:lnTo>
                  <a:pt x="3931349" y="487874"/>
                </a:lnTo>
                <a:lnTo>
                  <a:pt x="4010971" y="467961"/>
                </a:lnTo>
                <a:lnTo>
                  <a:pt x="4080640" y="467961"/>
                </a:lnTo>
                <a:lnTo>
                  <a:pt x="4160263" y="477917"/>
                </a:lnTo>
                <a:lnTo>
                  <a:pt x="4239885" y="477917"/>
                </a:lnTo>
                <a:lnTo>
                  <a:pt x="4319507" y="477917"/>
                </a:lnTo>
                <a:lnTo>
                  <a:pt x="4389177" y="467961"/>
                </a:lnTo>
                <a:lnTo>
                  <a:pt x="4468799" y="448047"/>
                </a:lnTo>
                <a:lnTo>
                  <a:pt x="4548421" y="408221"/>
                </a:lnTo>
                <a:lnTo>
                  <a:pt x="4628044" y="388308"/>
                </a:lnTo>
                <a:lnTo>
                  <a:pt x="4697713" y="398264"/>
                </a:lnTo>
                <a:lnTo>
                  <a:pt x="4777335" y="398264"/>
                </a:lnTo>
                <a:lnTo>
                  <a:pt x="4856957" y="418177"/>
                </a:lnTo>
                <a:lnTo>
                  <a:pt x="4936580" y="358438"/>
                </a:lnTo>
                <a:lnTo>
                  <a:pt x="5006249" y="348481"/>
                </a:lnTo>
                <a:lnTo>
                  <a:pt x="5085871" y="358438"/>
                </a:lnTo>
                <a:lnTo>
                  <a:pt x="5165494" y="388308"/>
                </a:lnTo>
                <a:lnTo>
                  <a:pt x="5245116" y="458004"/>
                </a:lnTo>
                <a:lnTo>
                  <a:pt x="5314785" y="487874"/>
                </a:lnTo>
                <a:lnTo>
                  <a:pt x="5394408" y="487874"/>
                </a:lnTo>
                <a:lnTo>
                  <a:pt x="5474030" y="507787"/>
                </a:lnTo>
                <a:lnTo>
                  <a:pt x="5553652" y="537657"/>
                </a:lnTo>
                <a:lnTo>
                  <a:pt x="5623322" y="597397"/>
                </a:lnTo>
                <a:lnTo>
                  <a:pt x="5702944" y="696963"/>
                </a:lnTo>
                <a:lnTo>
                  <a:pt x="5782566" y="776616"/>
                </a:lnTo>
                <a:lnTo>
                  <a:pt x="5862189" y="846312"/>
                </a:lnTo>
                <a:lnTo>
                  <a:pt x="5931858" y="866225"/>
                </a:lnTo>
                <a:lnTo>
                  <a:pt x="6011480" y="886139"/>
                </a:lnTo>
                <a:lnTo>
                  <a:pt x="6091102" y="886139"/>
                </a:lnTo>
                <a:lnTo>
                  <a:pt x="6170725" y="876182"/>
                </a:lnTo>
              </a:path>
            </a:pathLst>
          </a:custGeom>
          <a:ln w="29869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905680" y="5067048"/>
            <a:ext cx="22606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10">
                <a:latin typeface="Calibri"/>
                <a:cs typeface="Calibri"/>
              </a:rPr>
              <a:t>0</a:t>
            </a:r>
            <a:r>
              <a:rPr dirty="0" sz="1250" spc="-5">
                <a:latin typeface="Calibri"/>
                <a:cs typeface="Calibri"/>
              </a:rPr>
              <a:t>.</a:t>
            </a:r>
            <a:r>
              <a:rPr dirty="0" sz="1250">
                <a:latin typeface="Calibri"/>
                <a:cs typeface="Calibri"/>
              </a:rPr>
              <a:t>0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05680" y="4276115"/>
            <a:ext cx="22606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10">
                <a:latin typeface="Calibri"/>
                <a:cs typeface="Calibri"/>
              </a:rPr>
              <a:t>3</a:t>
            </a:r>
            <a:r>
              <a:rPr dirty="0" sz="1250" spc="-5">
                <a:latin typeface="Calibri"/>
                <a:cs typeface="Calibri"/>
              </a:rPr>
              <a:t>.</a:t>
            </a:r>
            <a:r>
              <a:rPr dirty="0" sz="1250">
                <a:latin typeface="Calibri"/>
                <a:cs typeface="Calibri"/>
              </a:rPr>
              <a:t>0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5691" y="2694249"/>
            <a:ext cx="1355725" cy="1007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ts val="1480"/>
              </a:lnSpc>
              <a:spcBef>
                <a:spcPts val="105"/>
              </a:spcBef>
            </a:pPr>
            <a:r>
              <a:rPr dirty="0" sz="1250" spc="-10">
                <a:latin typeface="Calibri"/>
                <a:cs typeface="Calibri"/>
              </a:rPr>
              <a:t>9</a:t>
            </a:r>
            <a:r>
              <a:rPr dirty="0" sz="1250" spc="-5">
                <a:latin typeface="Calibri"/>
                <a:cs typeface="Calibri"/>
              </a:rPr>
              <a:t>.</a:t>
            </a:r>
            <a:r>
              <a:rPr dirty="0" sz="1250">
                <a:latin typeface="Calibri"/>
                <a:cs typeface="Calibri"/>
              </a:rPr>
              <a:t>0</a:t>
            </a:r>
            <a:endParaRPr sz="1250">
              <a:latin typeface="Calibri"/>
              <a:cs typeface="Calibri"/>
            </a:endParaRPr>
          </a:p>
          <a:p>
            <a:pPr marL="67310" marR="711835" indent="-55244">
              <a:lnSpc>
                <a:spcPts val="1680"/>
              </a:lnSpc>
              <a:spcBef>
                <a:spcPts val="35"/>
              </a:spcBef>
            </a:pPr>
            <a:r>
              <a:rPr dirty="0" sz="1400" spc="0" b="1">
                <a:solidFill>
                  <a:srgbClr val="0075AD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0075AD"/>
                </a:solidFill>
                <a:latin typeface="Arial"/>
                <a:cs typeface="Arial"/>
              </a:rPr>
              <a:t>n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c</a:t>
            </a:r>
            <a:r>
              <a:rPr dirty="0" sz="1400" spc="-10" b="1">
                <a:solidFill>
                  <a:srgbClr val="0075AD"/>
                </a:solidFill>
                <a:latin typeface="Arial"/>
                <a:cs typeface="Arial"/>
              </a:rPr>
              <a:t>o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0075AD"/>
                </a:solidFill>
                <a:latin typeface="Arial"/>
                <a:cs typeface="Arial"/>
              </a:rPr>
              <a:t>e 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return</a:t>
            </a:r>
            <a:endParaRPr sz="1400">
              <a:latin typeface="Arial"/>
              <a:cs typeface="Arial"/>
            </a:endParaRPr>
          </a:p>
          <a:p>
            <a:pPr marL="67310">
              <a:lnSpc>
                <a:spcPts val="1490"/>
              </a:lnSpc>
            </a:pPr>
            <a:r>
              <a:rPr dirty="0" sz="1400" b="1">
                <a:solidFill>
                  <a:srgbClr val="0075AD"/>
                </a:solidFill>
                <a:latin typeface="Arial"/>
                <a:cs typeface="Arial"/>
              </a:rPr>
              <a:t>%</a:t>
            </a:r>
            <a:r>
              <a:rPr dirty="0" sz="1400" spc="-9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p.a.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ts val="1365"/>
              </a:lnSpc>
            </a:pPr>
            <a:r>
              <a:rPr dirty="0" sz="1250" spc="-10">
                <a:latin typeface="Calibri"/>
                <a:cs typeface="Calibri"/>
              </a:rPr>
              <a:t>6</a:t>
            </a:r>
            <a:r>
              <a:rPr dirty="0" sz="1250" spc="-5">
                <a:latin typeface="Calibri"/>
                <a:cs typeface="Calibri"/>
              </a:rPr>
              <a:t>.</a:t>
            </a:r>
            <a:r>
              <a:rPr dirty="0" sz="1250">
                <a:latin typeface="Calibri"/>
                <a:cs typeface="Calibri"/>
              </a:rPr>
              <a:t>0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24996" y="1228242"/>
            <a:ext cx="6228080" cy="892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06426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0075AD"/>
                </a:solidFill>
                <a:latin typeface="Arial"/>
                <a:cs typeface="Arial"/>
              </a:rPr>
              <a:t>Income </a:t>
            </a:r>
            <a:r>
              <a:rPr dirty="0" sz="1600" spc="-10" b="1">
                <a:solidFill>
                  <a:srgbClr val="0075AD"/>
                </a:solidFill>
                <a:latin typeface="Arial"/>
                <a:cs typeface="Arial"/>
              </a:rPr>
              <a:t>Returns </a:t>
            </a:r>
            <a:r>
              <a:rPr dirty="0" sz="1600" spc="-5" b="1">
                <a:solidFill>
                  <a:srgbClr val="0075AD"/>
                </a:solidFill>
                <a:latin typeface="Arial"/>
                <a:cs typeface="Arial"/>
              </a:rPr>
              <a:t>from Commercial Property by</a:t>
            </a:r>
            <a:r>
              <a:rPr dirty="0" sz="1600" spc="9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75AD"/>
                </a:solidFill>
                <a:latin typeface="Arial"/>
                <a:cs typeface="Arial"/>
              </a:rPr>
              <a:t>Sector</a:t>
            </a:r>
            <a:endParaRPr sz="1600">
              <a:latin typeface="Arial"/>
              <a:cs typeface="Arial"/>
            </a:endParaRPr>
          </a:p>
          <a:p>
            <a:pPr algn="ctr" marL="1064895">
              <a:lnSpc>
                <a:spcPct val="100000"/>
              </a:lnSpc>
            </a:pPr>
            <a:r>
              <a:rPr dirty="0" sz="1600" spc="-5">
                <a:solidFill>
                  <a:srgbClr val="0075AD"/>
                </a:solidFill>
                <a:latin typeface="Arial"/>
                <a:cs typeface="Arial"/>
              </a:rPr>
              <a:t>1997-2017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dirty="0" sz="1250" spc="-5">
                <a:latin typeface="Calibri"/>
                <a:cs typeface="Calibri"/>
              </a:rPr>
              <a:t>12.0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084288" y="5322199"/>
            <a:ext cx="200067" cy="230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392752" y="5329606"/>
            <a:ext cx="215486" cy="223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701215" y="5331422"/>
            <a:ext cx="209448" cy="221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003252" y="5330063"/>
            <a:ext cx="219610" cy="2254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1715" y="5334294"/>
            <a:ext cx="227718" cy="2212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620177" y="5332295"/>
            <a:ext cx="227577" cy="2232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928640" y="5332124"/>
            <a:ext cx="219167" cy="2233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237103" y="5328648"/>
            <a:ext cx="222235" cy="2268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545567" y="5326923"/>
            <a:ext cx="218428" cy="2285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854030" y="5325516"/>
            <a:ext cx="220469" cy="2299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162493" y="5322199"/>
            <a:ext cx="206499" cy="2332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470955" y="5329606"/>
            <a:ext cx="221912" cy="2258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779418" y="5331422"/>
            <a:ext cx="215873" cy="2240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087881" y="5330063"/>
            <a:ext cx="219610" cy="2254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396344" y="5334295"/>
            <a:ext cx="227718" cy="2212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704807" y="5332295"/>
            <a:ext cx="227577" cy="2232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013270" y="5332124"/>
            <a:ext cx="219167" cy="2233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321734" y="5328648"/>
            <a:ext cx="222235" cy="2268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630196" y="5326924"/>
            <a:ext cx="218428" cy="22857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938660" y="5325516"/>
            <a:ext cx="220469" cy="2299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247122" y="5322199"/>
            <a:ext cx="206499" cy="23329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944949" y="5859613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 h="0">
                <a:moveTo>
                  <a:pt x="0" y="0"/>
                </a:moveTo>
                <a:lnTo>
                  <a:pt x="248815" y="1"/>
                </a:lnTo>
              </a:path>
            </a:pathLst>
          </a:custGeom>
          <a:ln w="29871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4211758" y="5733129"/>
            <a:ext cx="38354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20">
                <a:latin typeface="Calibri"/>
                <a:cs typeface="Calibri"/>
              </a:rPr>
              <a:t>Retail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009898" y="585961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 h="0">
                <a:moveTo>
                  <a:pt x="0" y="0"/>
                </a:moveTo>
                <a:lnTo>
                  <a:pt x="258767" y="1"/>
                </a:lnTo>
              </a:path>
            </a:pathLst>
          </a:custGeom>
          <a:ln w="29871">
            <a:solidFill>
              <a:srgbClr val="95B3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5278192" y="5733129"/>
            <a:ext cx="413384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5">
                <a:latin typeface="Calibri"/>
                <a:cs typeface="Calibri"/>
              </a:rPr>
              <a:t>Office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094752" y="5859613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 h="0">
                <a:moveTo>
                  <a:pt x="0" y="0"/>
                </a:moveTo>
                <a:lnTo>
                  <a:pt x="248815" y="1"/>
                </a:lnTo>
              </a:path>
            </a:pathLst>
          </a:custGeom>
          <a:ln w="29871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6361877" y="5733129"/>
            <a:ext cx="639445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5">
                <a:latin typeface="Calibri"/>
                <a:cs typeface="Calibri"/>
              </a:rPr>
              <a:t>I</a:t>
            </a:r>
            <a:r>
              <a:rPr dirty="0" sz="1250" spc="-35">
                <a:latin typeface="Calibri"/>
                <a:cs typeface="Calibri"/>
              </a:rPr>
              <a:t>n</a:t>
            </a:r>
            <a:r>
              <a:rPr dirty="0" sz="1250" spc="40">
                <a:latin typeface="Calibri"/>
                <a:cs typeface="Calibri"/>
              </a:rPr>
              <a:t>d</a:t>
            </a:r>
            <a:r>
              <a:rPr dirty="0" sz="1250" spc="-35">
                <a:latin typeface="Calibri"/>
                <a:cs typeface="Calibri"/>
              </a:rPr>
              <a:t>u</a:t>
            </a:r>
            <a:r>
              <a:rPr dirty="0" sz="1250" spc="50">
                <a:latin typeface="Calibri"/>
                <a:cs typeface="Calibri"/>
              </a:rPr>
              <a:t>s</a:t>
            </a:r>
            <a:r>
              <a:rPr dirty="0" sz="1250" spc="-30">
                <a:latin typeface="Calibri"/>
                <a:cs typeface="Calibri"/>
              </a:rPr>
              <a:t>t</a:t>
            </a:r>
            <a:r>
              <a:rPr dirty="0" sz="1250" spc="-50">
                <a:latin typeface="Calibri"/>
                <a:cs typeface="Calibri"/>
              </a:rPr>
              <a:t>r</a:t>
            </a:r>
            <a:r>
              <a:rPr dirty="0" sz="1250" spc="25">
                <a:latin typeface="Calibri"/>
                <a:cs typeface="Calibri"/>
              </a:rPr>
              <a:t>ia</a:t>
            </a:r>
            <a:r>
              <a:rPr dirty="0" sz="1250">
                <a:latin typeface="Calibri"/>
                <a:cs typeface="Calibri"/>
              </a:rPr>
              <a:t>l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1137" y="2756866"/>
            <a:ext cx="3432175" cy="894715"/>
          </a:xfrm>
          <a:prstGeom prst="rect">
            <a:avLst/>
          </a:prstGeom>
        </p:spPr>
        <p:txBody>
          <a:bodyPr wrap="square" lIns="0" tIns="120015" rIns="0" bIns="0" rtlCol="0" vert="horz">
            <a:spAutoFit/>
          </a:bodyPr>
          <a:lstStyle/>
          <a:p>
            <a:pPr marL="12700" marR="5080">
              <a:lnSpc>
                <a:spcPct val="78100"/>
              </a:lnSpc>
              <a:spcBef>
                <a:spcPts val="945"/>
              </a:spcBef>
            </a:pPr>
            <a:r>
              <a:rPr dirty="0" sz="3200" spc="-5" b="1">
                <a:solidFill>
                  <a:srgbClr val="FFFFFF"/>
                </a:solidFill>
                <a:latin typeface="Arial Black"/>
                <a:cs typeface="Arial Black"/>
              </a:rPr>
              <a:t>THE FUND </a:t>
            </a: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dirty="0" sz="3200" spc="-105" b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A  </a:t>
            </a:r>
            <a:r>
              <a:rPr dirty="0" sz="3200" spc="-5" b="1">
                <a:solidFill>
                  <a:srgbClr val="FFFFFF"/>
                </a:solidFill>
                <a:latin typeface="Arial Black"/>
                <a:cs typeface="Arial Black"/>
              </a:rPr>
              <a:t>NUTSHELL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2503" y="3940302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 h="0">
                <a:moveTo>
                  <a:pt x="0" y="0"/>
                </a:moveTo>
                <a:lnTo>
                  <a:pt x="5457444" y="0"/>
                </a:lnTo>
              </a:path>
            </a:pathLst>
          </a:custGeom>
          <a:ln w="1676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187" y="297573"/>
            <a:ext cx="7404734" cy="577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0"/>
              </a:lnSpc>
              <a:spcBef>
                <a:spcPts val="100"/>
              </a:spcBef>
            </a:pPr>
            <a:r>
              <a:rPr dirty="0" spc="-5" b="1">
                <a:solidFill>
                  <a:srgbClr val="0075AD"/>
                </a:solidFill>
                <a:latin typeface="Arial"/>
                <a:cs typeface="Arial"/>
              </a:rPr>
              <a:t>THE WHOLESALE AUSTRALIAN PROPERTY</a:t>
            </a:r>
            <a:r>
              <a:rPr dirty="0" spc="-10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75AD"/>
                </a:solidFill>
                <a:latin typeface="Arial"/>
                <a:cs typeface="Arial"/>
              </a:rPr>
              <a:t>FUND</a:t>
            </a:r>
          </a:p>
          <a:p>
            <a:pPr marL="12700">
              <a:lnSpc>
                <a:spcPts val="1810"/>
              </a:lnSpc>
            </a:pPr>
            <a:r>
              <a:rPr dirty="0" sz="1800" b="0">
                <a:solidFill>
                  <a:srgbClr val="0075AD"/>
                </a:solidFill>
                <a:latin typeface="Arial"/>
                <a:cs typeface="Arial"/>
              </a:rPr>
              <a:t>IN A</a:t>
            </a:r>
            <a:r>
              <a:rPr dirty="0" sz="1800" spc="-210" b="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75AD"/>
                </a:solidFill>
                <a:latin typeface="Arial"/>
                <a:cs typeface="Arial"/>
              </a:rPr>
              <a:t>NUTSHELL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9564" y="6582047"/>
            <a:ext cx="825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215" y="4428877"/>
            <a:ext cx="1506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75AD"/>
                </a:solidFill>
                <a:latin typeface="Arial"/>
                <a:cs typeface="Arial"/>
              </a:rPr>
              <a:t>Attractive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 returns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1215" y="4960770"/>
            <a:ext cx="12515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Diversification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1215" y="5491058"/>
            <a:ext cx="8286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Expertise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1610" y="4413721"/>
            <a:ext cx="10725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Low</a:t>
            </a:r>
            <a:r>
              <a:rPr dirty="0" sz="1400" spc="-7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gearing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1610" y="5511028"/>
            <a:ext cx="14566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Cost</a:t>
            </a:r>
            <a:r>
              <a:rPr dirty="0" sz="1400" spc="-6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competitive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5903" y="1131071"/>
            <a:ext cx="6904990" cy="313499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Fund</a:t>
            </a:r>
            <a:r>
              <a:rPr dirty="0" sz="1400" spc="-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Objective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45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The Wholesale Australian Property Fund, established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1985, aims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provide investors  with income and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long-term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capital</a:t>
            </a:r>
            <a:r>
              <a:rPr dirty="0" sz="1400" spc="-110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growth.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Fund</a:t>
            </a:r>
            <a:r>
              <a:rPr dirty="0" sz="1400" spc="-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Strategy</a:t>
            </a:r>
            <a:endParaRPr sz="1400">
              <a:latin typeface="Arial"/>
              <a:cs typeface="Arial"/>
            </a:endParaRPr>
          </a:p>
          <a:p>
            <a:pPr marL="12700" marR="103505">
              <a:lnSpc>
                <a:spcPct val="100000"/>
              </a:lnSpc>
              <a:spcBef>
                <a:spcPts val="730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low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debt, invest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in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diversified portfolio of quality Australian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office,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retail and  industrial buildings. At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same time, hold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portfolio of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cash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and A-REITs for</a:t>
            </a:r>
            <a:r>
              <a:rPr dirty="0" sz="1400" spc="-4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liquidity.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Vision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To be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premier fund available </a:t>
            </a:r>
            <a:r>
              <a:rPr dirty="0" sz="1400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smaller investors wanting commercial</a:t>
            </a:r>
            <a:r>
              <a:rPr dirty="0" sz="1400" spc="-135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75AD"/>
                </a:solidFill>
                <a:latin typeface="Arial"/>
                <a:cs typeface="Arial"/>
              </a:rPr>
              <a:t>property.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Why</a:t>
            </a:r>
            <a:r>
              <a:rPr dirty="0" sz="1400" spc="-15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75AD"/>
                </a:solidFill>
                <a:latin typeface="Arial"/>
                <a:cs typeface="Arial"/>
              </a:rPr>
              <a:t>invest?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8072" y="4413504"/>
            <a:ext cx="246887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66444" y="4904244"/>
            <a:ext cx="359663" cy="359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53000" y="4917947"/>
            <a:ext cx="362711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69764" y="5494020"/>
            <a:ext cx="307847" cy="352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01184" y="4401311"/>
            <a:ext cx="469391" cy="371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63980" y="5451347"/>
            <a:ext cx="164591" cy="380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521610" y="4950183"/>
            <a:ext cx="23437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075AD"/>
                </a:solidFill>
                <a:latin typeface="Arial"/>
                <a:cs typeface="Arial"/>
              </a:rPr>
              <a:t>Access </a:t>
            </a:r>
            <a:r>
              <a:rPr dirty="0" sz="1400" b="1">
                <a:solidFill>
                  <a:srgbClr val="0075AD"/>
                </a:solidFill>
                <a:latin typeface="Arial"/>
                <a:cs typeface="Arial"/>
              </a:rPr>
              <a:t>to </a:t>
            </a:r>
            <a:r>
              <a:rPr dirty="0" sz="1400" spc="-20" b="1">
                <a:solidFill>
                  <a:srgbClr val="0075AD"/>
                </a:solidFill>
                <a:latin typeface="Arial"/>
                <a:cs typeface="Arial"/>
              </a:rPr>
              <a:t>your</a:t>
            </a:r>
            <a:r>
              <a:rPr dirty="0" sz="1400" b="1">
                <a:solidFill>
                  <a:srgbClr val="0075AD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075AD"/>
                </a:solidFill>
                <a:latin typeface="Arial"/>
                <a:cs typeface="Arial"/>
              </a:rPr>
              <a:t>investment</a:t>
            </a:r>
            <a:r>
              <a:rPr dirty="0" baseline="1851" sz="2250" spc="-22">
                <a:solidFill>
                  <a:srgbClr val="0075AD"/>
                </a:solidFill>
                <a:latin typeface="Arial"/>
                <a:cs typeface="Arial"/>
              </a:rPr>
              <a:t>*</a:t>
            </a:r>
            <a:endParaRPr baseline="1851" sz="2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187" y="6395826"/>
            <a:ext cx="27844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>
                <a:latin typeface="Arial"/>
                <a:cs typeface="Arial"/>
              </a:rPr>
              <a:t>* Please </a:t>
            </a:r>
            <a:r>
              <a:rPr dirty="0" sz="700" spc="-10">
                <a:latin typeface="Arial"/>
                <a:cs typeface="Arial"/>
              </a:rPr>
              <a:t>refer </a:t>
            </a:r>
            <a:r>
              <a:rPr dirty="0" sz="700" spc="-5">
                <a:latin typeface="Arial"/>
                <a:cs typeface="Arial"/>
              </a:rPr>
              <a:t>to slide 34 </a:t>
            </a:r>
            <a:r>
              <a:rPr dirty="0" sz="700" spc="-10">
                <a:latin typeface="Arial"/>
                <a:cs typeface="Arial"/>
              </a:rPr>
              <a:t>and the </a:t>
            </a:r>
            <a:r>
              <a:rPr dirty="0" sz="700" spc="-5">
                <a:latin typeface="Arial"/>
                <a:cs typeface="Arial"/>
              </a:rPr>
              <a:t>PDS for </a:t>
            </a:r>
            <a:r>
              <a:rPr dirty="0" sz="700" spc="-10">
                <a:latin typeface="Arial"/>
                <a:cs typeface="Arial"/>
              </a:rPr>
              <a:t>the Fund’s withdrawal</a:t>
            </a:r>
            <a:r>
              <a:rPr dirty="0" sz="700" spc="10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terms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49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Thomas Greenwood</dc:creator>
  <dc:title>Amp capital</dc:title>
  <dcterms:created xsi:type="dcterms:W3CDTF">2018-05-20T22:55:43Z</dcterms:created>
  <dcterms:modified xsi:type="dcterms:W3CDTF">2018-05-20T22:55:43Z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2018-04-16T00:00:00Z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2018-05-20T00:00:00Z</vt:filetime>
  </property>
</Properties>
</file>